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4" r:id="rId5"/>
    <p:sldMasterId id="2147483696" r:id="rId6"/>
    <p:sldMasterId id="2147483683" r:id="rId7"/>
    <p:sldMasterId id="2147483763" r:id="rId8"/>
  </p:sldMasterIdLst>
  <p:notesMasterIdLst>
    <p:notesMasterId r:id="rId37"/>
  </p:notesMasterIdLst>
  <p:sldIdLst>
    <p:sldId id="264" r:id="rId9"/>
    <p:sldId id="258" r:id="rId10"/>
    <p:sldId id="304" r:id="rId11"/>
    <p:sldId id="342" r:id="rId12"/>
    <p:sldId id="325" r:id="rId13"/>
    <p:sldId id="309" r:id="rId14"/>
    <p:sldId id="341" r:id="rId15"/>
    <p:sldId id="326" r:id="rId16"/>
    <p:sldId id="314" r:id="rId17"/>
    <p:sldId id="327" r:id="rId18"/>
    <p:sldId id="343" r:id="rId19"/>
    <p:sldId id="328" r:id="rId20"/>
    <p:sldId id="305" r:id="rId21"/>
    <p:sldId id="331" r:id="rId22"/>
    <p:sldId id="344" r:id="rId23"/>
    <p:sldId id="330" r:id="rId24"/>
    <p:sldId id="332" r:id="rId25"/>
    <p:sldId id="345" r:id="rId26"/>
    <p:sldId id="329" r:id="rId27"/>
    <p:sldId id="302" r:id="rId28"/>
    <p:sldId id="339" r:id="rId29"/>
    <p:sldId id="346" r:id="rId30"/>
    <p:sldId id="321" r:id="rId31"/>
    <p:sldId id="323" r:id="rId32"/>
    <p:sldId id="322" r:id="rId33"/>
    <p:sldId id="318" r:id="rId34"/>
    <p:sldId id="311" r:id="rId35"/>
    <p:sldId id="293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BE"/>
    <a:srgbClr val="009246"/>
    <a:srgbClr val="00D7A7"/>
    <a:srgbClr val="FD4F00"/>
    <a:srgbClr val="DB2719"/>
    <a:srgbClr val="F5A3C7"/>
    <a:srgbClr val="9FC9EB"/>
    <a:srgbClr val="FC4F0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94D58-49E0-4E17-B28D-75BF874958CD}" v="3" dt="2025-02-28T14:12:18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6434" autoAdjust="0"/>
  </p:normalViewPr>
  <p:slideViewPr>
    <p:cSldViewPr snapToGrid="0">
      <p:cViewPr varScale="1">
        <p:scale>
          <a:sx n="55" d="100"/>
          <a:sy n="55" d="100"/>
        </p:scale>
        <p:origin x="1188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3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23529-80E8-44E5-9C3B-7C6157D2B183}" type="datetimeFigureOut">
              <a:rPr lang="fi-FI" smtClean="0"/>
              <a:t>4.3.2025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78EC4-376A-4FAC-844F-6C9BF98A64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142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7838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Kulkupelillä on väliä video (1:41): https://www.google.com/search?q=Kulkuoelill%C3%A4+on+v%C3%A4li%C3%A4&amp;rlz=1C1GCOU_enFI1150FI1150&amp;oq=Kulkuoelill%C3%A4+on+v%C3%A4li%C3%A4&amp;gs_lcrp=EgZjaHJvbWUyBggAEEUYOTIJCAEQIRgKGKAB0gEINTAwN2owajGoAgCwAgA&amp;sourceid=chrome&amp;ie=UTF-8#fpstate=ive&amp;vld=cid:e03100a3,vid:k97E6dAPAzg,st:0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801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 dirty="0"/>
              <a:t>Oppilaille jaetaan roolikortit, joissa on erilaisia liikkujia ja liikenteen haitoista mahdollisesti kärsiviä henkilöitä. </a:t>
            </a:r>
            <a:endParaRPr lang="fi-FI" sz="1200" dirty="0"/>
          </a:p>
          <a:p>
            <a:pPr>
              <a:spcAft>
                <a:spcPts val="600"/>
              </a:spcAft>
            </a:pPr>
            <a:r>
              <a:rPr lang="fi-FI" sz="1200" dirty="0"/>
              <a:t>Ohjaaja esittää 12 erilaista väittämää liikenteen vaikutuksista roolihahmoihin.</a:t>
            </a:r>
          </a:p>
          <a:p>
            <a:pPr>
              <a:spcAft>
                <a:spcPts val="600"/>
              </a:spcAft>
            </a:pPr>
            <a:r>
              <a:rPr lang="fi-FI" sz="1200" dirty="0"/>
              <a:t>Oppilaat saavat ottaa askeleita eteenpäin sen mukaan, miten kokevat liikenteen vaikuttavan heidän roolihahmonsa liikkumiseen.</a:t>
            </a:r>
          </a:p>
          <a:p>
            <a:pPr>
              <a:spcAft>
                <a:spcPts val="600"/>
              </a:spcAft>
            </a:pPr>
            <a:r>
              <a:rPr lang="fi-FI" sz="1200" dirty="0"/>
              <a:t>Mallit roolikorteista voi tilata: kymp.ymparistovaikutukset@hel.fi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8602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200" dirty="0"/>
              <a:t>1. Oppilaat jaetaan pieniin ryhmiin, joista jokaiselle jaettaan yksi Askel eteenpäin -tehtävän roolikorteista.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200" dirty="0"/>
              <a:t>2. Ryhmien tehtävä on</a:t>
            </a:r>
            <a:r>
              <a:rPr lang="fi-FI" sz="1200" baseline="0" dirty="0"/>
              <a:t> pohtia</a:t>
            </a:r>
            <a:r>
              <a:rPr lang="fi-FI" sz="1200" dirty="0"/>
              <a:t> millainen tulevaisuuden maailma olisi roolihahmon kannalta toivottava ja mitä muutoksia maailmassa on täytynyt tapahtua, jotta toivottavaan tulokseen ollaan päästy.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200" dirty="0"/>
              <a:t>3. Lopuksi voidaan keskustella erilaisista tulevaisuuden skenaarioista </a:t>
            </a:r>
            <a:r>
              <a:rPr lang="fi-FI" sz="1200"/>
              <a:t>ja äänestää </a:t>
            </a:r>
            <a:r>
              <a:rPr lang="fi-FI" sz="1200" dirty="0"/>
              <a:t>oppilaiden mielestä mieluisin vaihtoehto.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4949A-64CE-4C01-9D4A-1B30228F3063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0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031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Kysy aluksi tuleeko jollekin mieleen, minkälaisia päästöjä liikkumisesta (tai liikenteestä) tulee? </a:t>
            </a:r>
          </a:p>
          <a:p>
            <a:pPr>
              <a:defRPr/>
            </a:pPr>
            <a:endParaRPr lang="fi-FI" dirty="0">
              <a:cs typeface="Calibri"/>
            </a:endParaRPr>
          </a:p>
          <a:p>
            <a:pPr>
              <a:defRPr/>
            </a:pPr>
            <a:r>
              <a:rPr lang="fi-FI" i="1" dirty="0">
                <a:cs typeface="Calibri"/>
              </a:rPr>
              <a:t>Huonontavat ilmanlaatua</a:t>
            </a:r>
            <a:r>
              <a:rPr lang="fi-FI" dirty="0">
                <a:cs typeface="Calibri"/>
              </a:rPr>
              <a:t> = ilma ei ole niin terveellistä hengittää</a:t>
            </a:r>
          </a:p>
          <a:p>
            <a:pPr>
              <a:defRPr/>
            </a:pPr>
            <a:endParaRPr lang="fi-FI" dirty="0">
              <a:cs typeface="Calibri"/>
            </a:endParaRPr>
          </a:p>
          <a:p>
            <a:pPr>
              <a:defRPr/>
            </a:pPr>
            <a:r>
              <a:rPr lang="fi-FI" dirty="0">
                <a:cs typeface="Calibri"/>
              </a:rPr>
              <a:t>Katupöly: Sen huomaa etenkin keväisin, nastarenkaat aiheuttavat enemmän, kun ne rouhivat tien pintaa</a:t>
            </a:r>
          </a:p>
          <a:p>
            <a:pPr>
              <a:defRPr/>
            </a:pPr>
            <a:endParaRPr lang="fi-FI" dirty="0">
              <a:cs typeface="Calibri"/>
            </a:endParaRPr>
          </a:p>
          <a:p>
            <a:pPr>
              <a:defRPr/>
            </a:pPr>
            <a:r>
              <a:rPr lang="fi-FI" dirty="0">
                <a:cs typeface="Calibri"/>
              </a:rPr>
              <a:t>Mikromuoveja irtoaa autojen renkaista (jopa 28 % mikromuoveista irtoaa autojen renkaista, tekstiileistä eniten, 35%)</a:t>
            </a:r>
          </a:p>
          <a:p>
            <a:pPr>
              <a:defRPr/>
            </a:pPr>
            <a:endParaRPr lang="fi-FI" dirty="0">
              <a:cs typeface="Calibri"/>
            </a:endParaRPr>
          </a:p>
          <a:p>
            <a:pPr>
              <a:defRPr/>
            </a:pPr>
            <a:r>
              <a:rPr lang="fi-FI" dirty="0">
                <a:cs typeface="Calibri"/>
              </a:rPr>
              <a:t>Liikenteen melu haittaa kaupunkien viihtyisyyttä ja voi aiheuttaa ihmisille stressiä, vaikeuttaa unen saantia jne. Vallitseva "äänimaisema" monessa paikkaa kaupungissa on liikenteen ääni.</a:t>
            </a:r>
          </a:p>
          <a:p>
            <a:pPr>
              <a:defRPr/>
            </a:pPr>
            <a:endParaRPr lang="fi-FI" dirty="0">
              <a:cs typeface="Calibri"/>
            </a:endParaRPr>
          </a:p>
          <a:p>
            <a:pPr>
              <a:defRPr/>
            </a:pPr>
            <a:endParaRPr lang="fi-FI" dirty="0">
              <a:cs typeface="Calibri"/>
            </a:endParaRPr>
          </a:p>
          <a:p>
            <a:pPr>
              <a:defRPr/>
            </a:pPr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07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Onko </a:t>
            </a:r>
            <a:r>
              <a:rPr lang="en-US" dirty="0" err="1">
                <a:cs typeface="Calibri"/>
              </a:rPr>
              <a:t>ilmastonmuutos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tuttu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termi</a:t>
            </a:r>
            <a:r>
              <a:rPr lang="en-US" dirty="0">
                <a:cs typeface="Calibri"/>
              </a:rPr>
              <a:t>?</a:t>
            </a:r>
          </a:p>
          <a:p>
            <a:r>
              <a:rPr lang="en-US" dirty="0" err="1">
                <a:cs typeface="Calibri"/>
              </a:rPr>
              <a:t>Oikea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vastaus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kysymykseen</a:t>
            </a:r>
            <a:r>
              <a:rPr lang="en-US" dirty="0">
                <a:cs typeface="Calibri"/>
              </a:rPr>
              <a:t>: D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4722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dirty="0">
                <a:cs typeface="Calibri"/>
              </a:rPr>
              <a:t>Onko </a:t>
            </a:r>
            <a:r>
              <a:rPr lang="en-US" dirty="0" err="1">
                <a:cs typeface="Calibri"/>
              </a:rPr>
              <a:t>kuvat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tuttuja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oletteko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nähneet</a:t>
            </a:r>
            <a:r>
              <a:rPr lang="en-US" dirty="0">
                <a:cs typeface="Calibri"/>
              </a:rPr>
              <a:t>? (</a:t>
            </a:r>
            <a:r>
              <a:rPr lang="en-US" dirty="0" err="1">
                <a:cs typeface="Calibri"/>
              </a:rPr>
              <a:t>viittaus</a:t>
            </a:r>
            <a:r>
              <a:rPr lang="en-US" dirty="0">
                <a:cs typeface="Calibri"/>
              </a:rPr>
              <a:t> ne </a:t>
            </a:r>
            <a:r>
              <a:rPr lang="en-US" dirty="0" err="1">
                <a:cs typeface="Calibri"/>
              </a:rPr>
              <a:t>jotka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nähneet</a:t>
            </a:r>
            <a:r>
              <a:rPr lang="en-US" dirty="0">
                <a:cs typeface="Calibri"/>
              </a:rPr>
              <a:t>)</a:t>
            </a:r>
          </a:p>
          <a:p>
            <a:pPr marL="171450" indent="-171450">
              <a:buFont typeface="Calibri"/>
              <a:buChar char="-"/>
            </a:pPr>
            <a:r>
              <a:rPr lang="en-US" dirty="0" err="1">
                <a:cs typeface="Calibri"/>
              </a:rPr>
              <a:t>Lähes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kaikki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maailman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maat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sitoutuneet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parempaa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elämää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maapallolla</a:t>
            </a:r>
            <a:endParaRPr lang="en-US" dirty="0"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cs typeface="Calibri"/>
              </a:rPr>
              <a:t>Suomi ja Helsinki </a:t>
            </a:r>
            <a:r>
              <a:rPr lang="en-US" dirty="0" err="1">
                <a:cs typeface="Calibri"/>
              </a:rPr>
              <a:t>sitoutuneet</a:t>
            </a:r>
            <a:endParaRPr lang="en-US" dirty="0"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cs typeface="Calibri"/>
              </a:rPr>
              <a:t>Jos </a:t>
            </a:r>
            <a:r>
              <a:rPr lang="en-US" dirty="0" err="1">
                <a:cs typeface="Calibri"/>
              </a:rPr>
              <a:t>ajatellaan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liikkennettä</a:t>
            </a:r>
            <a:r>
              <a:rPr lang="en-US" dirty="0">
                <a:cs typeface="Calibri"/>
              </a:rPr>
              <a:t>/</a:t>
            </a:r>
            <a:r>
              <a:rPr lang="en-US" dirty="0" err="1">
                <a:cs typeface="Calibri"/>
              </a:rPr>
              <a:t>liikkumista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niin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mihin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tavoitteisiin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liikkuminen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voisi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liittyä</a:t>
            </a:r>
            <a:r>
              <a:rPr lang="en-US" dirty="0">
                <a:cs typeface="Calibri"/>
              </a:rPr>
              <a:t>? (</a:t>
            </a:r>
            <a:r>
              <a:rPr lang="en-US" dirty="0" err="1">
                <a:cs typeface="Calibri"/>
              </a:rPr>
              <a:t>kysytään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mitä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tulee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mieleen</a:t>
            </a:r>
            <a:r>
              <a:rPr lang="en-US" dirty="0">
                <a:cs typeface="Calibri"/>
              </a:rPr>
              <a:t>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924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1103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/>
              </a:rPr>
              <a:t>Kuva toimii keskustelun apuna havainnollistamaan liikenteen eri ympäristövaikutuksia</a:t>
            </a:r>
          </a:p>
          <a:p>
            <a:pPr marL="171450" indent="-171450">
              <a:buFont typeface="Calibri"/>
              <a:buChar char="-"/>
            </a:pPr>
            <a:r>
              <a:rPr lang="fi-FI" dirty="0">
                <a:cs typeface="Calibri"/>
              </a:rPr>
              <a:t>Ilmanlaatu</a:t>
            </a:r>
          </a:p>
          <a:p>
            <a:pPr marL="171450" indent="-171450">
              <a:buFont typeface="Calibri"/>
              <a:buChar char="-"/>
            </a:pPr>
            <a:r>
              <a:rPr lang="fi-FI" dirty="0">
                <a:cs typeface="Calibri"/>
              </a:rPr>
              <a:t>Melu (miettikää, millainen äänimaailma)</a:t>
            </a:r>
          </a:p>
          <a:p>
            <a:pPr marL="171450" indent="-171450">
              <a:buFont typeface="Calibri"/>
              <a:buChar char="-"/>
            </a:pPr>
            <a:r>
              <a:rPr lang="fi-FI" dirty="0">
                <a:cs typeface="Calibri"/>
              </a:rPr>
              <a:t>Tila: tila varattu autoille, ei mukava kulkea jalan tai pyörällä esim. ilma ja hajut, äänet epämiellyttäviä 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9276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Helsingin meluselvityksen tulokset tieliikenteen melusta. Kuvasta on havaittavissa, että tieliikenteestä aiheutuu merkittävää melua.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0288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 dirty="0">
                <a:solidFill>
                  <a:srgbClr val="131415"/>
                </a:solidFill>
                <a:effectLst/>
                <a:latin typeface="Yle Next"/>
              </a:rPr>
              <a:t>Puolet eli 2 250 tonnia meren mikromuovista on peräisin liikenteestä eli autojen renkaista ja tiepinnoitteista. 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8EC4-376A-4FAC-844F-6C9BF98A64AA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506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556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50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58446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64540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65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183931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6057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2393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4444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14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6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96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55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03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5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>
                <a:solidFill>
                  <a:srgbClr val="FFFFFF"/>
                </a:solidFill>
                <a:latin typeface="+mj-lt"/>
              </a:rPr>
              <a:t>Kiitos!</a:t>
            </a:r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39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2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 err="1">
                <a:solidFill>
                  <a:srgbClr val="FFFFFF"/>
                </a:solidFill>
                <a:latin typeface="+mj-lt"/>
              </a:rPr>
              <a:t>Thank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 </a:t>
            </a:r>
            <a:r>
              <a:rPr lang="fi-FI" sz="9000" b="1" err="1">
                <a:solidFill>
                  <a:srgbClr val="FFFFFF"/>
                </a:solidFill>
                <a:latin typeface="+mj-lt"/>
              </a:rPr>
              <a:t>you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4387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0000B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5791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000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76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9054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4368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5289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6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0949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3729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9058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67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D4F00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8593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75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3475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2432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96178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743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00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2707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3709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365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009246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2653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75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6538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6020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2095645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21265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120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77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6935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81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55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9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bussi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7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694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33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 noChangeAspect="1"/>
          </p:cNvSpPr>
          <p:nvPr userDrawn="1"/>
        </p:nvSpPr>
        <p:spPr bwMode="auto">
          <a:xfrm>
            <a:off x="11019581" y="0"/>
            <a:ext cx="1188749" cy="6858000"/>
          </a:xfrm>
          <a:custGeom>
            <a:avLst/>
            <a:gdLst>
              <a:gd name="T0" fmla="*/ 222 w 2460"/>
              <a:gd name="T1" fmla="*/ 0 h 14300"/>
              <a:gd name="T2" fmla="*/ 0 w 2460"/>
              <a:gd name="T3" fmla="*/ 709 h 14300"/>
              <a:gd name="T4" fmla="*/ 239 w 2460"/>
              <a:gd name="T5" fmla="*/ 1609 h 14300"/>
              <a:gd name="T6" fmla="*/ 0 w 2460"/>
              <a:gd name="T7" fmla="*/ 2509 h 14300"/>
              <a:gd name="T8" fmla="*/ 239 w 2460"/>
              <a:gd name="T9" fmla="*/ 3409 h 14300"/>
              <a:gd name="T10" fmla="*/ 0 w 2460"/>
              <a:gd name="T11" fmla="*/ 4308 h 14300"/>
              <a:gd name="T12" fmla="*/ 239 w 2460"/>
              <a:gd name="T13" fmla="*/ 5208 h 14300"/>
              <a:gd name="T14" fmla="*/ 239 w 2460"/>
              <a:gd name="T15" fmla="*/ 5254 h 14300"/>
              <a:gd name="T16" fmla="*/ 0 w 2460"/>
              <a:gd name="T17" fmla="*/ 6154 h 14300"/>
              <a:gd name="T18" fmla="*/ 239 w 2460"/>
              <a:gd name="T19" fmla="*/ 7053 h 14300"/>
              <a:gd name="T20" fmla="*/ 0 w 2460"/>
              <a:gd name="T21" fmla="*/ 7953 h 14300"/>
              <a:gd name="T22" fmla="*/ 239 w 2460"/>
              <a:gd name="T23" fmla="*/ 8853 h 14300"/>
              <a:gd name="T24" fmla="*/ 0 w 2460"/>
              <a:gd name="T25" fmla="*/ 9752 h 14300"/>
              <a:gd name="T26" fmla="*/ 239 w 2460"/>
              <a:gd name="T27" fmla="*/ 10652 h 14300"/>
              <a:gd name="T28" fmla="*/ 0 w 2460"/>
              <a:gd name="T29" fmla="*/ 11552 h 14300"/>
              <a:gd name="T30" fmla="*/ 239 w 2460"/>
              <a:gd name="T31" fmla="*/ 12451 h 14300"/>
              <a:gd name="T32" fmla="*/ 0 w 2460"/>
              <a:gd name="T33" fmla="*/ 13351 h 14300"/>
              <a:gd name="T34" fmla="*/ 239 w 2460"/>
              <a:gd name="T35" fmla="*/ 14251 h 14300"/>
              <a:gd name="T36" fmla="*/ 238 w 2460"/>
              <a:gd name="T37" fmla="*/ 14300 h 14300"/>
              <a:gd name="T38" fmla="*/ 2460 w 2460"/>
              <a:gd name="T39" fmla="*/ 14300 h 14300"/>
              <a:gd name="T40" fmla="*/ 2460 w 2460"/>
              <a:gd name="T41" fmla="*/ 0 h 14300"/>
              <a:gd name="T42" fmla="*/ 222 w 2460"/>
              <a:gd name="T4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251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/>
          <p:cNvSpPr>
            <a:spLocks noChangeAspect="1"/>
          </p:cNvSpPr>
          <p:nvPr userDrawn="1"/>
        </p:nvSpPr>
        <p:spPr bwMode="auto">
          <a:xfrm>
            <a:off x="11077339" y="0"/>
            <a:ext cx="1112737" cy="6858000"/>
          </a:xfrm>
          <a:custGeom>
            <a:avLst/>
            <a:gdLst>
              <a:gd name="T0" fmla="*/ 63 w 2304"/>
              <a:gd name="T1" fmla="*/ 0 h 14300"/>
              <a:gd name="T2" fmla="*/ 38 w 2304"/>
              <a:gd name="T3" fmla="*/ 25 h 14300"/>
              <a:gd name="T4" fmla="*/ 593 w 2304"/>
              <a:gd name="T5" fmla="*/ 577 h 14300"/>
              <a:gd name="T6" fmla="*/ 38 w 2304"/>
              <a:gd name="T7" fmla="*/ 1128 h 14300"/>
              <a:gd name="T8" fmla="*/ 555 w 2304"/>
              <a:gd name="T9" fmla="*/ 1643 h 14300"/>
              <a:gd name="T10" fmla="*/ 0 w 2304"/>
              <a:gd name="T11" fmla="*/ 2194 h 14300"/>
              <a:gd name="T12" fmla="*/ 555 w 2304"/>
              <a:gd name="T13" fmla="*/ 2746 h 14300"/>
              <a:gd name="T14" fmla="*/ 0 w 2304"/>
              <a:gd name="T15" fmla="*/ 3298 h 14300"/>
              <a:gd name="T16" fmla="*/ 555 w 2304"/>
              <a:gd name="T17" fmla="*/ 3850 h 14300"/>
              <a:gd name="T18" fmla="*/ 0 w 2304"/>
              <a:gd name="T19" fmla="*/ 4402 h 14300"/>
              <a:gd name="T20" fmla="*/ 555 w 2304"/>
              <a:gd name="T21" fmla="*/ 4954 h 14300"/>
              <a:gd name="T22" fmla="*/ 0 w 2304"/>
              <a:gd name="T23" fmla="*/ 5506 h 14300"/>
              <a:gd name="T24" fmla="*/ 555 w 2304"/>
              <a:gd name="T25" fmla="*/ 6058 h 14300"/>
              <a:gd name="T26" fmla="*/ 0 w 2304"/>
              <a:gd name="T27" fmla="*/ 6610 h 14300"/>
              <a:gd name="T28" fmla="*/ 582 w 2304"/>
              <a:gd name="T29" fmla="*/ 7189 h 14300"/>
              <a:gd name="T30" fmla="*/ 38 w 2304"/>
              <a:gd name="T31" fmla="*/ 7729 h 14300"/>
              <a:gd name="T32" fmla="*/ 593 w 2304"/>
              <a:gd name="T33" fmla="*/ 8281 h 14300"/>
              <a:gd name="T34" fmla="*/ 38 w 2304"/>
              <a:gd name="T35" fmla="*/ 8833 h 14300"/>
              <a:gd name="T36" fmla="*/ 593 w 2304"/>
              <a:gd name="T37" fmla="*/ 9385 h 14300"/>
              <a:gd name="T38" fmla="*/ 38 w 2304"/>
              <a:gd name="T39" fmla="*/ 9937 h 14300"/>
              <a:gd name="T40" fmla="*/ 593 w 2304"/>
              <a:gd name="T41" fmla="*/ 10489 h 14300"/>
              <a:gd name="T42" fmla="*/ 38 w 2304"/>
              <a:gd name="T43" fmla="*/ 11041 h 14300"/>
              <a:gd name="T44" fmla="*/ 555 w 2304"/>
              <a:gd name="T45" fmla="*/ 11555 h 14300"/>
              <a:gd name="T46" fmla="*/ 0 w 2304"/>
              <a:gd name="T47" fmla="*/ 12107 h 14300"/>
              <a:gd name="T48" fmla="*/ 555 w 2304"/>
              <a:gd name="T49" fmla="*/ 12659 h 14300"/>
              <a:gd name="T50" fmla="*/ 0 w 2304"/>
              <a:gd name="T51" fmla="*/ 13211 h 14300"/>
              <a:gd name="T52" fmla="*/ 555 w 2304"/>
              <a:gd name="T53" fmla="*/ 13763 h 14300"/>
              <a:gd name="T54" fmla="*/ 15 w 2304"/>
              <a:gd name="T55" fmla="*/ 14300 h 14300"/>
              <a:gd name="T56" fmla="*/ 2304 w 2304"/>
              <a:gd name="T57" fmla="*/ 14300 h 14300"/>
              <a:gd name="T58" fmla="*/ 2304 w 2304"/>
              <a:gd name="T59" fmla="*/ 0 h 14300"/>
              <a:gd name="T60" fmla="*/ 63 w 2304"/>
              <a:gd name="T61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1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3"/>
          <p:cNvSpPr>
            <a:spLocks noChangeAspect="1"/>
          </p:cNvSpPr>
          <p:nvPr userDrawn="1"/>
        </p:nvSpPr>
        <p:spPr bwMode="auto">
          <a:xfrm>
            <a:off x="10964794" y="0"/>
            <a:ext cx="1228866" cy="6858000"/>
          </a:xfrm>
          <a:custGeom>
            <a:avLst/>
            <a:gdLst>
              <a:gd name="T0" fmla="*/ 0 w 2539"/>
              <a:gd name="T1" fmla="*/ 8810 h 14300"/>
              <a:gd name="T2" fmla="*/ 0 w 2539"/>
              <a:gd name="T3" fmla="*/ 8810 h 14300"/>
              <a:gd name="T4" fmla="*/ 360 w 2539"/>
              <a:gd name="T5" fmla="*/ 9359 h 14300"/>
              <a:gd name="T6" fmla="*/ 0 w 2539"/>
              <a:gd name="T7" fmla="*/ 9908 h 14300"/>
              <a:gd name="T8" fmla="*/ 0 w 2539"/>
              <a:gd name="T9" fmla="*/ 9910 h 14300"/>
              <a:gd name="T10" fmla="*/ 0 w 2539"/>
              <a:gd name="T11" fmla="*/ 9911 h 14300"/>
              <a:gd name="T12" fmla="*/ 360 w 2539"/>
              <a:gd name="T13" fmla="*/ 10460 h 14300"/>
              <a:gd name="T14" fmla="*/ 0 w 2539"/>
              <a:gd name="T15" fmla="*/ 11009 h 14300"/>
              <a:gd name="T16" fmla="*/ 0 w 2539"/>
              <a:gd name="T17" fmla="*/ 11009 h 14300"/>
              <a:gd name="T18" fmla="*/ 0 w 2539"/>
              <a:gd name="T19" fmla="*/ 11012 h 14300"/>
              <a:gd name="T20" fmla="*/ 363 w 2539"/>
              <a:gd name="T21" fmla="*/ 11562 h 14300"/>
              <a:gd name="T22" fmla="*/ 0 w 2539"/>
              <a:gd name="T23" fmla="*/ 12113 h 14300"/>
              <a:gd name="T24" fmla="*/ 363 w 2539"/>
              <a:gd name="T25" fmla="*/ 12663 h 14300"/>
              <a:gd name="T26" fmla="*/ 0 w 2539"/>
              <a:gd name="T27" fmla="*/ 13214 h 14300"/>
              <a:gd name="T28" fmla="*/ 363 w 2539"/>
              <a:gd name="T29" fmla="*/ 13764 h 14300"/>
              <a:gd name="T30" fmla="*/ 0 w 2539"/>
              <a:gd name="T31" fmla="*/ 14300 h 14300"/>
              <a:gd name="T32" fmla="*/ 2539 w 2539"/>
              <a:gd name="T33" fmla="*/ 14300 h 14300"/>
              <a:gd name="T34" fmla="*/ 2539 w 2539"/>
              <a:gd name="T35" fmla="*/ 0 h 14300"/>
              <a:gd name="T36" fmla="*/ 0 w 2539"/>
              <a:gd name="T37" fmla="*/ 0 h 14300"/>
              <a:gd name="T38" fmla="*/ 363 w 2539"/>
              <a:gd name="T39" fmla="*/ 551 h 14300"/>
              <a:gd name="T40" fmla="*/ 0 w 2539"/>
              <a:gd name="T41" fmla="*/ 1101 h 14300"/>
              <a:gd name="T42" fmla="*/ 363 w 2539"/>
              <a:gd name="T43" fmla="*/ 1651 h 14300"/>
              <a:gd name="T44" fmla="*/ 0 w 2539"/>
              <a:gd name="T45" fmla="*/ 2202 h 14300"/>
              <a:gd name="T46" fmla="*/ 363 w 2539"/>
              <a:gd name="T47" fmla="*/ 2752 h 14300"/>
              <a:gd name="T48" fmla="*/ 0 w 2539"/>
              <a:gd name="T49" fmla="*/ 3303 h 14300"/>
              <a:gd name="T50" fmla="*/ 363 w 2539"/>
              <a:gd name="T51" fmla="*/ 3853 h 14300"/>
              <a:gd name="T52" fmla="*/ 0 w 2539"/>
              <a:gd name="T53" fmla="*/ 4404 h 14300"/>
              <a:gd name="T54" fmla="*/ 363 w 2539"/>
              <a:gd name="T55" fmla="*/ 4954 h 14300"/>
              <a:gd name="T56" fmla="*/ 0 w 2539"/>
              <a:gd name="T57" fmla="*/ 5505 h 14300"/>
              <a:gd name="T58" fmla="*/ 363 w 2539"/>
              <a:gd name="T59" fmla="*/ 6055 h 14300"/>
              <a:gd name="T60" fmla="*/ 0 w 2539"/>
              <a:gd name="T61" fmla="*/ 6606 h 14300"/>
              <a:gd name="T62" fmla="*/ 363 w 2539"/>
              <a:gd name="T63" fmla="*/ 7156 h 14300"/>
              <a:gd name="T64" fmla="*/ 0 w 2539"/>
              <a:gd name="T65" fmla="*/ 7706 h 14300"/>
              <a:gd name="T66" fmla="*/ 363 w 2539"/>
              <a:gd name="T67" fmla="*/ 8257 h 14300"/>
              <a:gd name="T68" fmla="*/ 0 w 2539"/>
              <a:gd name="T69" fmla="*/ 8807 h 14300"/>
              <a:gd name="T70" fmla="*/ 0 w 2539"/>
              <a:gd name="T71" fmla="*/ 881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09"/>
                </a:ln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72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ChangeAspect="1"/>
          </p:cNvSpPr>
          <p:nvPr userDrawn="1"/>
        </p:nvSpPr>
        <p:spPr bwMode="auto">
          <a:xfrm>
            <a:off x="10887581" y="0"/>
            <a:ext cx="1304878" cy="6858000"/>
          </a:xfrm>
          <a:custGeom>
            <a:avLst/>
            <a:gdLst>
              <a:gd name="T0" fmla="*/ 0 w 2700"/>
              <a:gd name="T1" fmla="*/ 34 h 14300"/>
              <a:gd name="T2" fmla="*/ 440 w 2700"/>
              <a:gd name="T3" fmla="*/ 301 h 14300"/>
              <a:gd name="T4" fmla="*/ 440 w 2700"/>
              <a:gd name="T5" fmla="*/ 606 h 14300"/>
              <a:gd name="T6" fmla="*/ 0 w 2700"/>
              <a:gd name="T7" fmla="*/ 873 h 14300"/>
              <a:gd name="T8" fmla="*/ 440 w 2700"/>
              <a:gd name="T9" fmla="*/ 1140 h 14300"/>
              <a:gd name="T10" fmla="*/ 440 w 2700"/>
              <a:gd name="T11" fmla="*/ 1445 h 14300"/>
              <a:gd name="T12" fmla="*/ 0 w 2700"/>
              <a:gd name="T13" fmla="*/ 1710 h 14300"/>
              <a:gd name="T14" fmla="*/ 440 w 2700"/>
              <a:gd name="T15" fmla="*/ 1977 h 14300"/>
              <a:gd name="T16" fmla="*/ 440 w 2700"/>
              <a:gd name="T17" fmla="*/ 2282 h 14300"/>
              <a:gd name="T18" fmla="*/ 0 w 2700"/>
              <a:gd name="T19" fmla="*/ 2548 h 14300"/>
              <a:gd name="T20" fmla="*/ 440 w 2700"/>
              <a:gd name="T21" fmla="*/ 2815 h 14300"/>
              <a:gd name="T22" fmla="*/ 440 w 2700"/>
              <a:gd name="T23" fmla="*/ 3120 h 14300"/>
              <a:gd name="T24" fmla="*/ 0 w 2700"/>
              <a:gd name="T25" fmla="*/ 3387 h 14300"/>
              <a:gd name="T26" fmla="*/ 440 w 2700"/>
              <a:gd name="T27" fmla="*/ 3654 h 14300"/>
              <a:gd name="T28" fmla="*/ 440 w 2700"/>
              <a:gd name="T29" fmla="*/ 3959 h 14300"/>
              <a:gd name="T30" fmla="*/ 0 w 2700"/>
              <a:gd name="T31" fmla="*/ 4226 h 14300"/>
              <a:gd name="T32" fmla="*/ 440 w 2700"/>
              <a:gd name="T33" fmla="*/ 4493 h 14300"/>
              <a:gd name="T34" fmla="*/ 440 w 2700"/>
              <a:gd name="T35" fmla="*/ 4798 h 14300"/>
              <a:gd name="T36" fmla="*/ 0 w 2700"/>
              <a:gd name="T37" fmla="*/ 5066 h 14300"/>
              <a:gd name="T38" fmla="*/ 440 w 2700"/>
              <a:gd name="T39" fmla="*/ 5333 h 14300"/>
              <a:gd name="T40" fmla="*/ 440 w 2700"/>
              <a:gd name="T41" fmla="*/ 5638 h 14300"/>
              <a:gd name="T42" fmla="*/ 0 w 2700"/>
              <a:gd name="T43" fmla="*/ 5904 h 14300"/>
              <a:gd name="T44" fmla="*/ 440 w 2700"/>
              <a:gd name="T45" fmla="*/ 6172 h 14300"/>
              <a:gd name="T46" fmla="*/ 440 w 2700"/>
              <a:gd name="T47" fmla="*/ 6476 h 14300"/>
              <a:gd name="T48" fmla="*/ 0 w 2700"/>
              <a:gd name="T49" fmla="*/ 6741 h 14300"/>
              <a:gd name="T50" fmla="*/ 440 w 2700"/>
              <a:gd name="T51" fmla="*/ 7008 h 14300"/>
              <a:gd name="T52" fmla="*/ 440 w 2700"/>
              <a:gd name="T53" fmla="*/ 7313 h 14300"/>
              <a:gd name="T54" fmla="*/ 0 w 2700"/>
              <a:gd name="T55" fmla="*/ 7580 h 14300"/>
              <a:gd name="T56" fmla="*/ 440 w 2700"/>
              <a:gd name="T57" fmla="*/ 7847 h 14300"/>
              <a:gd name="T58" fmla="*/ 440 w 2700"/>
              <a:gd name="T59" fmla="*/ 8152 h 14300"/>
              <a:gd name="T60" fmla="*/ 0 w 2700"/>
              <a:gd name="T61" fmla="*/ 8419 h 14300"/>
              <a:gd name="T62" fmla="*/ 440 w 2700"/>
              <a:gd name="T63" fmla="*/ 8686 h 14300"/>
              <a:gd name="T64" fmla="*/ 440 w 2700"/>
              <a:gd name="T65" fmla="*/ 8991 h 14300"/>
              <a:gd name="T66" fmla="*/ 0 w 2700"/>
              <a:gd name="T67" fmla="*/ 9257 h 14300"/>
              <a:gd name="T68" fmla="*/ 440 w 2700"/>
              <a:gd name="T69" fmla="*/ 9525 h 14300"/>
              <a:gd name="T70" fmla="*/ 543 w 2700"/>
              <a:gd name="T71" fmla="*/ 9707 h 14300"/>
              <a:gd name="T72" fmla="*/ 92 w 2700"/>
              <a:gd name="T73" fmla="*/ 9979 h 14300"/>
              <a:gd name="T74" fmla="*/ 101 w 2700"/>
              <a:gd name="T75" fmla="*/ 10277 h 14300"/>
              <a:gd name="T76" fmla="*/ 543 w 2700"/>
              <a:gd name="T77" fmla="*/ 10547 h 14300"/>
              <a:gd name="T78" fmla="*/ 96 w 2700"/>
              <a:gd name="T79" fmla="*/ 10817 h 14300"/>
              <a:gd name="T80" fmla="*/ 101 w 2700"/>
              <a:gd name="T81" fmla="*/ 11116 h 14300"/>
              <a:gd name="T82" fmla="*/ 543 w 2700"/>
              <a:gd name="T83" fmla="*/ 11385 h 14300"/>
              <a:gd name="T84" fmla="*/ 96 w 2700"/>
              <a:gd name="T85" fmla="*/ 11655 h 14300"/>
              <a:gd name="T86" fmla="*/ 101 w 2700"/>
              <a:gd name="T87" fmla="*/ 11953 h 14300"/>
              <a:gd name="T88" fmla="*/ 543 w 2700"/>
              <a:gd name="T89" fmla="*/ 12222 h 14300"/>
              <a:gd name="T90" fmla="*/ 96 w 2700"/>
              <a:gd name="T91" fmla="*/ 12493 h 14300"/>
              <a:gd name="T92" fmla="*/ 101 w 2700"/>
              <a:gd name="T93" fmla="*/ 12792 h 14300"/>
              <a:gd name="T94" fmla="*/ 543 w 2700"/>
              <a:gd name="T95" fmla="*/ 13061 h 14300"/>
              <a:gd name="T96" fmla="*/ 96 w 2700"/>
              <a:gd name="T97" fmla="*/ 13331 h 14300"/>
              <a:gd name="T98" fmla="*/ 101 w 2700"/>
              <a:gd name="T99" fmla="*/ 13631 h 14300"/>
              <a:gd name="T100" fmla="*/ 543 w 2700"/>
              <a:gd name="T101" fmla="*/ 13900 h 14300"/>
              <a:gd name="T102" fmla="*/ 96 w 2700"/>
              <a:gd name="T103" fmla="*/ 14170 h 14300"/>
              <a:gd name="T104" fmla="*/ 2700 w 2700"/>
              <a:gd name="T105" fmla="*/ 14300 h 14300"/>
              <a:gd name="T106" fmla="*/ 3 w 2700"/>
              <a:gd name="T107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11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ChangeAspect="1"/>
          </p:cNvSpPr>
          <p:nvPr userDrawn="1"/>
        </p:nvSpPr>
        <p:spPr bwMode="auto">
          <a:xfrm>
            <a:off x="10903659" y="0"/>
            <a:ext cx="1290370" cy="6858000"/>
          </a:xfrm>
          <a:custGeom>
            <a:avLst/>
            <a:gdLst>
              <a:gd name="T0" fmla="*/ 362 w 2658"/>
              <a:gd name="T1" fmla="*/ 0 h 14271"/>
              <a:gd name="T2" fmla="*/ 0 w 2658"/>
              <a:gd name="T3" fmla="*/ 549 h 14271"/>
              <a:gd name="T4" fmla="*/ 362 w 2658"/>
              <a:gd name="T5" fmla="*/ 1098 h 14271"/>
              <a:gd name="T6" fmla="*/ 0 w 2658"/>
              <a:gd name="T7" fmla="*/ 1647 h 14271"/>
              <a:gd name="T8" fmla="*/ 362 w 2658"/>
              <a:gd name="T9" fmla="*/ 2196 h 14271"/>
              <a:gd name="T10" fmla="*/ 0 w 2658"/>
              <a:gd name="T11" fmla="*/ 2745 h 14271"/>
              <a:gd name="T12" fmla="*/ 362 w 2658"/>
              <a:gd name="T13" fmla="*/ 3293 h 14271"/>
              <a:gd name="T14" fmla="*/ 0 w 2658"/>
              <a:gd name="T15" fmla="*/ 3842 h 14271"/>
              <a:gd name="T16" fmla="*/ 362 w 2658"/>
              <a:gd name="T17" fmla="*/ 4391 h 14271"/>
              <a:gd name="T18" fmla="*/ 0 w 2658"/>
              <a:gd name="T19" fmla="*/ 4940 h 14271"/>
              <a:gd name="T20" fmla="*/ 362 w 2658"/>
              <a:gd name="T21" fmla="*/ 5489 h 14271"/>
              <a:gd name="T22" fmla="*/ 0 w 2658"/>
              <a:gd name="T23" fmla="*/ 6038 h 14271"/>
              <a:gd name="T24" fmla="*/ 362 w 2658"/>
              <a:gd name="T25" fmla="*/ 6587 h 14271"/>
              <a:gd name="T26" fmla="*/ 0 w 2658"/>
              <a:gd name="T27" fmla="*/ 7136 h 14271"/>
              <a:gd name="T28" fmla="*/ 362 w 2658"/>
              <a:gd name="T29" fmla="*/ 7685 h 14271"/>
              <a:gd name="T30" fmla="*/ 0 w 2658"/>
              <a:gd name="T31" fmla="*/ 8234 h 14271"/>
              <a:gd name="T32" fmla="*/ 362 w 2658"/>
              <a:gd name="T33" fmla="*/ 8782 h 14271"/>
              <a:gd name="T34" fmla="*/ 0 w 2658"/>
              <a:gd name="T35" fmla="*/ 9331 h 14271"/>
              <a:gd name="T36" fmla="*/ 362 w 2658"/>
              <a:gd name="T37" fmla="*/ 9880 h 14271"/>
              <a:gd name="T38" fmla="*/ 0 w 2658"/>
              <a:gd name="T39" fmla="*/ 10429 h 14271"/>
              <a:gd name="T40" fmla="*/ 362 w 2658"/>
              <a:gd name="T41" fmla="*/ 10978 h 14271"/>
              <a:gd name="T42" fmla="*/ 0 w 2658"/>
              <a:gd name="T43" fmla="*/ 11527 h 14271"/>
              <a:gd name="T44" fmla="*/ 362 w 2658"/>
              <a:gd name="T45" fmla="*/ 12076 h 14271"/>
              <a:gd name="T46" fmla="*/ 0 w 2658"/>
              <a:gd name="T47" fmla="*/ 12625 h 14271"/>
              <a:gd name="T48" fmla="*/ 362 w 2658"/>
              <a:gd name="T49" fmla="*/ 13174 h 14271"/>
              <a:gd name="T50" fmla="*/ 0 w 2658"/>
              <a:gd name="T51" fmla="*/ 13722 h 14271"/>
              <a:gd name="T52" fmla="*/ 362 w 2658"/>
              <a:gd name="T53" fmla="*/ 14271 h 14271"/>
              <a:gd name="T54" fmla="*/ 2658 w 2658"/>
              <a:gd name="T55" fmla="*/ 14271 h 14271"/>
              <a:gd name="T56" fmla="*/ 2658 w 2658"/>
              <a:gd name="T57" fmla="*/ 1 h 14271"/>
              <a:gd name="T58" fmla="*/ 362 w 2658"/>
              <a:gd name="T59" fmla="*/ 0 h 14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9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5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5844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6454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22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66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6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66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423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 userDrawn="1"/>
        </p:nvSpPr>
        <p:spPr bwMode="auto">
          <a:xfrm>
            <a:off x="0" y="5199434"/>
            <a:ext cx="12193200" cy="1645854"/>
          </a:xfrm>
          <a:custGeom>
            <a:avLst/>
            <a:gdLst>
              <a:gd name="T0" fmla="*/ 25400 w 25400"/>
              <a:gd name="T1" fmla="*/ 181 h 3411"/>
              <a:gd name="T2" fmla="*/ 24469 w 25400"/>
              <a:gd name="T3" fmla="*/ 450 h 3411"/>
              <a:gd name="T4" fmla="*/ 24383 w 25400"/>
              <a:gd name="T5" fmla="*/ 450 h 3411"/>
              <a:gd name="T6" fmla="*/ 22690 w 25400"/>
              <a:gd name="T7" fmla="*/ 0 h 3411"/>
              <a:gd name="T8" fmla="*/ 20997 w 25400"/>
              <a:gd name="T9" fmla="*/ 450 h 3411"/>
              <a:gd name="T10" fmla="*/ 19304 w 25400"/>
              <a:gd name="T11" fmla="*/ 0 h 3411"/>
              <a:gd name="T12" fmla="*/ 17611 w 25400"/>
              <a:gd name="T13" fmla="*/ 450 h 3411"/>
              <a:gd name="T14" fmla="*/ 15919 w 25400"/>
              <a:gd name="T15" fmla="*/ 0 h 3411"/>
              <a:gd name="T16" fmla="*/ 14226 w 25400"/>
              <a:gd name="T17" fmla="*/ 450 h 3411"/>
              <a:gd name="T18" fmla="*/ 12533 w 25400"/>
              <a:gd name="T19" fmla="*/ 0 h 3411"/>
              <a:gd name="T20" fmla="*/ 10840 w 25400"/>
              <a:gd name="T21" fmla="*/ 450 h 3411"/>
              <a:gd name="T22" fmla="*/ 9147 w 25400"/>
              <a:gd name="T23" fmla="*/ 0 h 3411"/>
              <a:gd name="T24" fmla="*/ 7454 w 25400"/>
              <a:gd name="T25" fmla="*/ 450 h 3411"/>
              <a:gd name="T26" fmla="*/ 5761 w 25400"/>
              <a:gd name="T27" fmla="*/ 0 h 3411"/>
              <a:gd name="T28" fmla="*/ 4068 w 25400"/>
              <a:gd name="T29" fmla="*/ 450 h 3411"/>
              <a:gd name="T30" fmla="*/ 2376 w 25400"/>
              <a:gd name="T31" fmla="*/ 0 h 3411"/>
              <a:gd name="T32" fmla="*/ 683 w 25400"/>
              <a:gd name="T33" fmla="*/ 450 h 3411"/>
              <a:gd name="T34" fmla="*/ 0 w 25400"/>
              <a:gd name="T35" fmla="*/ 308 h 3411"/>
              <a:gd name="T36" fmla="*/ 0 w 25400"/>
              <a:gd name="T37" fmla="*/ 3411 h 3411"/>
              <a:gd name="T38" fmla="*/ 25400 w 25400"/>
              <a:gd name="T39" fmla="*/ 3411 h 3411"/>
              <a:gd name="T40" fmla="*/ 25400 w 25400"/>
              <a:gd name="T41" fmla="*/ 181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 anchorCtr="0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160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>
            <a:spLocks/>
          </p:cNvSpPr>
          <p:nvPr userDrawn="1"/>
        </p:nvSpPr>
        <p:spPr bwMode="auto">
          <a:xfrm>
            <a:off x="8715984" y="3384933"/>
            <a:ext cx="3459636" cy="3474385"/>
          </a:xfrm>
          <a:custGeom>
            <a:avLst/>
            <a:gdLst>
              <a:gd name="T0" fmla="*/ 0 w 7208"/>
              <a:gd name="T1" fmla="*/ 7249 h 7249"/>
              <a:gd name="T2" fmla="*/ 7208 w 7208"/>
              <a:gd name="T3" fmla="*/ 7249 h 7249"/>
              <a:gd name="T4" fmla="*/ 7208 w 7208"/>
              <a:gd name="T5" fmla="*/ 0 h 7249"/>
              <a:gd name="T6" fmla="*/ 6688 w 7208"/>
              <a:gd name="T7" fmla="*/ 995 h 7249"/>
              <a:gd name="T8" fmla="*/ 6688 w 7208"/>
              <a:gd name="T9" fmla="*/ 995 h 7249"/>
              <a:gd name="T10" fmla="*/ 5172 w 7208"/>
              <a:gd name="T11" fmla="*/ 1874 h 7249"/>
              <a:gd name="T12" fmla="*/ 5172 w 7208"/>
              <a:gd name="T13" fmla="*/ 1874 h 7249"/>
              <a:gd name="T14" fmla="*/ 4293 w 7208"/>
              <a:gd name="T15" fmla="*/ 3389 h 7249"/>
              <a:gd name="T16" fmla="*/ 4293 w 7208"/>
              <a:gd name="T17" fmla="*/ 3389 h 7249"/>
              <a:gd name="T18" fmla="*/ 2778 w 7208"/>
              <a:gd name="T19" fmla="*/ 4268 h 7249"/>
              <a:gd name="T20" fmla="*/ 2778 w 7208"/>
              <a:gd name="T21" fmla="*/ 4268 h 7249"/>
              <a:gd name="T22" fmla="*/ 1899 w 7208"/>
              <a:gd name="T23" fmla="*/ 5783 h 7249"/>
              <a:gd name="T24" fmla="*/ 1899 w 7208"/>
              <a:gd name="T25" fmla="*/ 5783 h 7249"/>
              <a:gd name="T26" fmla="*/ 384 w 7208"/>
              <a:gd name="T27" fmla="*/ 6662 h 7249"/>
              <a:gd name="T28" fmla="*/ 384 w 7208"/>
              <a:gd name="T29" fmla="*/ 6662 h 7249"/>
              <a:gd name="T30" fmla="*/ 0 w 7208"/>
              <a:gd name="T31" fmla="*/ 7249 h 7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lnTo>
                  <a:pt x="6688" y="995"/>
                </a:lnTo>
                <a:cubicBezTo>
                  <a:pt x="6089" y="1593"/>
                  <a:pt x="5771" y="1275"/>
                  <a:pt x="5172" y="1874"/>
                </a:cubicBezTo>
                <a:lnTo>
                  <a:pt x="5172" y="1874"/>
                </a:lnTo>
                <a:cubicBezTo>
                  <a:pt x="4574" y="2472"/>
                  <a:pt x="4892" y="2790"/>
                  <a:pt x="4293" y="3389"/>
                </a:cubicBezTo>
                <a:lnTo>
                  <a:pt x="4293" y="3389"/>
                </a:lnTo>
                <a:cubicBezTo>
                  <a:pt x="3695" y="3988"/>
                  <a:pt x="3377" y="3669"/>
                  <a:pt x="2778" y="4268"/>
                </a:cubicBezTo>
                <a:lnTo>
                  <a:pt x="2778" y="4268"/>
                </a:lnTo>
                <a:cubicBezTo>
                  <a:pt x="2180" y="4867"/>
                  <a:pt x="2498" y="5185"/>
                  <a:pt x="1899" y="5783"/>
                </a:cubicBezTo>
                <a:lnTo>
                  <a:pt x="1899" y="5783"/>
                </a:lnTo>
                <a:cubicBezTo>
                  <a:pt x="1301" y="6382"/>
                  <a:pt x="983" y="6064"/>
                  <a:pt x="384" y="6662"/>
                </a:cubicBezTo>
                <a:lnTo>
                  <a:pt x="384" y="6662"/>
                </a:ln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 anchorCtr="0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grpSp>
        <p:nvGrpSpPr>
          <p:cNvPr id="37" name="Ryhmä 36"/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39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4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7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210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18393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60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818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23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9972000" cy="5136204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1" name="Kuva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899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white">
          <a:xfrm>
            <a:off x="0" y="0"/>
            <a:ext cx="9393678" cy="6858000"/>
          </a:xfrm>
          <a:custGeom>
            <a:avLst/>
            <a:gdLst>
              <a:gd name="T0" fmla="*/ 5214 w 19559"/>
              <a:gd name="T1" fmla="*/ 14300 h 14300"/>
              <a:gd name="T2" fmla="*/ 5647 w 19559"/>
              <a:gd name="T3" fmla="*/ 13565 h 14300"/>
              <a:gd name="T4" fmla="*/ 7162 w 19559"/>
              <a:gd name="T5" fmla="*/ 12686 h 14300"/>
              <a:gd name="T6" fmla="*/ 8041 w 19559"/>
              <a:gd name="T7" fmla="*/ 11171 h 14300"/>
              <a:gd name="T8" fmla="*/ 9556 w 19559"/>
              <a:gd name="T9" fmla="*/ 10292 h 14300"/>
              <a:gd name="T10" fmla="*/ 10435 w 19559"/>
              <a:gd name="T11" fmla="*/ 8777 h 14300"/>
              <a:gd name="T12" fmla="*/ 11951 w 19559"/>
              <a:gd name="T13" fmla="*/ 7898 h 14300"/>
              <a:gd name="T14" fmla="*/ 12830 w 19559"/>
              <a:gd name="T15" fmla="*/ 6382 h 14300"/>
              <a:gd name="T16" fmla="*/ 14345 w 19559"/>
              <a:gd name="T17" fmla="*/ 5503 h 14300"/>
              <a:gd name="T18" fmla="*/ 15224 w 19559"/>
              <a:gd name="T19" fmla="*/ 3988 h 14300"/>
              <a:gd name="T20" fmla="*/ 16739 w 19559"/>
              <a:gd name="T21" fmla="*/ 3109 h 14300"/>
              <a:gd name="T22" fmla="*/ 17618 w 19559"/>
              <a:gd name="T23" fmla="*/ 1594 h 14300"/>
              <a:gd name="T24" fmla="*/ 19132 w 19559"/>
              <a:gd name="T25" fmla="*/ 716 h 14300"/>
              <a:gd name="T26" fmla="*/ 19559 w 19559"/>
              <a:gd name="T27" fmla="*/ 0 h 14300"/>
              <a:gd name="T28" fmla="*/ 0 w 19559"/>
              <a:gd name="T29" fmla="*/ 0 h 14300"/>
              <a:gd name="T30" fmla="*/ 0 w 19559"/>
              <a:gd name="T31" fmla="*/ 14300 h 14300"/>
              <a:gd name="T32" fmla="*/ 5214 w 19559"/>
              <a:gd name="T33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12192000" cy="3888500"/>
          </a:xfrm>
          <a:custGeom>
            <a:avLst/>
            <a:gdLst>
              <a:gd name="T0" fmla="*/ 0 w 25400"/>
              <a:gd name="T1" fmla="*/ 6386 h 8063"/>
              <a:gd name="T2" fmla="*/ 2540 w 25400"/>
              <a:gd name="T3" fmla="*/ 8063 h 8063"/>
              <a:gd name="T4" fmla="*/ 5080 w 25400"/>
              <a:gd name="T5" fmla="*/ 6386 h 8063"/>
              <a:gd name="T6" fmla="*/ 7620 w 25400"/>
              <a:gd name="T7" fmla="*/ 8063 h 8063"/>
              <a:gd name="T8" fmla="*/ 10160 w 25400"/>
              <a:gd name="T9" fmla="*/ 6386 h 8063"/>
              <a:gd name="T10" fmla="*/ 12700 w 25400"/>
              <a:gd name="T11" fmla="*/ 8063 h 8063"/>
              <a:gd name="T12" fmla="*/ 15240 w 25400"/>
              <a:gd name="T13" fmla="*/ 6386 h 8063"/>
              <a:gd name="T14" fmla="*/ 17780 w 25400"/>
              <a:gd name="T15" fmla="*/ 8063 h 8063"/>
              <a:gd name="T16" fmla="*/ 20320 w 25400"/>
              <a:gd name="T17" fmla="*/ 6386 h 8063"/>
              <a:gd name="T18" fmla="*/ 22860 w 25400"/>
              <a:gd name="T19" fmla="*/ 8063 h 8063"/>
              <a:gd name="T20" fmla="*/ 25400 w 25400"/>
              <a:gd name="T21" fmla="*/ 6386 h 8063"/>
              <a:gd name="T22" fmla="*/ 25400 w 25400"/>
              <a:gd name="T23" fmla="*/ 0 h 8063"/>
              <a:gd name="T24" fmla="*/ 0 w 25400"/>
              <a:gd name="T25" fmla="*/ 0 h 8063"/>
              <a:gd name="T26" fmla="*/ 0 w 25400"/>
              <a:gd name="T27" fmla="*/ 6386 h 8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5572461"/>
          </a:xfrm>
          <a:custGeom>
            <a:avLst/>
            <a:gdLst>
              <a:gd name="T0" fmla="*/ 0 w 25400"/>
              <a:gd name="T1" fmla="*/ 9914 h 11590"/>
              <a:gd name="T2" fmla="*/ 2540 w 25400"/>
              <a:gd name="T3" fmla="*/ 11590 h 11590"/>
              <a:gd name="T4" fmla="*/ 5080 w 25400"/>
              <a:gd name="T5" fmla="*/ 9914 h 11590"/>
              <a:gd name="T6" fmla="*/ 7620 w 25400"/>
              <a:gd name="T7" fmla="*/ 11590 h 11590"/>
              <a:gd name="T8" fmla="*/ 10160 w 25400"/>
              <a:gd name="T9" fmla="*/ 9914 h 11590"/>
              <a:gd name="T10" fmla="*/ 12700 w 25400"/>
              <a:gd name="T11" fmla="*/ 11590 h 11590"/>
              <a:gd name="T12" fmla="*/ 15240 w 25400"/>
              <a:gd name="T13" fmla="*/ 9914 h 11590"/>
              <a:gd name="T14" fmla="*/ 17780 w 25400"/>
              <a:gd name="T15" fmla="*/ 11590 h 11590"/>
              <a:gd name="T16" fmla="*/ 20320 w 25400"/>
              <a:gd name="T17" fmla="*/ 9914 h 11590"/>
              <a:gd name="T18" fmla="*/ 22860 w 25400"/>
              <a:gd name="T19" fmla="*/ 11590 h 11590"/>
              <a:gd name="T20" fmla="*/ 25400 w 25400"/>
              <a:gd name="T21" fmla="*/ 9914 h 11590"/>
              <a:gd name="T22" fmla="*/ 25400 w 25400"/>
              <a:gd name="T23" fmla="*/ 0 h 11590"/>
              <a:gd name="T24" fmla="*/ 0 w 25400"/>
              <a:gd name="T25" fmla="*/ 0 h 11590"/>
              <a:gd name="T26" fmla="*/ 0 w 25400"/>
              <a:gd name="T27" fmla="*/ 9914 h 1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/>
          </p:cNvSpPr>
          <p:nvPr userDrawn="1"/>
        </p:nvSpPr>
        <p:spPr bwMode="white">
          <a:xfrm>
            <a:off x="0" y="0"/>
            <a:ext cx="7305472" cy="6858000"/>
          </a:xfrm>
          <a:custGeom>
            <a:avLst/>
            <a:gdLst>
              <a:gd name="T0" fmla="*/ 15203 w 15203"/>
              <a:gd name="T1" fmla="*/ 14300 h 14300"/>
              <a:gd name="T2" fmla="*/ 14018 w 15203"/>
              <a:gd name="T3" fmla="*/ 12518 h 14300"/>
              <a:gd name="T4" fmla="*/ 15203 w 15203"/>
              <a:gd name="T5" fmla="*/ 10722 h 14300"/>
              <a:gd name="T6" fmla="*/ 14018 w 15203"/>
              <a:gd name="T7" fmla="*/ 8926 h 14300"/>
              <a:gd name="T8" fmla="*/ 15203 w 15203"/>
              <a:gd name="T9" fmla="*/ 7131 h 14300"/>
              <a:gd name="T10" fmla="*/ 14018 w 15203"/>
              <a:gd name="T11" fmla="*/ 5335 h 14300"/>
              <a:gd name="T12" fmla="*/ 15203 w 15203"/>
              <a:gd name="T13" fmla="*/ 3540 h 14300"/>
              <a:gd name="T14" fmla="*/ 14018 w 15203"/>
              <a:gd name="T15" fmla="*/ 1744 h 14300"/>
              <a:gd name="T16" fmla="*/ 15202 w 15203"/>
              <a:gd name="T17" fmla="*/ 0 h 14300"/>
              <a:gd name="T18" fmla="*/ 0 w 15203"/>
              <a:gd name="T19" fmla="*/ 0 h 14300"/>
              <a:gd name="T20" fmla="*/ 0 w 15203"/>
              <a:gd name="T21" fmla="*/ 3271 h 14300"/>
              <a:gd name="T22" fmla="*/ 0 w 15203"/>
              <a:gd name="T23" fmla="*/ 14300 h 14300"/>
              <a:gd name="T24" fmla="*/ 15203 w 15203"/>
              <a:gd name="T2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8" name="Kuva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0"/>
            <a:ext cx="9679021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14300 h 14300"/>
              <a:gd name="T4" fmla="*/ 20141 w 20142"/>
              <a:gd name="T5" fmla="*/ 14300 h 14300"/>
              <a:gd name="T6" fmla="*/ 18957 w 20142"/>
              <a:gd name="T7" fmla="*/ 12518 h 14300"/>
              <a:gd name="T8" fmla="*/ 20142 w 20142"/>
              <a:gd name="T9" fmla="*/ 10722 h 14300"/>
              <a:gd name="T10" fmla="*/ 18957 w 20142"/>
              <a:gd name="T11" fmla="*/ 8926 h 14300"/>
              <a:gd name="T12" fmla="*/ 20142 w 20142"/>
              <a:gd name="T13" fmla="*/ 7131 h 14300"/>
              <a:gd name="T14" fmla="*/ 18957 w 20142"/>
              <a:gd name="T15" fmla="*/ 5335 h 14300"/>
              <a:gd name="T16" fmla="*/ 20142 w 20142"/>
              <a:gd name="T17" fmla="*/ 3540 h 14300"/>
              <a:gd name="T18" fmla="*/ 18957 w 20142"/>
              <a:gd name="T19" fmla="*/ 1744 h 14300"/>
              <a:gd name="T20" fmla="*/ 20141 w 20142"/>
              <a:gd name="T21" fmla="*/ 0 h 14300"/>
              <a:gd name="T22" fmla="*/ 0 w 20142"/>
              <a:gd name="T2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white">
          <a:xfrm>
            <a:off x="0" y="0"/>
            <a:ext cx="9815209" cy="6858000"/>
          </a:xfrm>
          <a:custGeom>
            <a:avLst/>
            <a:gdLst>
              <a:gd name="T0" fmla="*/ 0 w 20470"/>
              <a:gd name="T1" fmla="*/ 14293 h 14293"/>
              <a:gd name="T2" fmla="*/ 5684 w 20470"/>
              <a:gd name="T3" fmla="*/ 14293 h 14293"/>
              <a:gd name="T4" fmla="*/ 5306 w 20470"/>
              <a:gd name="T5" fmla="*/ 13517 h 14293"/>
              <a:gd name="T6" fmla="*/ 5472 w 20470"/>
              <a:gd name="T7" fmla="*/ 12643 h 14293"/>
              <a:gd name="T8" fmla="*/ 6345 w 20470"/>
              <a:gd name="T9" fmla="*/ 12478 h 14293"/>
              <a:gd name="T10" fmla="*/ 7917 w 20470"/>
              <a:gd name="T11" fmla="*/ 13245 h 14293"/>
              <a:gd name="T12" fmla="*/ 8751 w 20470"/>
              <a:gd name="T13" fmla="*/ 13067 h 14293"/>
              <a:gd name="T14" fmla="*/ 8921 w 20470"/>
              <a:gd name="T15" fmla="*/ 12211 h 14293"/>
              <a:gd name="T16" fmla="*/ 8164 w 20470"/>
              <a:gd name="T17" fmla="*/ 10659 h 14293"/>
              <a:gd name="T18" fmla="*/ 8330 w 20470"/>
              <a:gd name="T19" fmla="*/ 9785 h 14293"/>
              <a:gd name="T20" fmla="*/ 9203 w 20470"/>
              <a:gd name="T21" fmla="*/ 9620 h 14293"/>
              <a:gd name="T22" fmla="*/ 10775 w 20470"/>
              <a:gd name="T23" fmla="*/ 10387 h 14293"/>
              <a:gd name="T24" fmla="*/ 11609 w 20470"/>
              <a:gd name="T25" fmla="*/ 10209 h 14293"/>
              <a:gd name="T26" fmla="*/ 11780 w 20470"/>
              <a:gd name="T27" fmla="*/ 9353 h 14293"/>
              <a:gd name="T28" fmla="*/ 11022 w 20470"/>
              <a:gd name="T29" fmla="*/ 7801 h 14293"/>
              <a:gd name="T30" fmla="*/ 11188 w 20470"/>
              <a:gd name="T31" fmla="*/ 6927 h 14293"/>
              <a:gd name="T32" fmla="*/ 12061 w 20470"/>
              <a:gd name="T33" fmla="*/ 6762 h 14293"/>
              <a:gd name="T34" fmla="*/ 13631 w 20470"/>
              <a:gd name="T35" fmla="*/ 7532 h 14293"/>
              <a:gd name="T36" fmla="*/ 14462 w 20470"/>
              <a:gd name="T37" fmla="*/ 7357 h 14293"/>
              <a:gd name="T38" fmla="*/ 14632 w 20470"/>
              <a:gd name="T39" fmla="*/ 6500 h 14293"/>
              <a:gd name="T40" fmla="*/ 13875 w 20470"/>
              <a:gd name="T41" fmla="*/ 4948 h 14293"/>
              <a:gd name="T42" fmla="*/ 14040 w 20470"/>
              <a:gd name="T43" fmla="*/ 4075 h 14293"/>
              <a:gd name="T44" fmla="*/ 14913 w 20470"/>
              <a:gd name="T45" fmla="*/ 3910 h 14293"/>
              <a:gd name="T46" fmla="*/ 16486 w 20470"/>
              <a:gd name="T47" fmla="*/ 4676 h 14293"/>
              <a:gd name="T48" fmla="*/ 17320 w 20470"/>
              <a:gd name="T49" fmla="*/ 4499 h 14293"/>
              <a:gd name="T50" fmla="*/ 17490 w 20470"/>
              <a:gd name="T51" fmla="*/ 3642 h 14293"/>
              <a:gd name="T52" fmla="*/ 16733 w 20470"/>
              <a:gd name="T53" fmla="*/ 2090 h 14293"/>
              <a:gd name="T54" fmla="*/ 16899 w 20470"/>
              <a:gd name="T55" fmla="*/ 1217 h 14293"/>
              <a:gd name="T56" fmla="*/ 17772 w 20470"/>
              <a:gd name="T57" fmla="*/ 1051 h 14293"/>
              <a:gd name="T58" fmla="*/ 19345 w 20470"/>
              <a:gd name="T59" fmla="*/ 1818 h 14293"/>
              <a:gd name="T60" fmla="*/ 20179 w 20470"/>
              <a:gd name="T61" fmla="*/ 1639 h 14293"/>
              <a:gd name="T62" fmla="*/ 20349 w 20470"/>
              <a:gd name="T63" fmla="*/ 783 h 14293"/>
              <a:gd name="T64" fmla="*/ 19967 w 20470"/>
              <a:gd name="T65" fmla="*/ 0 h 14293"/>
              <a:gd name="T66" fmla="*/ 0 w 20470"/>
              <a:gd name="T67" fmla="*/ 0 h 14293"/>
              <a:gd name="T68" fmla="*/ 0 w 20470"/>
              <a:gd name="T69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-1" y="0"/>
            <a:ext cx="12193200" cy="6858000"/>
          </a:xfrm>
          <a:custGeom>
            <a:avLst/>
            <a:gdLst>
              <a:gd name="T0" fmla="*/ 0 w 25400"/>
              <a:gd name="T1" fmla="*/ 14293 h 14293"/>
              <a:gd name="T2" fmla="*/ 11682 w 25400"/>
              <a:gd name="T3" fmla="*/ 14293 h 14293"/>
              <a:gd name="T4" fmla="*/ 11303 w 25400"/>
              <a:gd name="T5" fmla="*/ 13517 h 14293"/>
              <a:gd name="T6" fmla="*/ 11469 w 25400"/>
              <a:gd name="T7" fmla="*/ 12643 h 14293"/>
              <a:gd name="T8" fmla="*/ 12342 w 25400"/>
              <a:gd name="T9" fmla="*/ 12478 h 14293"/>
              <a:gd name="T10" fmla="*/ 13914 w 25400"/>
              <a:gd name="T11" fmla="*/ 13245 h 14293"/>
              <a:gd name="T12" fmla="*/ 14748 w 25400"/>
              <a:gd name="T13" fmla="*/ 13067 h 14293"/>
              <a:gd name="T14" fmla="*/ 14919 w 25400"/>
              <a:gd name="T15" fmla="*/ 12211 h 14293"/>
              <a:gd name="T16" fmla="*/ 14161 w 25400"/>
              <a:gd name="T17" fmla="*/ 10659 h 14293"/>
              <a:gd name="T18" fmla="*/ 14327 w 25400"/>
              <a:gd name="T19" fmla="*/ 9785 h 14293"/>
              <a:gd name="T20" fmla="*/ 15200 w 25400"/>
              <a:gd name="T21" fmla="*/ 9620 h 14293"/>
              <a:gd name="T22" fmla="*/ 16773 w 25400"/>
              <a:gd name="T23" fmla="*/ 10387 h 14293"/>
              <a:gd name="T24" fmla="*/ 17607 w 25400"/>
              <a:gd name="T25" fmla="*/ 10209 h 14293"/>
              <a:gd name="T26" fmla="*/ 17777 w 25400"/>
              <a:gd name="T27" fmla="*/ 9353 h 14293"/>
              <a:gd name="T28" fmla="*/ 17020 w 25400"/>
              <a:gd name="T29" fmla="*/ 7801 h 14293"/>
              <a:gd name="T30" fmla="*/ 17185 w 25400"/>
              <a:gd name="T31" fmla="*/ 6927 h 14293"/>
              <a:gd name="T32" fmla="*/ 18058 w 25400"/>
              <a:gd name="T33" fmla="*/ 6762 h 14293"/>
              <a:gd name="T34" fmla="*/ 19628 w 25400"/>
              <a:gd name="T35" fmla="*/ 7532 h 14293"/>
              <a:gd name="T36" fmla="*/ 20459 w 25400"/>
              <a:gd name="T37" fmla="*/ 7357 h 14293"/>
              <a:gd name="T38" fmla="*/ 20629 w 25400"/>
              <a:gd name="T39" fmla="*/ 6500 h 14293"/>
              <a:gd name="T40" fmla="*/ 19872 w 25400"/>
              <a:gd name="T41" fmla="*/ 4948 h 14293"/>
              <a:gd name="T42" fmla="*/ 20038 w 25400"/>
              <a:gd name="T43" fmla="*/ 4075 h 14293"/>
              <a:gd name="T44" fmla="*/ 20911 w 25400"/>
              <a:gd name="T45" fmla="*/ 3910 h 14293"/>
              <a:gd name="T46" fmla="*/ 22483 w 25400"/>
              <a:gd name="T47" fmla="*/ 4676 h 14293"/>
              <a:gd name="T48" fmla="*/ 23317 w 25400"/>
              <a:gd name="T49" fmla="*/ 4499 h 14293"/>
              <a:gd name="T50" fmla="*/ 23487 w 25400"/>
              <a:gd name="T51" fmla="*/ 3642 h 14293"/>
              <a:gd name="T52" fmla="*/ 22730 w 25400"/>
              <a:gd name="T53" fmla="*/ 2090 h 14293"/>
              <a:gd name="T54" fmla="*/ 22896 w 25400"/>
              <a:gd name="T55" fmla="*/ 1217 h 14293"/>
              <a:gd name="T56" fmla="*/ 23769 w 25400"/>
              <a:gd name="T57" fmla="*/ 1051 h 14293"/>
              <a:gd name="T58" fmla="*/ 25342 w 25400"/>
              <a:gd name="T59" fmla="*/ 1818 h 14293"/>
              <a:gd name="T60" fmla="*/ 25400 w 25400"/>
              <a:gd name="T61" fmla="*/ 1837 h 14293"/>
              <a:gd name="T62" fmla="*/ 25400 w 25400"/>
              <a:gd name="T63" fmla="*/ 0 h 14293"/>
              <a:gd name="T64" fmla="*/ 0 w 25400"/>
              <a:gd name="T65" fmla="*/ 0 h 14293"/>
              <a:gd name="T66" fmla="*/ 0 w 25400"/>
              <a:gd name="T67" fmla="*/ 14293 h 14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 bwMode="auto">
          <a:xfrm>
            <a:off x="-18000" y="-18000"/>
            <a:ext cx="9727872" cy="6876000"/>
          </a:xfrm>
          <a:custGeom>
            <a:avLst/>
            <a:gdLst>
              <a:gd name="T0" fmla="*/ 0 w 20206"/>
              <a:gd name="T1" fmla="*/ 13 h 14300"/>
              <a:gd name="T2" fmla="*/ 0 w 20206"/>
              <a:gd name="T3" fmla="*/ 14300 h 14300"/>
              <a:gd name="T4" fmla="*/ 7482 w 20206"/>
              <a:gd name="T5" fmla="*/ 14300 h 14300"/>
              <a:gd name="T6" fmla="*/ 7478 w 20206"/>
              <a:gd name="T7" fmla="*/ 12595 h 14300"/>
              <a:gd name="T8" fmla="*/ 9300 w 20206"/>
              <a:gd name="T9" fmla="*/ 12600 h 14300"/>
              <a:gd name="T10" fmla="*/ 9295 w 20206"/>
              <a:gd name="T11" fmla="*/ 10777 h 14300"/>
              <a:gd name="T12" fmla="*/ 11118 w 20206"/>
              <a:gd name="T13" fmla="*/ 10782 h 14300"/>
              <a:gd name="T14" fmla="*/ 11113 w 20206"/>
              <a:gd name="T15" fmla="*/ 9085 h 14300"/>
              <a:gd name="T16" fmla="*/ 12935 w 20206"/>
              <a:gd name="T17" fmla="*/ 9090 h 14300"/>
              <a:gd name="T18" fmla="*/ 12930 w 20206"/>
              <a:gd name="T19" fmla="*/ 7267 h 14300"/>
              <a:gd name="T20" fmla="*/ 14753 w 20206"/>
              <a:gd name="T21" fmla="*/ 7272 h 14300"/>
              <a:gd name="T22" fmla="*/ 14748 w 20206"/>
              <a:gd name="T23" fmla="*/ 5450 h 14300"/>
              <a:gd name="T24" fmla="*/ 16571 w 20206"/>
              <a:gd name="T25" fmla="*/ 5455 h 14300"/>
              <a:gd name="T26" fmla="*/ 16566 w 20206"/>
              <a:gd name="T27" fmla="*/ 3632 h 14300"/>
              <a:gd name="T28" fmla="*/ 18388 w 20206"/>
              <a:gd name="T29" fmla="*/ 3637 h 14300"/>
              <a:gd name="T30" fmla="*/ 18383 w 20206"/>
              <a:gd name="T31" fmla="*/ 1815 h 14300"/>
              <a:gd name="T32" fmla="*/ 20206 w 20206"/>
              <a:gd name="T33" fmla="*/ 1820 h 14300"/>
              <a:gd name="T34" fmla="*/ 20201 w 20206"/>
              <a:gd name="T35" fmla="*/ 0 h 14300"/>
              <a:gd name="T36" fmla="*/ 0 w 20206"/>
              <a:gd name="T37" fmla="*/ 13 h 14300"/>
              <a:gd name="connsiteX0" fmla="*/ 284 w 20206"/>
              <a:gd name="connsiteY0" fmla="*/ 196 h 14300"/>
              <a:gd name="connsiteX1" fmla="*/ 0 w 20206"/>
              <a:gd name="connsiteY1" fmla="*/ 14300 h 14300"/>
              <a:gd name="connsiteX2" fmla="*/ 7482 w 20206"/>
              <a:gd name="connsiteY2" fmla="*/ 14300 h 14300"/>
              <a:gd name="connsiteX3" fmla="*/ 7478 w 20206"/>
              <a:gd name="connsiteY3" fmla="*/ 12595 h 14300"/>
              <a:gd name="connsiteX4" fmla="*/ 9300 w 20206"/>
              <a:gd name="connsiteY4" fmla="*/ 12600 h 14300"/>
              <a:gd name="connsiteX5" fmla="*/ 9295 w 20206"/>
              <a:gd name="connsiteY5" fmla="*/ 10777 h 14300"/>
              <a:gd name="connsiteX6" fmla="*/ 11118 w 20206"/>
              <a:gd name="connsiteY6" fmla="*/ 10782 h 14300"/>
              <a:gd name="connsiteX7" fmla="*/ 11113 w 20206"/>
              <a:gd name="connsiteY7" fmla="*/ 9085 h 14300"/>
              <a:gd name="connsiteX8" fmla="*/ 12935 w 20206"/>
              <a:gd name="connsiteY8" fmla="*/ 9090 h 14300"/>
              <a:gd name="connsiteX9" fmla="*/ 12930 w 20206"/>
              <a:gd name="connsiteY9" fmla="*/ 7267 h 14300"/>
              <a:gd name="connsiteX10" fmla="*/ 14753 w 20206"/>
              <a:gd name="connsiteY10" fmla="*/ 7272 h 14300"/>
              <a:gd name="connsiteX11" fmla="*/ 14748 w 20206"/>
              <a:gd name="connsiteY11" fmla="*/ 5450 h 14300"/>
              <a:gd name="connsiteX12" fmla="*/ 16571 w 20206"/>
              <a:gd name="connsiteY12" fmla="*/ 5455 h 14300"/>
              <a:gd name="connsiteX13" fmla="*/ 16566 w 20206"/>
              <a:gd name="connsiteY13" fmla="*/ 3632 h 14300"/>
              <a:gd name="connsiteX14" fmla="*/ 18388 w 20206"/>
              <a:gd name="connsiteY14" fmla="*/ 3637 h 14300"/>
              <a:gd name="connsiteX15" fmla="*/ 18383 w 20206"/>
              <a:gd name="connsiteY15" fmla="*/ 1815 h 14300"/>
              <a:gd name="connsiteX16" fmla="*/ 20206 w 20206"/>
              <a:gd name="connsiteY16" fmla="*/ 1820 h 14300"/>
              <a:gd name="connsiteX17" fmla="*/ 20201 w 20206"/>
              <a:gd name="connsiteY17" fmla="*/ 0 h 14300"/>
              <a:gd name="connsiteX18" fmla="*/ 284 w 20206"/>
              <a:gd name="connsiteY18" fmla="*/ 196 h 14300"/>
              <a:gd name="connsiteX0" fmla="*/ 27 w 20233"/>
              <a:gd name="connsiteY0" fmla="*/ 13 h 14300"/>
              <a:gd name="connsiteX1" fmla="*/ 27 w 20233"/>
              <a:gd name="connsiteY1" fmla="*/ 14300 h 14300"/>
              <a:gd name="connsiteX2" fmla="*/ 7509 w 20233"/>
              <a:gd name="connsiteY2" fmla="*/ 14300 h 14300"/>
              <a:gd name="connsiteX3" fmla="*/ 7505 w 20233"/>
              <a:gd name="connsiteY3" fmla="*/ 12595 h 14300"/>
              <a:gd name="connsiteX4" fmla="*/ 9327 w 20233"/>
              <a:gd name="connsiteY4" fmla="*/ 12600 h 14300"/>
              <a:gd name="connsiteX5" fmla="*/ 9322 w 20233"/>
              <a:gd name="connsiteY5" fmla="*/ 10777 h 14300"/>
              <a:gd name="connsiteX6" fmla="*/ 11145 w 20233"/>
              <a:gd name="connsiteY6" fmla="*/ 10782 h 14300"/>
              <a:gd name="connsiteX7" fmla="*/ 11140 w 20233"/>
              <a:gd name="connsiteY7" fmla="*/ 9085 h 14300"/>
              <a:gd name="connsiteX8" fmla="*/ 12962 w 20233"/>
              <a:gd name="connsiteY8" fmla="*/ 9090 h 14300"/>
              <a:gd name="connsiteX9" fmla="*/ 12957 w 20233"/>
              <a:gd name="connsiteY9" fmla="*/ 7267 h 14300"/>
              <a:gd name="connsiteX10" fmla="*/ 14780 w 20233"/>
              <a:gd name="connsiteY10" fmla="*/ 7272 h 14300"/>
              <a:gd name="connsiteX11" fmla="*/ 14775 w 20233"/>
              <a:gd name="connsiteY11" fmla="*/ 5450 h 14300"/>
              <a:gd name="connsiteX12" fmla="*/ 16598 w 20233"/>
              <a:gd name="connsiteY12" fmla="*/ 5455 h 14300"/>
              <a:gd name="connsiteX13" fmla="*/ 16593 w 20233"/>
              <a:gd name="connsiteY13" fmla="*/ 3632 h 14300"/>
              <a:gd name="connsiteX14" fmla="*/ 18415 w 20233"/>
              <a:gd name="connsiteY14" fmla="*/ 3637 h 14300"/>
              <a:gd name="connsiteX15" fmla="*/ 18410 w 20233"/>
              <a:gd name="connsiteY15" fmla="*/ 1815 h 14300"/>
              <a:gd name="connsiteX16" fmla="*/ 20233 w 20233"/>
              <a:gd name="connsiteY16" fmla="*/ 1820 h 14300"/>
              <a:gd name="connsiteX17" fmla="*/ 20228 w 20233"/>
              <a:gd name="connsiteY17" fmla="*/ 0 h 14300"/>
              <a:gd name="connsiteX18" fmla="*/ 27 w 20233"/>
              <a:gd name="connsiteY18" fmla="*/ 13 h 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0" y="0"/>
            <a:ext cx="12193200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14300 h 14300"/>
              <a:gd name="T4" fmla="*/ 14503 w 25400"/>
              <a:gd name="T5" fmla="*/ 14300 h 14300"/>
              <a:gd name="T6" fmla="*/ 14498 w 25400"/>
              <a:gd name="T7" fmla="*/ 12595 h 14300"/>
              <a:gd name="T8" fmla="*/ 16321 w 25400"/>
              <a:gd name="T9" fmla="*/ 12600 h 14300"/>
              <a:gd name="T10" fmla="*/ 16316 w 25400"/>
              <a:gd name="T11" fmla="*/ 10777 h 14300"/>
              <a:gd name="T12" fmla="*/ 18138 w 25400"/>
              <a:gd name="T13" fmla="*/ 10782 h 14300"/>
              <a:gd name="T14" fmla="*/ 18133 w 25400"/>
              <a:gd name="T15" fmla="*/ 9085 h 14300"/>
              <a:gd name="T16" fmla="*/ 19956 w 25400"/>
              <a:gd name="T17" fmla="*/ 9090 h 14300"/>
              <a:gd name="T18" fmla="*/ 19951 w 25400"/>
              <a:gd name="T19" fmla="*/ 7267 h 14300"/>
              <a:gd name="T20" fmla="*/ 21773 w 25400"/>
              <a:gd name="T21" fmla="*/ 7272 h 14300"/>
              <a:gd name="T22" fmla="*/ 21768 w 25400"/>
              <a:gd name="T23" fmla="*/ 5450 h 14300"/>
              <a:gd name="T24" fmla="*/ 23591 w 25400"/>
              <a:gd name="T25" fmla="*/ 5455 h 14300"/>
              <a:gd name="T26" fmla="*/ 23586 w 25400"/>
              <a:gd name="T27" fmla="*/ 3632 h 14300"/>
              <a:gd name="T28" fmla="*/ 25400 w 25400"/>
              <a:gd name="T29" fmla="*/ 3637 h 14300"/>
              <a:gd name="T30" fmla="*/ 25400 w 25400"/>
              <a:gd name="T31" fmla="*/ 0 h 14300"/>
              <a:gd name="T32" fmla="*/ 0 w 25400"/>
              <a:gd name="T33" fmla="*/ 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27" name="Kuva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B938-106A-4E9D-9931-8D19B263D1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331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>
                <a:solidFill>
                  <a:srgbClr val="FFFFFF"/>
                </a:solidFill>
                <a:latin typeface="+mj-lt"/>
              </a:rPr>
              <a:t>Kiitos!</a:t>
            </a:r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2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11070 w 25400"/>
              <a:gd name="T1" fmla="*/ 14300 h 14300"/>
              <a:gd name="T2" fmla="*/ 11503 w 25400"/>
              <a:gd name="T3" fmla="*/ 13565 h 14300"/>
              <a:gd name="T4" fmla="*/ 13018 w 25400"/>
              <a:gd name="T5" fmla="*/ 12686 h 14300"/>
              <a:gd name="T6" fmla="*/ 13897 w 25400"/>
              <a:gd name="T7" fmla="*/ 11171 h 14300"/>
              <a:gd name="T8" fmla="*/ 15412 w 25400"/>
              <a:gd name="T9" fmla="*/ 10292 h 14300"/>
              <a:gd name="T10" fmla="*/ 16291 w 25400"/>
              <a:gd name="T11" fmla="*/ 8777 h 14300"/>
              <a:gd name="T12" fmla="*/ 17807 w 25400"/>
              <a:gd name="T13" fmla="*/ 7898 h 14300"/>
              <a:gd name="T14" fmla="*/ 18686 w 25400"/>
              <a:gd name="T15" fmla="*/ 6382 h 14300"/>
              <a:gd name="T16" fmla="*/ 20201 w 25400"/>
              <a:gd name="T17" fmla="*/ 5503 h 14300"/>
              <a:gd name="T18" fmla="*/ 21080 w 25400"/>
              <a:gd name="T19" fmla="*/ 3988 h 14300"/>
              <a:gd name="T20" fmla="*/ 22595 w 25400"/>
              <a:gd name="T21" fmla="*/ 3109 h 14300"/>
              <a:gd name="T22" fmla="*/ 23474 w 25400"/>
              <a:gd name="T23" fmla="*/ 1594 h 14300"/>
              <a:gd name="T24" fmla="*/ 24988 w 25400"/>
              <a:gd name="T25" fmla="*/ 716 h 14300"/>
              <a:gd name="T26" fmla="*/ 25400 w 25400"/>
              <a:gd name="T27" fmla="*/ 48 h 14300"/>
              <a:gd name="T28" fmla="*/ 25400 w 25400"/>
              <a:gd name="T29" fmla="*/ 0 h 14300"/>
              <a:gd name="T30" fmla="*/ 0 w 25400"/>
              <a:gd name="T31" fmla="*/ 0 h 14300"/>
              <a:gd name="T32" fmla="*/ 0 w 25400"/>
              <a:gd name="T33" fmla="*/ 14300 h 14300"/>
              <a:gd name="T34" fmla="*/ 11070 w 25400"/>
              <a:gd name="T35" fmla="*/ 14300 h 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1" y="5677621"/>
            <a:ext cx="1686983" cy="946833"/>
          </a:xfrm>
          <a:prstGeom prst="rect">
            <a:avLst/>
          </a:prstGeom>
        </p:spPr>
      </p:pic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344738"/>
            <a:ext cx="5461000" cy="3044385"/>
          </a:xfrm>
        </p:spPr>
        <p:txBody>
          <a:bodyPr anchor="b" anchorCtr="0"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Lisää mahdollinen yhteystieto</a:t>
            </a:r>
          </a:p>
        </p:txBody>
      </p:sp>
      <p:sp>
        <p:nvSpPr>
          <p:cNvPr id="8" name="Tekstiruutu 7"/>
          <p:cNvSpPr txBox="1"/>
          <p:nvPr userDrawn="1"/>
        </p:nvSpPr>
        <p:spPr>
          <a:xfrm>
            <a:off x="301556" y="194553"/>
            <a:ext cx="10087583" cy="1739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i-FI" sz="9000" b="1" err="1">
                <a:solidFill>
                  <a:srgbClr val="FFFFFF"/>
                </a:solidFill>
                <a:latin typeface="+mj-lt"/>
              </a:rPr>
              <a:t>Thank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 </a:t>
            </a:r>
            <a:r>
              <a:rPr lang="fi-FI" sz="9000" b="1" err="1">
                <a:solidFill>
                  <a:srgbClr val="FFFFFF"/>
                </a:solidFill>
                <a:latin typeface="+mj-lt"/>
              </a:rPr>
              <a:t>you</a:t>
            </a:r>
            <a:r>
              <a:rPr lang="fi-FI" sz="9000" b="1">
                <a:solidFill>
                  <a:srgbClr val="FFFFFF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534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4.wmf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5.wmf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image" Target="../media/image1.wmf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41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49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716" r:id="rId3"/>
    <p:sldLayoutId id="2147483714" r:id="rId4"/>
    <p:sldLayoutId id="2147483715" r:id="rId5"/>
    <p:sldLayoutId id="2147483720" r:id="rId6"/>
    <p:sldLayoutId id="2147483721" r:id="rId7"/>
    <p:sldLayoutId id="2147483719" r:id="rId8"/>
    <p:sldLayoutId id="2147483650" r:id="rId9"/>
    <p:sldLayoutId id="2147483652" r:id="rId10"/>
    <p:sldLayoutId id="2147483656" r:id="rId11"/>
    <p:sldLayoutId id="2147483709" r:id="rId12"/>
    <p:sldLayoutId id="2147483723" r:id="rId13"/>
    <p:sldLayoutId id="2147483750" r:id="rId14"/>
    <p:sldLayoutId id="2147483654" r:id="rId15"/>
    <p:sldLayoutId id="2147483655" r:id="rId16"/>
    <p:sldLayoutId id="2147483775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73" r:id="rId23"/>
    <p:sldLayoutId id="2147483774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BF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B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BF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3" y="6134100"/>
            <a:ext cx="1058330" cy="5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3" r:id="rId2"/>
    <p:sldLayoutId id="2147483666" r:id="rId3"/>
    <p:sldLayoutId id="2147483667" r:id="rId4"/>
    <p:sldLayoutId id="2147483668" r:id="rId5"/>
    <p:sldLayoutId id="2147483710" r:id="rId6"/>
    <p:sldLayoutId id="2147483776" r:id="rId7"/>
    <p:sldLayoutId id="2147483669" r:id="rId8"/>
    <p:sldLayoutId id="214748373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000BF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FD4F00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FD4F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FD4F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3" y="6134100"/>
            <a:ext cx="1058330" cy="5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7" r:id="rId2"/>
    <p:sldLayoutId id="2147483699" r:id="rId3"/>
    <p:sldLayoutId id="2147483700" r:id="rId4"/>
    <p:sldLayoutId id="2147483701" r:id="rId5"/>
    <p:sldLayoutId id="2147483711" r:id="rId6"/>
    <p:sldLayoutId id="2147483777" r:id="rId7"/>
    <p:sldLayoutId id="2147483702" r:id="rId8"/>
    <p:sldLayoutId id="214748374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FD4F00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9246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9246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9246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3" y="6134100"/>
            <a:ext cx="1058330" cy="5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3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18" r:id="rId2"/>
    <p:sldLayoutId id="2147483686" r:id="rId3"/>
    <p:sldLayoutId id="2147483687" r:id="rId4"/>
    <p:sldLayoutId id="2147483688" r:id="rId5"/>
    <p:sldLayoutId id="2147483712" r:id="rId6"/>
    <p:sldLayoutId id="2147483756" r:id="rId7"/>
    <p:sldLayoutId id="2147483689" r:id="rId8"/>
    <p:sldLayoutId id="214748374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09246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" y="6134100"/>
            <a:ext cx="1058332" cy="593999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199" y="1196502"/>
            <a:ext cx="9972000" cy="49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430" y="6268800"/>
            <a:ext cx="1305128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2022" y="6268800"/>
            <a:ext cx="4114800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780" y="6268800"/>
            <a:ext cx="1237034" cy="2584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00" b="1">
                <a:solidFill>
                  <a:srgbClr val="000000"/>
                </a:solidFill>
              </a:defRPr>
            </a:lvl1pPr>
          </a:lstStyle>
          <a:p>
            <a:fld id="{66B0B938-106A-4E9D-9931-8D19B263D1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49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1" r:id="rId6"/>
    <p:sldLayoutId id="2147483769" r:id="rId7"/>
    <p:sldLayoutId id="2147483770" r:id="rId8"/>
    <p:sldLayoutId id="2147483771" r:id="rId9"/>
    <p:sldLayoutId id="2147483772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78" r:id="rId16"/>
    <p:sldLayoutId id="2147483779" r:id="rId17"/>
    <p:sldLayoutId id="2147483780" r:id="rId18"/>
    <p:sldLayoutId id="2147483781" r:id="rId19"/>
    <p:sldLayoutId id="2147483725" r:id="rId20"/>
    <p:sldLayoutId id="2147483724" r:id="rId21"/>
    <p:sldLayoutId id="2147483722" r:id="rId22"/>
    <p:sldLayoutId id="2147483727" r:id="rId23"/>
    <p:sldLayoutId id="2147483728" r:id="rId24"/>
    <p:sldLayoutId id="2147483782" r:id="rId25"/>
    <p:sldLayoutId id="2147483783" r:id="rId26"/>
    <p:sldLayoutId id="2147483762" r:id="rId27"/>
    <p:sldLayoutId id="2147483784" r:id="rId28"/>
    <p:sldLayoutId id="2147483671" r:id="rId29"/>
    <p:sldLayoutId id="2147483785" r:id="rId30"/>
    <p:sldLayoutId id="2147483672" r:id="rId31"/>
    <p:sldLayoutId id="2147483786" r:id="rId32"/>
    <p:sldLayoutId id="2147483673" r:id="rId33"/>
    <p:sldLayoutId id="2147483787" r:id="rId34"/>
    <p:sldLayoutId id="2147483674" r:id="rId35"/>
    <p:sldLayoutId id="2147483788" r:id="rId36"/>
    <p:sldLayoutId id="2147483675" r:id="rId37"/>
    <p:sldLayoutId id="2147483789" r:id="rId38"/>
    <p:sldLayoutId id="2147483759" r:id="rId39"/>
    <p:sldLayoutId id="2147483760" r:id="rId40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1.xml"/><Relationship Id="rId1" Type="http://schemas.openxmlformats.org/officeDocument/2006/relationships/video" Target="https://www.youtube.com/embed/k97E6dAPAzg?feature=oembed" TargetMode="Externa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3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ra.fi/hankkeet/100-fiksua-arjen-tekoa/" TargetMode="External"/><Relationship Id="rId7" Type="http://schemas.openxmlformats.org/officeDocument/2006/relationships/image" Target="../media/image46.svg"/><Relationship Id="rId2" Type="http://schemas.openxmlformats.org/officeDocument/2006/relationships/hyperlink" Target="https://www.hsy.fi/ilmanlaatu-ja-ilmasto/miten-ilmanlaatua-mitataan/" TargetMode="Externa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32753" y="457200"/>
            <a:ext cx="8852480" cy="2071991"/>
          </a:xfrm>
        </p:spPr>
        <p:txBody>
          <a:bodyPr/>
          <a:lstStyle/>
          <a:p>
            <a:r>
              <a:rPr lang="fi-FI" sz="6000" dirty="0">
                <a:solidFill>
                  <a:schemeClr val="bg1"/>
                </a:solidFill>
              </a:rPr>
              <a:t>Ilmari –</a:t>
            </a:r>
            <a:br>
              <a:rPr lang="fi-FI" sz="6000" dirty="0"/>
            </a:br>
            <a:r>
              <a:rPr lang="fi-FI" sz="6000" dirty="0">
                <a:solidFill>
                  <a:schemeClr val="bg1"/>
                </a:solidFill>
              </a:rPr>
              <a:t>Ilmastoviisas </a:t>
            </a:r>
            <a:br>
              <a:rPr lang="fi-FI" sz="6000" dirty="0"/>
            </a:br>
            <a:r>
              <a:rPr lang="fi-FI" sz="6000" dirty="0">
                <a:solidFill>
                  <a:schemeClr val="bg1"/>
                </a:solidFill>
              </a:rPr>
              <a:t>liikkuja </a:t>
            </a:r>
            <a:br>
              <a:rPr lang="fi-FI" sz="6000" dirty="0">
                <a:solidFill>
                  <a:schemeClr val="bg1"/>
                </a:solidFill>
              </a:rPr>
            </a:br>
            <a:r>
              <a:rPr lang="fi-FI" sz="6000" dirty="0">
                <a:solidFill>
                  <a:schemeClr val="bg1"/>
                </a:solidFill>
              </a:rPr>
              <a:t>(yläkouluille)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3"/>
          </p:nvPr>
        </p:nvSpPr>
        <p:spPr>
          <a:xfrm>
            <a:off x="520043" y="4104711"/>
            <a:ext cx="10709478" cy="972000"/>
          </a:xfrm>
        </p:spPr>
        <p:txBody>
          <a:bodyPr/>
          <a:lstStyle/>
          <a:p>
            <a:r>
              <a:rPr lang="fi-FI" dirty="0"/>
              <a:t>Helsingin kaupungin ympäristöpalvelut</a:t>
            </a:r>
          </a:p>
        </p:txBody>
      </p:sp>
      <p:pic>
        <p:nvPicPr>
          <p:cNvPr id="9" name="Kuva 9">
            <a:extLst>
              <a:ext uri="{FF2B5EF4-FFF2-40B4-BE49-F238E27FC236}">
                <a16:creationId xmlns:a16="http://schemas.microsoft.com/office/drawing/2014/main" id="{93A63412-595B-9436-2013-076BBB718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447" y="248618"/>
            <a:ext cx="6045199" cy="4558574"/>
          </a:xfrm>
          <a:prstGeom prst="rect">
            <a:avLst/>
          </a:prstGeom>
        </p:spPr>
      </p:pic>
      <p:pic>
        <p:nvPicPr>
          <p:cNvPr id="10" name="Kuva 10">
            <a:extLst>
              <a:ext uri="{FF2B5EF4-FFF2-40B4-BE49-F238E27FC236}">
                <a16:creationId xmlns:a16="http://schemas.microsoft.com/office/drawing/2014/main" id="{FEBD2773-FE14-44E0-AA2D-5634328F3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686" y="5901630"/>
            <a:ext cx="2525486" cy="5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F137BD-7527-871F-3A36-19E7DEB0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</p:spPr>
        <p:txBody>
          <a:bodyPr anchor="t">
            <a:normAutofit/>
          </a:bodyPr>
          <a:lstStyle/>
          <a:p>
            <a:r>
              <a:rPr lang="fi-FI" dirty="0">
                <a:latin typeface="Arial Black"/>
              </a:rPr>
              <a:t>Päästökehitys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F1DA24-3F27-C918-A3A1-D5D047D7A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Helsingin </a:t>
            </a:r>
            <a:r>
              <a:rPr lang="fi-FI" b="1"/>
              <a:t>päästöt vähentyneet</a:t>
            </a:r>
            <a:r>
              <a:rPr lang="fi-FI"/>
              <a:t> </a:t>
            </a:r>
            <a:r>
              <a:rPr lang="fi-FI" b="1"/>
              <a:t>45 % </a:t>
            </a:r>
            <a:r>
              <a:rPr lang="fi-FI"/>
              <a:t>vuodesta 1990</a:t>
            </a:r>
          </a:p>
          <a:p>
            <a:pPr>
              <a:spcAft>
                <a:spcPts val="600"/>
              </a:spcAft>
            </a:pPr>
            <a:endParaRPr lang="fi-FI">
              <a:cs typeface="Arial"/>
            </a:endParaRPr>
          </a:p>
          <a:p>
            <a:pPr>
              <a:spcAft>
                <a:spcPts val="600"/>
              </a:spcAft>
            </a:pPr>
            <a:r>
              <a:rPr lang="fi-FI" b="1"/>
              <a:t>Tieliikenteen päästöt</a:t>
            </a:r>
            <a:r>
              <a:rPr lang="fi-FI"/>
              <a:t> vähenivät </a:t>
            </a:r>
            <a:r>
              <a:rPr lang="fi-FI" b="1"/>
              <a:t>8 % </a:t>
            </a:r>
            <a:r>
              <a:rPr lang="fi-FI"/>
              <a:t>vuonna 2023</a:t>
            </a:r>
            <a:endParaRPr lang="fi-FI">
              <a:cs typeface="Arial"/>
            </a:endParaRPr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r>
              <a:rPr lang="fi-FI"/>
              <a:t>Muutos on siis mahdollinen, mutta kaikkia tarvitaan mukaan!</a:t>
            </a:r>
            <a:endParaRPr lang="fi-FI">
              <a:cs typeface="Arial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F188AA3-7F96-259E-9C61-DB125B7DE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5" r="23204" b="2"/>
          <a:stretch/>
        </p:blipFill>
        <p:spPr>
          <a:xfrm>
            <a:off x="6172200" y="1195200"/>
            <a:ext cx="5364000" cy="498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24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FDAADD-F57C-35FF-5637-1176C2EA4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Liikenteen ympäristövaikutukset: </a:t>
            </a:r>
            <a:br>
              <a:rPr lang="fi-FI" dirty="0"/>
            </a:br>
            <a:r>
              <a:rPr lang="fi-FI" dirty="0"/>
              <a:t>ilmanlaatu</a:t>
            </a:r>
          </a:p>
        </p:txBody>
      </p:sp>
    </p:spTree>
    <p:extLst>
      <p:ext uri="{BB962C8B-B14F-4D97-AF65-F5344CB8AC3E}">
        <p14:creationId xmlns:p14="http://schemas.microsoft.com/office/powerpoint/2010/main" val="26823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183CC1-51E5-ABD2-C663-70AF86AD4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</p:spPr>
        <p:txBody>
          <a:bodyPr anchor="t">
            <a:normAutofit/>
          </a:bodyPr>
          <a:lstStyle/>
          <a:p>
            <a:r>
              <a:rPr lang="fi-FI" dirty="0"/>
              <a:t>Ilmansaasteet</a:t>
            </a:r>
          </a:p>
        </p:txBody>
      </p:sp>
      <p:pic>
        <p:nvPicPr>
          <p:cNvPr id="8" name="Kuva 6">
            <a:extLst>
              <a:ext uri="{FF2B5EF4-FFF2-40B4-BE49-F238E27FC236}">
                <a16:creationId xmlns:a16="http://schemas.microsoft.com/office/drawing/2014/main" id="{EEEA4CB7-F349-E6AB-5ACF-DE58576F3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657" y="3352367"/>
            <a:ext cx="2631004" cy="2699315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0D1A30-A2F6-DAFE-F3F2-98A6AB34518D}"/>
              </a:ext>
            </a:extLst>
          </p:cNvPr>
          <p:cNvSpPr>
            <a:spLocks/>
          </p:cNvSpPr>
          <p:nvPr/>
        </p:nvSpPr>
        <p:spPr>
          <a:xfrm>
            <a:off x="457199" y="1315713"/>
            <a:ext cx="4547299" cy="22286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285750" indent="-285750" defTabSz="822960">
              <a:spcAft>
                <a:spcPts val="600"/>
              </a:spcAft>
              <a:buFont typeface="Arial"/>
              <a:buChar char="•"/>
            </a:pPr>
            <a:r>
              <a:rPr lang="fi-FI" sz="1600" dirty="0">
                <a:cs typeface="Arial"/>
              </a:rPr>
              <a:t>Autojen </a:t>
            </a:r>
            <a:r>
              <a:rPr lang="fi-FI" sz="1600" b="1" dirty="0">
                <a:cs typeface="Arial"/>
              </a:rPr>
              <a:t>pakokaasujen </a:t>
            </a:r>
            <a:r>
              <a:rPr lang="fi-FI" sz="1600" dirty="0">
                <a:cs typeface="Arial"/>
              </a:rPr>
              <a:t>sisältämät </a:t>
            </a:r>
            <a:r>
              <a:rPr lang="fi-FI" sz="1600" b="1" kern="1200" dirty="0">
                <a:latin typeface="+mn-lt"/>
                <a:ea typeface="+mn-ea"/>
                <a:cs typeface="Arial"/>
              </a:rPr>
              <a:t>pienhiukkaset</a:t>
            </a:r>
            <a:r>
              <a:rPr lang="fi-FI" sz="1600" kern="1200" dirty="0">
                <a:latin typeface="+mn-lt"/>
                <a:ea typeface="+mn-ea"/>
                <a:cs typeface="Arial"/>
              </a:rPr>
              <a:t> ovat haitallisia terveydelle</a:t>
            </a:r>
            <a:endParaRPr lang="fi-FI" dirty="0">
              <a:cs typeface="Arial" panose="020B0604020202020204"/>
            </a:endParaRPr>
          </a:p>
          <a:p>
            <a:pPr marL="285750" indent="-285750" defTabSz="822960">
              <a:spcAft>
                <a:spcPts val="600"/>
              </a:spcAft>
              <a:buFont typeface="Arial"/>
              <a:buChar char="•"/>
            </a:pPr>
            <a:r>
              <a:rPr lang="fi-FI" sz="1600" kern="1200" dirty="0">
                <a:latin typeface="+mn-lt"/>
                <a:ea typeface="+mn-ea"/>
                <a:cs typeface="Arial"/>
              </a:rPr>
              <a:t>Suurin </a:t>
            </a:r>
            <a:r>
              <a:rPr lang="fi-FI" sz="1600" b="1" kern="1200" dirty="0">
                <a:latin typeface="+mn-lt"/>
                <a:ea typeface="+mn-ea"/>
                <a:cs typeface="Arial"/>
              </a:rPr>
              <a:t>ilmansaasteiden lähde</a:t>
            </a:r>
            <a:r>
              <a:rPr lang="fi-FI" sz="1600" kern="1200" dirty="0">
                <a:latin typeface="+mn-lt"/>
                <a:ea typeface="+mn-ea"/>
                <a:cs typeface="Arial"/>
              </a:rPr>
              <a:t> Helsingissä on </a:t>
            </a:r>
            <a:r>
              <a:rPr lang="fi-FI" sz="1600" b="1" kern="1200" dirty="0">
                <a:latin typeface="+mn-lt"/>
                <a:ea typeface="+mn-ea"/>
                <a:cs typeface="Arial"/>
              </a:rPr>
              <a:t>liikenne</a:t>
            </a:r>
          </a:p>
          <a:p>
            <a:pPr marL="285750" indent="-285750" defTabSz="822960">
              <a:spcAft>
                <a:spcPts val="600"/>
              </a:spcAft>
              <a:buFont typeface="Arial"/>
              <a:buChar char="•"/>
            </a:pPr>
            <a:r>
              <a:rPr lang="fi-FI" sz="1600" b="1" dirty="0">
                <a:cs typeface="Arial"/>
              </a:rPr>
              <a:t>Sähköautoista </a:t>
            </a:r>
            <a:r>
              <a:rPr lang="fi-FI" sz="1600" dirty="0">
                <a:cs typeface="Arial"/>
              </a:rPr>
              <a:t>pienhiukkasia tai hiilidioksidia </a:t>
            </a:r>
            <a:r>
              <a:rPr lang="fi-FI" sz="1600" b="1" dirty="0">
                <a:cs typeface="Arial"/>
              </a:rPr>
              <a:t>ei tule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2B623A4-0261-4BBE-C84A-A7CD388EAF6B}"/>
              </a:ext>
            </a:extLst>
          </p:cNvPr>
          <p:cNvSpPr>
            <a:spLocks/>
          </p:cNvSpPr>
          <p:nvPr/>
        </p:nvSpPr>
        <p:spPr>
          <a:xfrm>
            <a:off x="5601163" y="1315713"/>
            <a:ext cx="4828036" cy="44845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285750" indent="-285750" defTabSz="822960">
              <a:spcAft>
                <a:spcPts val="600"/>
              </a:spcAft>
              <a:buFont typeface="Arial"/>
              <a:buChar char="•"/>
            </a:pPr>
            <a:r>
              <a:rPr lang="fi-FI" sz="1600" kern="1200" dirty="0">
                <a:latin typeface="+mn-lt"/>
                <a:ea typeface="+mn-ea"/>
                <a:cs typeface="Arial"/>
              </a:rPr>
              <a:t>Autojen renkaat jauhavat tienpintaa ja irrottavat päällysteestä </a:t>
            </a:r>
            <a:r>
              <a:rPr lang="fi-FI" sz="1600" b="1" kern="1200" dirty="0">
                <a:latin typeface="+mn-lt"/>
                <a:ea typeface="+mn-ea"/>
                <a:cs typeface="Arial"/>
              </a:rPr>
              <a:t>katupölyä</a:t>
            </a:r>
            <a:r>
              <a:rPr lang="fi-FI" sz="1600" kern="1200" dirty="0">
                <a:latin typeface="+mn-lt"/>
                <a:ea typeface="+mn-ea"/>
                <a:cs typeface="Arial"/>
              </a:rPr>
              <a:t> hengitysilmaan</a:t>
            </a:r>
            <a:endParaRPr lang="fi-FI" dirty="0">
              <a:ea typeface="+mn-ea"/>
            </a:endParaRPr>
          </a:p>
          <a:p>
            <a:pPr marL="285750" indent="-285750" defTabSz="822960">
              <a:spcAft>
                <a:spcPts val="600"/>
              </a:spcAft>
              <a:buFont typeface="Arial"/>
              <a:buChar char="•"/>
            </a:pPr>
            <a:r>
              <a:rPr lang="fi-FI" sz="1600" kern="1200" dirty="0">
                <a:latin typeface="+mn-lt"/>
                <a:ea typeface="+mn-ea"/>
                <a:cs typeface="Arial"/>
              </a:rPr>
              <a:t>Katupöly ärsyttää hengityselimiä ja aiheuttaa </a:t>
            </a:r>
            <a:r>
              <a:rPr lang="fi-FI" sz="1600" b="1" kern="1200" dirty="0">
                <a:latin typeface="+mn-lt"/>
                <a:ea typeface="+mn-ea"/>
                <a:cs typeface="Arial"/>
              </a:rPr>
              <a:t>terveyshaittaa </a:t>
            </a:r>
            <a:r>
              <a:rPr lang="fi-FI" sz="1600" kern="1200" dirty="0">
                <a:latin typeface="+mn-lt"/>
                <a:ea typeface="+mn-ea"/>
                <a:cs typeface="Arial"/>
              </a:rPr>
              <a:t>varsinkin herkille väestöryhmille</a:t>
            </a:r>
            <a:endParaRPr lang="fi-FI" sz="1600" kern="1200" dirty="0">
              <a:latin typeface="+mn-lt"/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i-FI" sz="1600" b="1" dirty="0">
                <a:cs typeface="Arial"/>
              </a:rPr>
              <a:t>Sähköautot eivät vähennä</a:t>
            </a:r>
            <a:r>
              <a:rPr lang="fi-FI" sz="1600" dirty="0">
                <a:cs typeface="Arial"/>
              </a:rPr>
              <a:t> katupölyn määrää</a:t>
            </a:r>
          </a:p>
          <a:p>
            <a:pPr>
              <a:spcAft>
                <a:spcPts val="600"/>
              </a:spcAft>
            </a:pPr>
            <a:endParaRPr lang="fi-FI">
              <a:cs typeface="Arial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4D5FD2C-D61B-F2F2-C0DC-34CCBBC3A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448" y="3557203"/>
            <a:ext cx="4102701" cy="25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BCF526-1F9F-21A0-BA97-59F34E0C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787615"/>
            <a:ext cx="9972000" cy="787615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i-FI" dirty="0"/>
              <a:t>Kuva vilkasliikenteisestä kaupunkiympäristöstä</a:t>
            </a:r>
          </a:p>
        </p:txBody>
      </p:sp>
      <p:pic>
        <p:nvPicPr>
          <p:cNvPr id="5" name="Kuva 4" descr="Kuva, jossa näkyy paljon henkilöautoliikennettä, rakennuksia ja katupölyä. ">
            <a:extLst>
              <a:ext uri="{FF2B5EF4-FFF2-40B4-BE49-F238E27FC236}">
                <a16:creationId xmlns:a16="http://schemas.microsoft.com/office/drawing/2014/main" id="{E5558EF2-1764-7754-6617-C2E6D6E05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8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24D4E6-F5C1-41E6-69E7-8E3C949B9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 Black"/>
              </a:rPr>
              <a:t>Ilmansaasteet</a:t>
            </a:r>
            <a:r>
              <a:rPr lang="fi-FI" baseline="0" dirty="0">
                <a:latin typeface="Arial Black"/>
              </a:rPr>
              <a:t> suodattimessa</a:t>
            </a:r>
            <a:endParaRPr lang="fi-FI" dirty="0"/>
          </a:p>
        </p:txBody>
      </p:sp>
      <p:pic>
        <p:nvPicPr>
          <p:cNvPr id="7" name="Sisällön paikkamerkki 6" descr="Kuva, jossa näkyy likainen ilmanvaihtosuodatin 6 kk käytön jälkeen Espoon Tapiolassa. ">
            <a:extLst>
              <a:ext uri="{FF2B5EF4-FFF2-40B4-BE49-F238E27FC236}">
                <a16:creationId xmlns:a16="http://schemas.microsoft.com/office/drawing/2014/main" id="{0825B228-1770-360B-A9B2-9E3C5C487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631" y="1723285"/>
            <a:ext cx="8967354" cy="4023878"/>
          </a:xfr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E0CA89CC-C1F9-8083-3352-173652ABD6B7}"/>
              </a:ext>
            </a:extLst>
          </p:cNvPr>
          <p:cNvSpPr txBox="1"/>
          <p:nvPr/>
        </p:nvSpPr>
        <p:spPr>
          <a:xfrm>
            <a:off x="2619871" y="5752535"/>
            <a:ext cx="43733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Arial"/>
              </a:rPr>
              <a:t>Ilmanvaihtokanavan suodatin 6 kk käytön jälkeen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75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FDAADD-F57C-35FF-5637-1176C2EA4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Liikenteen ympäristövaikutukset:</a:t>
            </a:r>
            <a:br>
              <a:rPr lang="fi-FI" dirty="0"/>
            </a:br>
            <a:r>
              <a:rPr lang="fi-FI" dirty="0"/>
              <a:t>melu</a:t>
            </a:r>
          </a:p>
        </p:txBody>
      </p:sp>
    </p:spTree>
    <p:extLst>
      <p:ext uri="{BB962C8B-B14F-4D97-AF65-F5344CB8AC3E}">
        <p14:creationId xmlns:p14="http://schemas.microsoft.com/office/powerpoint/2010/main" val="89324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5CA2CE-42C7-ADB7-F5B6-70D25969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 Black"/>
              </a:rPr>
              <a:t>Melu, tieliikenteen melukartta</a:t>
            </a:r>
            <a:endParaRPr lang="fi-FI" dirty="0"/>
          </a:p>
        </p:txBody>
      </p:sp>
      <p:pic>
        <p:nvPicPr>
          <p:cNvPr id="4" name="Sisällön paikkamerkki 3" descr="Kuva, jossa näkyy Helsingin meluselvityksen tulokset tieliikenteen melusta kartalla. Kuvasta on havaittavissa, että tieliikenteestä aiheutuu merkittävää melua.">
            <a:extLst>
              <a:ext uri="{FF2B5EF4-FFF2-40B4-BE49-F238E27FC236}">
                <a16:creationId xmlns:a16="http://schemas.microsoft.com/office/drawing/2014/main" id="{269BE0BC-E52D-BA1B-F03F-DF90A59FF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7074" y="1205470"/>
            <a:ext cx="6572250" cy="4962525"/>
          </a:xfrm>
        </p:spPr>
      </p:pic>
    </p:spTree>
    <p:extLst>
      <p:ext uri="{BB962C8B-B14F-4D97-AF65-F5344CB8AC3E}">
        <p14:creationId xmlns:p14="http://schemas.microsoft.com/office/powerpoint/2010/main" val="1411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EDE80A-0F5E-59E9-4045-A267CFBC3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</p:spPr>
        <p:txBody>
          <a:bodyPr anchor="t">
            <a:normAutofit/>
          </a:bodyPr>
          <a:lstStyle/>
          <a:p>
            <a:r>
              <a:rPr lang="fi-FI" dirty="0"/>
              <a:t>Melun terveysvaikutukset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0AEA9C-9E0F-9A9D-00F8-79BC9B95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fi-FI" dirty="0"/>
              <a:t>Melulla on monenlaisia välittömiä ja pidempi-aikaisia </a:t>
            </a:r>
            <a:r>
              <a:rPr lang="fi-FI" b="1" dirty="0"/>
              <a:t>terveysvaikutuksia</a:t>
            </a:r>
          </a:p>
          <a:p>
            <a:pPr>
              <a:spcAft>
                <a:spcPts val="600"/>
              </a:spcAft>
            </a:pPr>
            <a:r>
              <a:rPr lang="fi-FI" dirty="0"/>
              <a:t>Melulle altistuminen voi häiritä </a:t>
            </a:r>
            <a:r>
              <a:rPr lang="fi-FI" b="1" dirty="0"/>
              <a:t>nukahtamista </a:t>
            </a:r>
            <a:r>
              <a:rPr lang="fi-FI" dirty="0"/>
              <a:t>ja heikentää </a:t>
            </a:r>
            <a:r>
              <a:rPr lang="fi-FI" b="1" dirty="0"/>
              <a:t>unenlaatua</a:t>
            </a:r>
          </a:p>
          <a:p>
            <a:pPr>
              <a:spcAft>
                <a:spcPts val="600"/>
              </a:spcAft>
            </a:pPr>
            <a:r>
              <a:rPr lang="fi-FI" dirty="0"/>
              <a:t>Pitkään jatkuneena altistuminen voi johtaa </a:t>
            </a:r>
            <a:endParaRPr lang="fi-FI" b="1" dirty="0">
              <a:cs typeface="Arial"/>
            </a:endParaRPr>
          </a:p>
          <a:p>
            <a:pPr lvl="1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fi-FI" b="1" dirty="0"/>
              <a:t>stressiin </a:t>
            </a:r>
            <a:endParaRPr lang="fi-FI" b="1" dirty="0">
              <a:cs typeface="Arial" panose="020B0604020202020204"/>
            </a:endParaRPr>
          </a:p>
          <a:p>
            <a:pPr lvl="1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fi-FI" b="1" dirty="0"/>
              <a:t>väsymykseen </a:t>
            </a:r>
            <a:endParaRPr lang="fi-FI" b="1" dirty="0">
              <a:cs typeface="Arial" panose="020B0604020202020204"/>
            </a:endParaRPr>
          </a:p>
          <a:p>
            <a:pPr lvl="1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fi-FI" b="1" dirty="0"/>
              <a:t>mielialan ja oppimisen heikkenemiseen</a:t>
            </a:r>
            <a:endParaRPr lang="fi-FI" b="1" dirty="0">
              <a:cs typeface="Arial" panose="020B0604020202020204"/>
            </a:endParaRPr>
          </a:p>
          <a:p>
            <a:pPr lvl="1"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fi-FI" b="1" dirty="0"/>
              <a:t>sydänongelmiin</a:t>
            </a:r>
            <a:endParaRPr lang="fi-FI" b="1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56CBA9-5266-61D5-12BD-42B2560A5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58" r="1581" b="2"/>
          <a:stretch/>
        </p:blipFill>
        <p:spPr>
          <a:xfrm>
            <a:off x="6172200" y="1195200"/>
            <a:ext cx="5364000" cy="498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20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FDAADD-F57C-35FF-5637-1176C2EA4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Liikenteen ympäristövaikutukset:</a:t>
            </a:r>
            <a:br>
              <a:rPr lang="fi-FI" dirty="0"/>
            </a:br>
            <a:r>
              <a:rPr lang="fi-FI" dirty="0"/>
              <a:t>mikromuovit</a:t>
            </a:r>
          </a:p>
        </p:txBody>
      </p:sp>
    </p:spTree>
    <p:extLst>
      <p:ext uri="{BB962C8B-B14F-4D97-AF65-F5344CB8AC3E}">
        <p14:creationId xmlns:p14="http://schemas.microsoft.com/office/powerpoint/2010/main" val="330823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E6531-489D-49E9-8E5B-3E83DFF2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</p:spPr>
        <p:txBody>
          <a:bodyPr anchor="t">
            <a:normAutofit/>
          </a:bodyPr>
          <a:lstStyle/>
          <a:p>
            <a:r>
              <a:rPr lang="fi-FI"/>
              <a:t>Mikromuovit</a:t>
            </a:r>
          </a:p>
        </p:txBody>
      </p:sp>
      <p:pic>
        <p:nvPicPr>
          <p:cNvPr id="5" name="Sisällön paikkamerkki 4" descr="Kuva, jossa kerrotaan mereen päätyvän mikromuovin lähteistä. Puolet eli 2 250 tonnia meren mikromuovista on peräisin liikenteestä eli autojen renkaista ja tiepinnoitteista. &#10;">
            <a:extLst>
              <a:ext uri="{FF2B5EF4-FFF2-40B4-BE49-F238E27FC236}">
                <a16:creationId xmlns:a16="http://schemas.microsoft.com/office/drawing/2014/main" id="{8BB5C59B-38A1-98F5-BEB1-3238E72A7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8569" y="1196502"/>
            <a:ext cx="5549260" cy="4980461"/>
          </a:xfrm>
          <a:noFill/>
        </p:spPr>
      </p:pic>
    </p:spTree>
    <p:extLst>
      <p:ext uri="{BB962C8B-B14F-4D97-AF65-F5344CB8AC3E}">
        <p14:creationId xmlns:p14="http://schemas.microsoft.com/office/powerpoint/2010/main" val="38044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</p:spPr>
        <p:txBody>
          <a:bodyPr anchor="t">
            <a:normAutofit/>
          </a:bodyPr>
          <a:lstStyle/>
          <a:p>
            <a:r>
              <a:rPr lang="fi-FI"/>
              <a:t>Tänään ohjelmassa: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fi-FI" dirty="0"/>
          </a:p>
          <a:p>
            <a:pPr marL="571500" indent="-571500">
              <a:spcAft>
                <a:spcPts val="600"/>
              </a:spcAft>
            </a:pPr>
            <a:r>
              <a:rPr lang="fi-FI" dirty="0"/>
              <a:t>Liikenteen ympäristövaikutukset</a:t>
            </a:r>
            <a:endParaRPr lang="fi-FI" dirty="0">
              <a:cs typeface="Arial"/>
            </a:endParaRPr>
          </a:p>
          <a:p>
            <a:pPr marL="571500" indent="-571500">
              <a:spcAft>
                <a:spcPts val="600"/>
              </a:spcAft>
            </a:pPr>
            <a:r>
              <a:rPr lang="fi-FI" dirty="0">
                <a:cs typeface="Arial"/>
              </a:rPr>
              <a:t>Askel eteenpäin -tehtävä</a:t>
            </a:r>
          </a:p>
          <a:p>
            <a:pPr marL="571500" indent="-571500">
              <a:spcAft>
                <a:spcPts val="600"/>
              </a:spcAft>
            </a:pPr>
            <a:r>
              <a:rPr lang="fi-FI" dirty="0">
                <a:cs typeface="Arial"/>
              </a:rPr>
              <a:t>Tulevaisuuden visiot -tehtävä</a:t>
            </a:r>
          </a:p>
          <a:p>
            <a:pPr marL="571500" indent="-571500">
              <a:spcAft>
                <a:spcPts val="600"/>
              </a:spcAft>
            </a:pPr>
            <a:r>
              <a:rPr lang="fi-FI" dirty="0"/>
              <a:t>Ilmansuojelijat-peli</a:t>
            </a:r>
            <a:endParaRPr lang="fi-FI" dirty="0">
              <a:cs typeface="Arial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dirty="0"/>
              <a:t>Tulokset ja yhteenveto</a:t>
            </a:r>
            <a:endParaRPr lang="fi-FI" dirty="0">
              <a:cs typeface="Arial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1D39803-923E-5BC7-EE74-EDD416F92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74900"/>
            <a:ext cx="5364000" cy="4022999"/>
          </a:xfrm>
          <a:prstGeom prst="rect">
            <a:avLst/>
          </a:prstGeom>
          <a:noFill/>
        </p:spPr>
      </p:pic>
      <p:sp>
        <p:nvSpPr>
          <p:cNvPr id="7" name="Dian numeron paikkamerkki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584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A9A4B27-8E37-930A-6551-EE3DC18D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73" y="408562"/>
            <a:ext cx="9972000" cy="787615"/>
          </a:xfrm>
        </p:spPr>
        <p:txBody>
          <a:bodyPr/>
          <a:lstStyle/>
          <a:p>
            <a:pPr algn="ctr"/>
            <a:r>
              <a:rPr lang="fi-FI" dirty="0">
                <a:latin typeface="Arial Black"/>
              </a:rPr>
              <a:t>Kestävä liikkuminen</a:t>
            </a:r>
            <a:endParaRPr lang="fi-FI" dirty="0"/>
          </a:p>
        </p:txBody>
      </p:sp>
      <p:pic>
        <p:nvPicPr>
          <p:cNvPr id="5" name="Online-media 4">
            <a:hlinkClick r:id="" action="ppaction://media"/>
            <a:extLst>
              <a:ext uri="{FF2B5EF4-FFF2-40B4-BE49-F238E27FC236}">
                <a16:creationId xmlns:a16="http://schemas.microsoft.com/office/drawing/2014/main" id="{BEA2EB0F-E3DE-EB33-10EA-EB8AC1278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29442" y="1198374"/>
            <a:ext cx="7208761" cy="4977190"/>
          </a:xfrm>
        </p:spPr>
      </p:pic>
    </p:spTree>
    <p:extLst>
      <p:ext uri="{BB962C8B-B14F-4D97-AF65-F5344CB8AC3E}">
        <p14:creationId xmlns:p14="http://schemas.microsoft.com/office/powerpoint/2010/main" val="18676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DA43E7-1B46-32B0-61BF-40F7F260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 Black"/>
              </a:rPr>
              <a:t>Askel eteenpäin -tehtävä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0CF175D-75BE-618D-2F29-643FCC902D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buAutoNum type="arabicPeriod"/>
            </a:pPr>
            <a:r>
              <a:rPr lang="fi-FI" sz="1600">
                <a:cs typeface="Arial"/>
              </a:rPr>
              <a:t>Autojen aiheuttamat saasteet ja pölyt aiheuttavat minulle terveysongelmia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En tunne oloani turvalliseksi liikenteessä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Liikenteen melu aiheuttaa minulle stressiä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Minun on hankala liikkua, jos kävely- ja pyöräteitä ei ole talvella aurattu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Luotettava ja edullinen julkinen liikenne on minulle tärkeä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Pitkät etäisyydet vaikeuttavat liikkumistani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Ilmastonmuutos vaikuttaa elämääni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En hyödy fossiilisten polttoaineiden käytöstä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Hyvin suunnitellut ja hoidetut kävely- ja pyöräilyreitit auttavat minua liikkumaan 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 En kaipaa lisää autoteitä tai parkkipaikkoja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 Autotiet vievät tilaa elinympäristöstäni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r>
              <a:rPr lang="fi-FI" sz="1600">
                <a:cs typeface="Arial"/>
              </a:rPr>
              <a:t> Autotiet haittaavat liikkumistani paikasta toiseen</a:t>
            </a:r>
            <a:endParaRPr lang="en-US" sz="1600">
              <a:cs typeface="Arial"/>
            </a:endParaRPr>
          </a:p>
          <a:p>
            <a:pPr>
              <a:buAutoNum type="arabicPeriod"/>
            </a:pPr>
            <a:endParaRPr lang="en-US" sz="1800">
              <a:cs typeface="Arial"/>
            </a:endParaRPr>
          </a:p>
          <a:p>
            <a:pPr>
              <a:buAutoNum type="arabicPeriod"/>
            </a:pPr>
            <a:endParaRPr lang="fi-FI" sz="1800">
              <a:latin typeface="Segoe UI"/>
              <a:cs typeface="Segoe UI"/>
            </a:endParaRPr>
          </a:p>
          <a:p>
            <a:pPr>
              <a:buAutoNum type="arabicPeriod"/>
            </a:pPr>
            <a:endParaRPr lang="fi-FI">
              <a:cs typeface="Arial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672F04A-C6A5-0939-FA7E-8AED5F4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148" y="1021392"/>
            <a:ext cx="5775592" cy="43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7E7387-7385-EC59-D2BC-B1410165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</p:spPr>
        <p:txBody>
          <a:bodyPr anchor="t">
            <a:normAutofit/>
          </a:bodyPr>
          <a:lstStyle/>
          <a:p>
            <a:r>
              <a:rPr lang="fi-FI" dirty="0"/>
              <a:t>Tulevaisuuden näkymät -tehtävä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6EF582E-FB12-6F3A-2EFA-4405D1AAA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73" b="4641"/>
          <a:stretch/>
        </p:blipFill>
        <p:spPr>
          <a:xfrm>
            <a:off x="457200" y="1195200"/>
            <a:ext cx="5364000" cy="4982400"/>
          </a:xfrm>
          <a:prstGeom prst="rect">
            <a:avLst/>
          </a:prstGeom>
          <a:noFill/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27FC0AF-B3CF-86CE-6003-39D700BAE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i-FI" dirty="0"/>
              <a:t>Pohtikaa ryhmässä, millainen olisi </a:t>
            </a:r>
            <a:r>
              <a:rPr lang="fi-FI" b="1" dirty="0"/>
              <a:t>roolihahmonne </a:t>
            </a:r>
            <a:r>
              <a:rPr lang="fi-FI" dirty="0"/>
              <a:t>kannalta </a:t>
            </a:r>
            <a:r>
              <a:rPr lang="fi-FI" b="1" dirty="0"/>
              <a:t>hyvä tulevaisuus:</a:t>
            </a:r>
            <a:endParaRPr lang="fi-FI" dirty="0"/>
          </a:p>
          <a:p>
            <a:pPr marL="457200" lvl="1" indent="0">
              <a:lnSpc>
                <a:spcPct val="90000"/>
              </a:lnSpc>
              <a:spcAft>
                <a:spcPts val="600"/>
              </a:spcAft>
              <a:buNone/>
            </a:pPr>
            <a:endParaRPr lang="fi-FI" dirty="0">
              <a:cs typeface="Arial" panose="020B0604020202020204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</a:pPr>
            <a:r>
              <a:rPr lang="fi-FI" b="1" dirty="0"/>
              <a:t>Mitä muutoksia on tapahtunut paikallisesti ja maailman tasolla?</a:t>
            </a:r>
            <a:endParaRPr lang="fi-FI" b="1" dirty="0">
              <a:cs typeface="Arial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</a:pPr>
            <a:endParaRPr lang="fi-FI" b="1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</a:pPr>
            <a:r>
              <a:rPr lang="fi-FI" b="1" dirty="0"/>
              <a:t>Miten tähän tulevaisuuteen on päädytty? </a:t>
            </a:r>
            <a:endParaRPr lang="fi-FI" b="1" dirty="0">
              <a:cs typeface="Arial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</a:pPr>
            <a:endParaRPr lang="fi-FI" b="1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fi-FI" b="1" dirty="0"/>
              <a:t>Voitte piirtää tai kirjoittaa ajatuksenne.</a:t>
            </a:r>
            <a:endParaRPr lang="fi-FI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8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42D425-2945-AE82-DF8E-0E426B2FDB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cs typeface="Arial"/>
              </a:rPr>
              <a:t>Lähdetään pelaamaan!</a:t>
            </a:r>
            <a:endParaRPr lang="fi-FI"/>
          </a:p>
        </p:txBody>
      </p:sp>
      <p:pic>
        <p:nvPicPr>
          <p:cNvPr id="4" name="Kuva 9">
            <a:extLst>
              <a:ext uri="{FF2B5EF4-FFF2-40B4-BE49-F238E27FC236}">
                <a16:creationId xmlns:a16="http://schemas.microsoft.com/office/drawing/2014/main" id="{59375723-9963-AD72-793E-AF6FE008F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4683" y="1384691"/>
            <a:ext cx="5019963" cy="379657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9FDB4C7-D372-D8ED-F4A0-1CDEE3763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472" y="1720051"/>
            <a:ext cx="3238565" cy="3979662"/>
          </a:xfrm>
          <a:prstGeom prst="rect">
            <a:avLst/>
          </a:prstGeom>
        </p:spPr>
      </p:pic>
      <p:pic>
        <p:nvPicPr>
          <p:cNvPr id="8" name="Kuva 6">
            <a:extLst>
              <a:ext uri="{FF2B5EF4-FFF2-40B4-BE49-F238E27FC236}">
                <a16:creationId xmlns:a16="http://schemas.microsoft.com/office/drawing/2014/main" id="{83087F9F-7270-B23E-D1FE-7B87A64A9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2508" y="2645899"/>
            <a:ext cx="3113662" cy="37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5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DCD250-E705-E589-FD3D-FD4DCD3E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 Black"/>
              </a:rPr>
              <a:t>Ohjeet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D41A3F-D078-2FE0-63DC-C05ED4D9B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6502"/>
            <a:ext cx="9301440" cy="5041421"/>
          </a:xfrm>
        </p:spPr>
        <p:txBody>
          <a:bodyPr vert="horz" lIns="0" tIns="0" rIns="0" bIns="0" rtlCol="0" anchor="t">
            <a:noAutofit/>
          </a:bodyPr>
          <a:lstStyle/>
          <a:p>
            <a:endParaRPr lang="fi-FI" sz="2400">
              <a:ea typeface="+mn-lt"/>
              <a:cs typeface="+mn-lt"/>
            </a:endParaRPr>
          </a:p>
          <a:p>
            <a:r>
              <a:rPr lang="fi-FI" sz="2400">
                <a:ea typeface="+mn-lt"/>
                <a:cs typeface="+mn-lt"/>
              </a:rPr>
              <a:t>Tarvitsette </a:t>
            </a:r>
            <a:r>
              <a:rPr lang="fi-FI" sz="2400" b="1">
                <a:ea typeface="+mn-lt"/>
                <a:cs typeface="+mn-lt"/>
              </a:rPr>
              <a:t>yhden kännykän</a:t>
            </a:r>
            <a:r>
              <a:rPr lang="fi-FI" sz="2400">
                <a:ea typeface="+mn-lt"/>
                <a:cs typeface="+mn-lt"/>
              </a:rPr>
              <a:t> ryhmää kohden (mobiiliyhteydellä)</a:t>
            </a:r>
            <a:endParaRPr lang="fi-FI">
              <a:ea typeface="+mn-lt"/>
              <a:cs typeface="+mn-lt"/>
            </a:endParaRPr>
          </a:p>
          <a:p>
            <a:r>
              <a:rPr lang="fi-FI" sz="2400">
                <a:ea typeface="+mn-lt"/>
                <a:cs typeface="+mn-lt"/>
              </a:rPr>
              <a:t>Pelissä edetään pelin osoittamassa järjestyksessä</a:t>
            </a:r>
            <a:endParaRPr lang="fi-FI">
              <a:cs typeface="Arial"/>
            </a:endParaRPr>
          </a:p>
          <a:p>
            <a:r>
              <a:rPr lang="fi-FI" sz="2400">
                <a:ea typeface="+mn-lt"/>
                <a:cs typeface="+mn-lt"/>
              </a:rPr>
              <a:t>Pelissä liikutaan osittain ulkona --&gt; seuratkaa pelissä annettavia ohjeita!</a:t>
            </a:r>
          </a:p>
          <a:p>
            <a:r>
              <a:rPr lang="fi-FI" sz="2400" b="1">
                <a:ea typeface="+mn-lt"/>
                <a:cs typeface="+mn-lt"/>
              </a:rPr>
              <a:t>Joissakin tehtävissä on useampi kysymys</a:t>
            </a:r>
            <a:endParaRPr lang="fi-FI" sz="2400">
              <a:ea typeface="+mn-lt"/>
              <a:cs typeface="+mn-lt"/>
            </a:endParaRPr>
          </a:p>
          <a:p>
            <a:r>
              <a:rPr lang="fi-FI" sz="2400">
                <a:ea typeface="+mn-lt"/>
                <a:cs typeface="+mn-lt"/>
              </a:rPr>
              <a:t>Opettaja arvioi osan tehtävistä --&gt; voitte sitä odotellessa edetä seuraavaan tehtävään  </a:t>
            </a:r>
          </a:p>
          <a:p>
            <a:r>
              <a:rPr lang="fi-FI" sz="2400" b="1">
                <a:ea typeface="+mn-lt"/>
                <a:cs typeface="+mn-lt"/>
              </a:rPr>
              <a:t>Kooditehtävässä</a:t>
            </a:r>
            <a:r>
              <a:rPr lang="fi-FI" sz="2400">
                <a:ea typeface="+mn-lt"/>
                <a:cs typeface="+mn-lt"/>
              </a:rPr>
              <a:t> on </a:t>
            </a:r>
            <a:r>
              <a:rPr lang="fi-FI" sz="2400" b="1">
                <a:ea typeface="+mn-lt"/>
                <a:cs typeface="+mn-lt"/>
              </a:rPr>
              <a:t>vihje</a:t>
            </a:r>
            <a:r>
              <a:rPr lang="fi-FI" sz="2400">
                <a:ea typeface="+mn-lt"/>
                <a:cs typeface="+mn-lt"/>
              </a:rPr>
              <a:t>, joka kertoo, mikä koodi on</a:t>
            </a:r>
          </a:p>
          <a:p>
            <a:r>
              <a:rPr lang="fi-FI" sz="2400">
                <a:ea typeface="+mn-lt"/>
                <a:cs typeface="+mn-lt"/>
              </a:rPr>
              <a:t>Lukekaa vuoronperään ääneen tehtävät toisillenne tai valitkaa yksi joukkueen jäsen, joka toimii lukijana pelin ajan</a:t>
            </a:r>
          </a:p>
          <a:p>
            <a:r>
              <a:rPr lang="fi-FI" sz="2400" b="1">
                <a:cs typeface="Arial" panose="020B0604020202020204"/>
              </a:rPr>
              <a:t>Peli ei ole nopeuskilpailu! Miettikää ja keskustelkaa vastauksista rauhassa</a:t>
            </a:r>
          </a:p>
        </p:txBody>
      </p:sp>
      <p:pic>
        <p:nvPicPr>
          <p:cNvPr id="6" name="Kuva 4">
            <a:extLst>
              <a:ext uri="{FF2B5EF4-FFF2-40B4-BE49-F238E27FC236}">
                <a16:creationId xmlns:a16="http://schemas.microsoft.com/office/drawing/2014/main" id="{88B10889-4AE5-8ECC-A1B0-F34790955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1990" y="234326"/>
            <a:ext cx="2894208" cy="220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644813-2F3C-6A0C-62CB-36F4FF42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 Black"/>
              </a:rPr>
              <a:t>Sitten pelataan!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1584C1-9390-9E7D-166B-00234EB76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6502"/>
            <a:ext cx="6170058" cy="475694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 sz="2200" dirty="0">
                <a:cs typeface="Arial"/>
              </a:rPr>
              <a:t>Jakautukaa </a:t>
            </a:r>
            <a:r>
              <a:rPr lang="fi-FI" sz="2200" b="1" dirty="0">
                <a:cs typeface="Arial"/>
              </a:rPr>
              <a:t>2-4 hengen</a:t>
            </a:r>
            <a:r>
              <a:rPr lang="fi-FI" sz="2200" dirty="0">
                <a:cs typeface="Arial"/>
              </a:rPr>
              <a:t> ryhmiin</a:t>
            </a:r>
          </a:p>
          <a:p>
            <a:r>
              <a:rPr lang="fi-FI" sz="2200" dirty="0">
                <a:cs typeface="Arial"/>
              </a:rPr>
              <a:t>Ryhmän jäsenistä </a:t>
            </a:r>
            <a:r>
              <a:rPr lang="fi-FI" sz="2200" b="1" dirty="0">
                <a:cs typeface="Arial"/>
              </a:rPr>
              <a:t>yksi</a:t>
            </a:r>
            <a:r>
              <a:rPr lang="fi-FI" sz="2200" dirty="0">
                <a:cs typeface="Arial"/>
              </a:rPr>
              <a:t> ottaa kännykän esiin</a:t>
            </a:r>
            <a:endParaRPr lang="fi-FI" sz="2200">
              <a:cs typeface="Arial"/>
            </a:endParaRPr>
          </a:p>
          <a:p>
            <a:pPr marL="0" indent="0">
              <a:buNone/>
            </a:pPr>
            <a:r>
              <a:rPr lang="fi-FI" sz="2200" dirty="0">
                <a:cs typeface="Arial"/>
              </a:rPr>
              <a:t>   </a:t>
            </a:r>
            <a:r>
              <a:rPr lang="fi-FI" sz="2200" u="sng" dirty="0">
                <a:cs typeface="Arial"/>
              </a:rPr>
              <a:t>Muut jättävät kännykät reppuun</a:t>
            </a:r>
            <a:endParaRPr lang="fi-FI" sz="2200" dirty="0">
              <a:cs typeface="Arial"/>
            </a:endParaRPr>
          </a:p>
          <a:p>
            <a:r>
              <a:rPr lang="fi-FI" sz="2200" dirty="0">
                <a:cs typeface="Arial"/>
              </a:rPr>
              <a:t>Siirtykää kännykän selaimessa sivulle:</a:t>
            </a:r>
            <a:r>
              <a:rPr lang="fi-FI" sz="2200" b="1" dirty="0">
                <a:cs typeface="Arial"/>
              </a:rPr>
              <a:t> play.seppo.io tai käyttäkää QR-koodia</a:t>
            </a:r>
            <a:endParaRPr lang="fi-FI" sz="2200" dirty="0">
              <a:cs typeface="Arial"/>
            </a:endParaRPr>
          </a:p>
          <a:p>
            <a:r>
              <a:rPr lang="fi-FI" sz="2200" dirty="0">
                <a:cs typeface="Arial"/>
              </a:rPr>
              <a:t>Kirjautukaa</a:t>
            </a:r>
            <a:r>
              <a:rPr lang="fi-FI" sz="2200" b="1" dirty="0">
                <a:cs typeface="Arial"/>
              </a:rPr>
              <a:t> pelaajana</a:t>
            </a:r>
            <a:endParaRPr lang="fi-FI" sz="2200" dirty="0">
              <a:cs typeface="Arial"/>
            </a:endParaRPr>
          </a:p>
          <a:p>
            <a:endParaRPr lang="fi-FI" sz="2200" dirty="0">
              <a:cs typeface="Arial"/>
            </a:endParaRPr>
          </a:p>
          <a:p>
            <a:r>
              <a:rPr lang="fi-FI" sz="2200" b="1" dirty="0">
                <a:cs typeface="Arial"/>
              </a:rPr>
              <a:t>Syöttäkää pelin </a:t>
            </a:r>
            <a:r>
              <a:rPr lang="fi-FI" sz="2200" b="1" err="1">
                <a:cs typeface="Arial"/>
              </a:rPr>
              <a:t>pin</a:t>
            </a:r>
            <a:r>
              <a:rPr lang="fi-FI" sz="2200" b="1" dirty="0">
                <a:cs typeface="Arial"/>
              </a:rPr>
              <a:t>-koodi: </a:t>
            </a:r>
            <a:r>
              <a:rPr lang="fi-FI" sz="2000" b="1" dirty="0">
                <a:solidFill>
                  <a:srgbClr val="CC3E76"/>
                </a:solidFill>
                <a:ea typeface="+mn-lt"/>
                <a:cs typeface="+mn-lt"/>
              </a:rPr>
              <a:t>B517FE</a:t>
            </a:r>
            <a:br>
              <a:rPr lang="fi-FI" sz="1100" dirty="0">
                <a:solidFill>
                  <a:srgbClr val="FF0000"/>
                </a:solidFill>
                <a:ea typeface="+mn-lt"/>
                <a:cs typeface="+mn-lt"/>
              </a:rPr>
            </a:br>
            <a:br>
              <a:rPr lang="fi-FI" sz="1100" dirty="0">
                <a:ea typeface="+mn-lt"/>
                <a:cs typeface="+mn-lt"/>
              </a:rPr>
            </a:br>
            <a:br>
              <a:rPr lang="fi-FI" sz="1100" dirty="0">
                <a:ea typeface="+mn-lt"/>
                <a:cs typeface="+mn-lt"/>
              </a:rPr>
            </a:br>
            <a:br>
              <a:rPr lang="fi-FI" sz="1100" dirty="0">
                <a:ea typeface="+mn-lt"/>
                <a:cs typeface="+mn-lt"/>
              </a:rPr>
            </a:br>
            <a:endParaRPr lang="fi-FI" sz="1100">
              <a:ea typeface="+mn-lt"/>
              <a:cs typeface="+mn-lt"/>
            </a:endParaRPr>
          </a:p>
          <a:p>
            <a:r>
              <a:rPr lang="fi-FI" sz="2200" dirty="0">
                <a:cs typeface="Arial" panose="020B0604020202020204"/>
              </a:rPr>
              <a:t>Keksikää ryhmälle </a:t>
            </a:r>
            <a:r>
              <a:rPr lang="fi-FI" sz="2200" b="1" dirty="0">
                <a:cs typeface="Arial" panose="020B0604020202020204"/>
              </a:rPr>
              <a:t>nimi</a:t>
            </a:r>
            <a:endParaRPr lang="fi-FI" sz="2200" b="1">
              <a:cs typeface="Arial" panose="020B0604020202020204"/>
            </a:endParaRPr>
          </a:p>
          <a:p>
            <a:r>
              <a:rPr lang="fi-FI" sz="2200" b="1" dirty="0">
                <a:cs typeface="Arial" panose="020B0604020202020204"/>
              </a:rPr>
              <a:t>Ottakaa kuvakaappaus pelaajatunnuksesta</a:t>
            </a:r>
            <a:endParaRPr lang="fi-FI" sz="2200" b="1">
              <a:cs typeface="Arial" panose="020B0604020202020204"/>
            </a:endParaRPr>
          </a:p>
          <a:p>
            <a:endParaRPr lang="fi-FI" sz="2200" b="1">
              <a:cs typeface="Arial" panose="020B0604020202020204"/>
            </a:endParaRPr>
          </a:p>
          <a:p>
            <a:endParaRPr lang="fi-FI" sz="2200">
              <a:cs typeface="Arial" panose="020B0604020202020204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4B3EEFD-D850-3EDB-9610-8F74579D5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091" y="4140046"/>
            <a:ext cx="1595566" cy="246187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63C5AA67-3F31-8F19-2C0F-C89187B5C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202940"/>
            <a:ext cx="2743200" cy="370332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105D9BF-9FE0-DE75-9B13-3ADA1759E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040" y="408940"/>
            <a:ext cx="2743200" cy="3784600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324312BD-2C94-FFFF-DCAD-98FCB85B3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13520" y="91440"/>
            <a:ext cx="1452880" cy="934720"/>
          </a:xfrm>
          <a:prstGeom prst="ellipse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518363D2-A9E3-1D77-F15E-D239FD67F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50959" y="1717040"/>
            <a:ext cx="2509520" cy="1483360"/>
          </a:xfrm>
          <a:prstGeom prst="ellipse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8D1CE3AD-B57E-598C-A810-E5DBA3868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6238240" y="889000"/>
            <a:ext cx="2692400" cy="14020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D478227C-D1EC-464D-F574-D17C18FF2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491689" y="2575559"/>
            <a:ext cx="3184951" cy="4880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0229D0B9-2527-286B-D57F-519050CA0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64129" y="3876455"/>
            <a:ext cx="1468190" cy="10460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8E92732D-755B-753D-7B55-4F659783E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405" y="711206"/>
            <a:ext cx="1874692" cy="18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3FEBF7-371B-1AEB-C430-AA5D3635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rial Black"/>
              </a:rPr>
              <a:t>Haluatko oppia lisää?</a:t>
            </a:r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981C7F9-9E32-B707-0F55-D0F92BCEA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i-FI">
                <a:ea typeface="+mn-lt"/>
                <a:cs typeface="+mn-lt"/>
                <a:hlinkClick r:id="rId2"/>
              </a:rPr>
              <a:t>Miten ilmanlaatua mitataan? - HSY</a:t>
            </a:r>
          </a:p>
          <a:p>
            <a:r>
              <a:rPr lang="fi-FI">
                <a:ea typeface="+mn-lt"/>
                <a:cs typeface="+mn-lt"/>
                <a:hlinkClick r:id="rId3"/>
              </a:rPr>
              <a:t>100 fiksua arjen tekoa - Sitra</a:t>
            </a:r>
            <a:endParaRPr lang="fi-FI">
              <a:cs typeface="Arial"/>
            </a:endParaRPr>
          </a:p>
        </p:txBody>
      </p:sp>
      <p:pic>
        <p:nvPicPr>
          <p:cNvPr id="3" name="Kuva 4">
            <a:extLst>
              <a:ext uri="{FF2B5EF4-FFF2-40B4-BE49-F238E27FC236}">
                <a16:creationId xmlns:a16="http://schemas.microsoft.com/office/drawing/2014/main" id="{AC82F087-1807-EE3E-7ED0-5DEDF0FDB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3909" y="1202490"/>
            <a:ext cx="4885425" cy="5373169"/>
          </a:xfrm>
          <a:prstGeom prst="rect">
            <a:avLst/>
          </a:prstGeom>
        </p:spPr>
      </p:pic>
      <p:pic>
        <p:nvPicPr>
          <p:cNvPr id="5" name="Kuva 5">
            <a:extLst>
              <a:ext uri="{FF2B5EF4-FFF2-40B4-BE49-F238E27FC236}">
                <a16:creationId xmlns:a16="http://schemas.microsoft.com/office/drawing/2014/main" id="{DC473BB2-755F-33A3-7677-59322F71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720" y="3091685"/>
            <a:ext cx="3763992" cy="281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9509F1DB-C57C-DFE8-5C65-BBDF7CDE3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1774" y="543719"/>
            <a:ext cx="5811867" cy="5783292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F773A8C-4042-0D65-7CE5-ABDEF1FE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787615"/>
            <a:ext cx="9972000" cy="787615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i-FI" dirty="0"/>
              <a:t>Ole kuin Ilmari, Ilmari</a:t>
            </a:r>
            <a:r>
              <a:rPr lang="fi-FI" baseline="0" dirty="0"/>
              <a:t> kulkee kouluun lihasvoimin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90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29581288-42F3-BA17-C2B4-618ACF5864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cs typeface="Arial"/>
              </a:rPr>
              <a:t>Kiitos!</a:t>
            </a:r>
            <a:endParaRPr lang="fi-FI" dirty="0"/>
          </a:p>
        </p:txBody>
      </p:sp>
      <p:sp>
        <p:nvSpPr>
          <p:cNvPr id="2" name="Tekstin paikkamerkki 1"/>
          <p:cNvSpPr>
            <a:spLocks noGrp="1"/>
          </p:cNvSpPr>
          <p:nvPr>
            <p:ph type="body" sz="quarter" idx="13"/>
          </p:nvPr>
        </p:nvSpPr>
        <p:spPr>
          <a:xfrm>
            <a:off x="408563" y="3541678"/>
            <a:ext cx="10709478" cy="972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/>
              <a:t>Helsingin kaupunki</a:t>
            </a:r>
            <a:br>
              <a:rPr lang="fi-FI" dirty="0">
                <a:cs typeface="Arial"/>
              </a:rPr>
            </a:br>
            <a:r>
              <a:rPr lang="fi-FI" dirty="0"/>
              <a:t>Ympäristöpalvelut </a:t>
            </a:r>
            <a:br>
              <a:rPr lang="fi-FI" dirty="0"/>
            </a:br>
            <a:endParaRPr lang="fi-FI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385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 Black"/>
              </a:rPr>
              <a:t>Mitä ovat liikenteen ympäristövaikutukset?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79340" y="1284327"/>
            <a:ext cx="5090816" cy="580043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fi-FI" sz="2000" b="1" dirty="0">
              <a:cs typeface="Arial"/>
            </a:endParaRPr>
          </a:p>
          <a:p>
            <a:r>
              <a:rPr lang="fi-FI" sz="2000" b="1" dirty="0">
                <a:cs typeface="Arial"/>
              </a:rPr>
              <a:t>llmastonmuutos</a:t>
            </a:r>
            <a:endParaRPr lang="fi-FI" dirty="0"/>
          </a:p>
          <a:p>
            <a:pPr lvl="1"/>
            <a:r>
              <a:rPr lang="fi-FI" sz="2000" dirty="0"/>
              <a:t>Pakokaasuista ilmaan </a:t>
            </a:r>
            <a:r>
              <a:rPr lang="fi-FI" sz="2000" b="1" dirty="0"/>
              <a:t>hiilidioksidia</a:t>
            </a:r>
            <a:r>
              <a:rPr lang="fi-FI" sz="2000" dirty="0"/>
              <a:t> (</a:t>
            </a:r>
            <a:r>
              <a:rPr lang="fi-FI" sz="2000" b="1" dirty="0"/>
              <a:t>CO</a:t>
            </a:r>
            <a:r>
              <a:rPr lang="fi-FI" sz="2000" b="1" baseline="-25000" dirty="0"/>
              <a:t>2 </a:t>
            </a:r>
            <a:r>
              <a:rPr lang="fi-FI" sz="2000" dirty="0"/>
              <a:t>)</a:t>
            </a:r>
            <a:endParaRPr lang="fi-FI" sz="2000" b="1" baseline="-25000" dirty="0"/>
          </a:p>
          <a:p>
            <a:pPr lvl="1"/>
            <a:endParaRPr lang="fi-FI" sz="1400" dirty="0">
              <a:cs typeface="Arial"/>
            </a:endParaRPr>
          </a:p>
          <a:p>
            <a:r>
              <a:rPr lang="fi-FI" sz="2000" b="1" dirty="0">
                <a:cs typeface="Arial"/>
              </a:rPr>
              <a:t>Ilmanlaatu</a:t>
            </a:r>
          </a:p>
          <a:p>
            <a:pPr lvl="1"/>
            <a:r>
              <a:rPr lang="fi-FI" sz="2000" dirty="0">
                <a:cs typeface="Arial"/>
              </a:rPr>
              <a:t>Pakokaasuista terveydelle haitallisia yhdisteitä ja </a:t>
            </a:r>
            <a:r>
              <a:rPr lang="fi-FI" sz="2000" b="1" dirty="0">
                <a:cs typeface="Arial"/>
              </a:rPr>
              <a:t>pienhiukkasia</a:t>
            </a:r>
            <a:endParaRPr lang="fi-FI" sz="2000" b="1" dirty="0"/>
          </a:p>
          <a:p>
            <a:pPr lvl="1"/>
            <a:r>
              <a:rPr lang="fi-FI" sz="2000" dirty="0"/>
              <a:t>Autojen renkaista ja jarruista pienhiukkasia</a:t>
            </a:r>
            <a:endParaRPr lang="fi-FI" sz="2000" dirty="0">
              <a:cs typeface="Arial"/>
            </a:endParaRPr>
          </a:p>
          <a:p>
            <a:pPr lvl="1"/>
            <a:r>
              <a:rPr lang="fi-FI" sz="2000" dirty="0">
                <a:cs typeface="Arial"/>
              </a:rPr>
              <a:t>Teiden päällysteistä </a:t>
            </a:r>
            <a:r>
              <a:rPr lang="fi-FI" sz="2000" b="1" dirty="0">
                <a:cs typeface="Arial"/>
              </a:rPr>
              <a:t>katupölyä</a:t>
            </a:r>
          </a:p>
          <a:p>
            <a:pPr lvl="1"/>
            <a:endParaRPr lang="fi-FI" sz="1400" dirty="0">
              <a:cs typeface="Arial" panose="020B0604020202020204"/>
            </a:endParaRPr>
          </a:p>
          <a:p>
            <a:r>
              <a:rPr lang="fi-FI" sz="2000" b="1" dirty="0"/>
              <a:t>Melu</a:t>
            </a:r>
            <a:endParaRPr lang="fi-FI" sz="2000" b="1" dirty="0">
              <a:cs typeface="Arial"/>
            </a:endParaRPr>
          </a:p>
          <a:p>
            <a:pPr lvl="1"/>
            <a:r>
              <a:rPr lang="fi-FI" sz="1900" dirty="0"/>
              <a:t>Autoista, lentokoneista, raideliikenteestä</a:t>
            </a:r>
            <a:endParaRPr lang="fi-FI" sz="1900" dirty="0">
              <a:cs typeface="Arial"/>
            </a:endParaRPr>
          </a:p>
          <a:p>
            <a:pPr marL="457200" lvl="1" indent="0">
              <a:buNone/>
            </a:pPr>
            <a:endParaRPr lang="fi-FI" sz="1900" dirty="0">
              <a:cs typeface="Arial"/>
            </a:endParaRPr>
          </a:p>
          <a:p>
            <a:r>
              <a:rPr lang="fi-FI" sz="2000" b="1" dirty="0">
                <a:cs typeface="Arial"/>
              </a:rPr>
              <a:t>Mikromuovit</a:t>
            </a:r>
            <a:endParaRPr lang="fi-FI" sz="2000" dirty="0">
              <a:cs typeface="Arial"/>
            </a:endParaRPr>
          </a:p>
          <a:p>
            <a:pPr lvl="1"/>
            <a:r>
              <a:rPr lang="fi-FI" sz="2000" dirty="0">
                <a:cs typeface="Arial"/>
              </a:rPr>
              <a:t>Autojen renkaista ja tien päällysteistä</a:t>
            </a:r>
            <a:endParaRPr lang="fi-FI" dirty="0"/>
          </a:p>
          <a:p>
            <a:pPr marL="457200" lvl="1" indent="0">
              <a:buNone/>
            </a:pPr>
            <a:endParaRPr lang="fi-FI" sz="1900" dirty="0">
              <a:cs typeface="Arial"/>
            </a:endParaRPr>
          </a:p>
          <a:p>
            <a:pPr marL="0" indent="0">
              <a:buNone/>
            </a:pPr>
            <a:endParaRPr lang="fi-FI" sz="1400" b="1" dirty="0">
              <a:cs typeface="Arial"/>
            </a:endParaRPr>
          </a:p>
          <a:p>
            <a:pPr marL="0" indent="0">
              <a:buNone/>
            </a:pPr>
            <a:endParaRPr lang="fi-FI" sz="2000" b="1" dirty="0">
              <a:cs typeface="Arial"/>
            </a:endParaRPr>
          </a:p>
          <a:p>
            <a:pPr marL="0" indent="0">
              <a:buNone/>
            </a:pPr>
            <a:endParaRPr lang="fi-FI" sz="1600" b="1" dirty="0">
              <a:cs typeface="Arial"/>
            </a:endParaRPr>
          </a:p>
        </p:txBody>
      </p:sp>
      <p:pic>
        <p:nvPicPr>
          <p:cNvPr id="5" name="Sisällön paikkamerkki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715120"/>
            <a:ext cx="5364163" cy="4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FDAADD-F57C-35FF-5637-1176C2EA4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Liikenteen ympäristövaikutukset:</a:t>
            </a:r>
            <a:br>
              <a:rPr lang="fi-FI" dirty="0"/>
            </a:br>
            <a:r>
              <a:rPr lang="fi-FI" dirty="0"/>
              <a:t>ilmasto</a:t>
            </a:r>
          </a:p>
        </p:txBody>
      </p:sp>
    </p:spTree>
    <p:extLst>
      <p:ext uri="{BB962C8B-B14F-4D97-AF65-F5344CB8AC3E}">
        <p14:creationId xmlns:p14="http://schemas.microsoft.com/office/powerpoint/2010/main" val="79829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3C0F24-9818-8F93-89B2-3EB1CE7C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</p:spPr>
        <p:txBody>
          <a:bodyPr anchor="t">
            <a:normAutofit/>
          </a:bodyPr>
          <a:lstStyle/>
          <a:p>
            <a:r>
              <a:rPr lang="fi-FI"/>
              <a:t>Liikenteen ilmastopäästöt</a:t>
            </a:r>
          </a:p>
        </p:txBody>
      </p:sp>
      <p:pic>
        <p:nvPicPr>
          <p:cNvPr id="4" name="Kuva 3" descr="Kuva, jossa näkyy auton pakoputki ja pakokaasua. ">
            <a:extLst>
              <a:ext uri="{FF2B5EF4-FFF2-40B4-BE49-F238E27FC236}">
                <a16:creationId xmlns:a16="http://schemas.microsoft.com/office/drawing/2014/main" id="{B620E5F1-2FCA-EDDA-8B7E-BE9F18B06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3" r="1346" b="2"/>
          <a:stretch/>
        </p:blipFill>
        <p:spPr>
          <a:xfrm>
            <a:off x="457200" y="1195200"/>
            <a:ext cx="5364000" cy="4982400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922CA-CC78-D98B-ABEF-FD77A6E02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100"/>
              <a:t>Perinteisistä polttomoottoriautoista vapautuu ilmaan </a:t>
            </a:r>
            <a:r>
              <a:rPr lang="fi-FI" sz="2100" b="1"/>
              <a:t>hiilidioksidia </a:t>
            </a:r>
            <a:endParaRPr lang="fi-FI" sz="2100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100"/>
              <a:t>Liikenteen ilmastopäästöt ovat </a:t>
            </a:r>
            <a:r>
              <a:rPr lang="fi-FI" sz="2100" b="1"/>
              <a:t>maailman päästöistä noin 20 %</a:t>
            </a:r>
            <a:endParaRPr lang="fi-FI" sz="2100" b="1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100" b="1"/>
              <a:t>Helsingissä </a:t>
            </a:r>
            <a:r>
              <a:rPr lang="fi-FI" sz="2100"/>
              <a:t>liikenteen osuus on tällä hetkellä noin </a:t>
            </a:r>
            <a:r>
              <a:rPr lang="fi-FI" sz="2100" b="1"/>
              <a:t>kolmasosa</a:t>
            </a:r>
            <a:r>
              <a:rPr lang="fi-FI" sz="2100"/>
              <a:t>, mutta ensi vuodesta lähtien jopa </a:t>
            </a:r>
            <a:r>
              <a:rPr lang="fi-FI" sz="2100" b="1"/>
              <a:t>yli puolet kaikista päästöistä</a:t>
            </a:r>
            <a:endParaRPr lang="fi-FI" sz="2100" b="1"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2100"/>
              <a:t>Helsingillä on tavoite olla </a:t>
            </a:r>
            <a:r>
              <a:rPr lang="fi-FI" sz="2100" b="1"/>
              <a:t>hiilineutraali vuonna 2030</a:t>
            </a:r>
            <a:r>
              <a:rPr lang="fi-FI" sz="2100"/>
              <a:t> -&gt; </a:t>
            </a:r>
            <a:r>
              <a:rPr lang="fi-FI" sz="2100" b="1"/>
              <a:t>liikenteen päästöt</a:t>
            </a:r>
            <a:r>
              <a:rPr lang="fi-FI" sz="2100"/>
              <a:t> yksi iso </a:t>
            </a:r>
            <a:r>
              <a:rPr lang="fi-FI" sz="2100" b="1"/>
              <a:t>haaste </a:t>
            </a:r>
            <a:r>
              <a:rPr lang="fi-FI" sz="2100"/>
              <a:t>tavoitteen saavuttamisessa</a:t>
            </a:r>
            <a:endParaRPr lang="fi-FI" sz="21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8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ED3760-82F2-D125-85A2-8E5FA8A9A9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400" b="0" dirty="0">
                <a:latin typeface="Arial Black"/>
              </a:rPr>
              <a:t>Ilmastonmuutos</a:t>
            </a:r>
            <a:endParaRPr lang="en-US" sz="4400" b="0" dirty="0">
              <a:cs typeface="Arial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5A4B55A-E408-D37B-4EC7-977ACF56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  <p:pic>
        <p:nvPicPr>
          <p:cNvPr id="4" name="Kuva 4" descr="Kuva, jossa esitetään kasvihuoneilmiön syntyminen. Ilmastonmuutos on kasvihuoneilmiön voimistumista, kun hiilidioksidi ja muut kasvihuonekaasut ilmakehässä estävät lämmön poistumista avaruuteen. ">
            <a:extLst>
              <a:ext uri="{FF2B5EF4-FFF2-40B4-BE49-F238E27FC236}">
                <a16:creationId xmlns:a16="http://schemas.microsoft.com/office/drawing/2014/main" id="{2FDB9909-0A57-0E08-D971-C1B06E50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860" y="1196502"/>
            <a:ext cx="6775669" cy="4809864"/>
          </a:xfrm>
          <a:prstGeom prst="rect">
            <a:avLst/>
          </a:prstGeom>
          <a:noFill/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4EF03557-9F49-7AC9-C47D-319D38116C92}"/>
              </a:ext>
            </a:extLst>
          </p:cNvPr>
          <p:cNvSpPr txBox="1"/>
          <p:nvPr/>
        </p:nvSpPr>
        <p:spPr>
          <a:xfrm>
            <a:off x="2328793" y="6008423"/>
            <a:ext cx="80917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Arial"/>
              </a:rPr>
              <a:t>Kuinka suuri osa </a:t>
            </a:r>
            <a:r>
              <a:rPr lang="fi-FI" b="1" dirty="0">
                <a:cs typeface="Arial"/>
              </a:rPr>
              <a:t>ilmastotieteilijöistä </a:t>
            </a:r>
            <a:r>
              <a:rPr lang="fi-FI" dirty="0">
                <a:cs typeface="Arial"/>
              </a:rPr>
              <a:t>pitää </a:t>
            </a:r>
            <a:r>
              <a:rPr lang="fi-FI" b="1" dirty="0">
                <a:cs typeface="Arial"/>
              </a:rPr>
              <a:t>ilmastonmuutosta todellisena </a:t>
            </a:r>
            <a:r>
              <a:rPr lang="fi-FI" dirty="0">
                <a:cs typeface="Arial"/>
              </a:rPr>
              <a:t>ja pääosin </a:t>
            </a:r>
            <a:r>
              <a:rPr lang="fi-FI" b="1" dirty="0">
                <a:cs typeface="Arial"/>
              </a:rPr>
              <a:t>ihmisen </a:t>
            </a:r>
            <a:r>
              <a:rPr lang="fi-FI" dirty="0">
                <a:cs typeface="Arial"/>
              </a:rPr>
              <a:t>aiheuttamana? A) 20% B) 55% C) 79% vai D) 97% 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7834E3B-E86F-DFD5-FF92-61D82EE70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685" y="1717964"/>
            <a:ext cx="24195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73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2E855C6-7693-06C5-FAB1-E56C184E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08562"/>
            <a:ext cx="9972000" cy="787615"/>
          </a:xfrm>
        </p:spPr>
        <p:txBody>
          <a:bodyPr/>
          <a:lstStyle/>
          <a:p>
            <a:r>
              <a:rPr lang="en-US">
                <a:latin typeface="Arial Black"/>
              </a:rPr>
              <a:t>Maan </a:t>
            </a:r>
            <a:r>
              <a:rPr lang="en-US" err="1">
                <a:latin typeface="Arial Black"/>
              </a:rPr>
              <a:t>keskilämpötila</a:t>
            </a:r>
            <a:r>
              <a:rPr lang="en-US">
                <a:latin typeface="Arial Black"/>
              </a:rPr>
              <a:t> ja </a:t>
            </a:r>
            <a:r>
              <a:rPr lang="fi-FI">
                <a:latin typeface="Arial Black"/>
                <a:cs typeface="Arial"/>
              </a:rPr>
              <a:t>CO</a:t>
            </a:r>
            <a:r>
              <a:rPr lang="fi-FI" baseline="-25000">
                <a:latin typeface="Arial Black"/>
                <a:cs typeface="Arial"/>
              </a:rPr>
              <a:t>2 </a:t>
            </a:r>
            <a:endParaRPr lang="en-US">
              <a:latin typeface="Arial Black"/>
            </a:endParaRPr>
          </a:p>
        </p:txBody>
      </p:sp>
      <p:pic>
        <p:nvPicPr>
          <p:cNvPr id="4" name="Kuva 3" descr="Kuvaaja, jossa esitetään maapallon keskilämpötilan nousun ja hiilidioksidin määrän yhteys. ">
            <a:extLst>
              <a:ext uri="{FF2B5EF4-FFF2-40B4-BE49-F238E27FC236}">
                <a16:creationId xmlns:a16="http://schemas.microsoft.com/office/drawing/2014/main" id="{D6F4C943-490E-B926-BCEC-4B181CB9A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59" y="1196502"/>
            <a:ext cx="9624080" cy="4980461"/>
          </a:xfrm>
          <a:prstGeom prst="rect">
            <a:avLst/>
          </a:prstGeom>
          <a:noFill/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E68021D0-CB4D-A644-F2AB-9BE878D3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780" y="6268800"/>
            <a:ext cx="1237034" cy="25845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477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AF9D811C-4B48-05C0-59CF-8D3D83C17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08562"/>
            <a:ext cx="9681237" cy="727458"/>
          </a:xfrm>
        </p:spPr>
        <p:txBody>
          <a:bodyPr/>
          <a:lstStyle/>
          <a:p>
            <a:pPr algn="ctr"/>
            <a:r>
              <a:rPr lang="en-US" dirty="0" err="1">
                <a:latin typeface="Arial Black"/>
              </a:rPr>
              <a:t>Ilmastonmuutoksen</a:t>
            </a:r>
            <a:r>
              <a:rPr lang="en-US" dirty="0">
                <a:latin typeface="Arial Black"/>
              </a:rPr>
              <a:t> </a:t>
            </a:r>
            <a:r>
              <a:rPr lang="en-US" dirty="0" err="1">
                <a:latin typeface="Arial Black"/>
              </a:rPr>
              <a:t>vaikutukset</a:t>
            </a:r>
            <a:endParaRPr lang="en-US" dirty="0"/>
          </a:p>
        </p:txBody>
      </p:sp>
      <p:sp>
        <p:nvSpPr>
          <p:cNvPr id="2057" name="Slide Number Placeholder 3">
            <a:extLst>
              <a:ext uri="{FF2B5EF4-FFF2-40B4-BE49-F238E27FC236}">
                <a16:creationId xmlns:a16="http://schemas.microsoft.com/office/drawing/2014/main" id="{C100867D-9E8C-9964-4032-0AA8D3CA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780" y="6268800"/>
            <a:ext cx="1237034" cy="258459"/>
          </a:xfrm>
        </p:spPr>
        <p:txBody>
          <a:bodyPr/>
          <a:lstStyle/>
          <a:p>
            <a:pPr>
              <a:spcAft>
                <a:spcPts val="600"/>
              </a:spcAft>
            </a:pPr>
            <a:fld id="{66B0B938-106A-4E9D-9931-8D19B263D192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pic>
        <p:nvPicPr>
          <p:cNvPr id="2" name="Kuva 1" descr="Kuvakaappaus uutisesta, jonka otsikko on: Kuivuus käristää satoa, ja nyt on vasta toukokuu. ">
            <a:extLst>
              <a:ext uri="{FF2B5EF4-FFF2-40B4-BE49-F238E27FC236}">
                <a16:creationId xmlns:a16="http://schemas.microsoft.com/office/drawing/2014/main" id="{B063D196-D563-FE46-3E9C-163724A52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0" y="1189492"/>
            <a:ext cx="5314950" cy="4333875"/>
          </a:xfrm>
          <a:prstGeom prst="rect">
            <a:avLst/>
          </a:prstGeom>
        </p:spPr>
      </p:pic>
      <p:pic>
        <p:nvPicPr>
          <p:cNvPr id="5" name="Kuva 4" descr="Kuvakaappaus uutisesta, jonka otsikko on Kuivuus lisää maastopalojen riskiä, pelastuslaitokset sammuttivat useita maastopaloja viikonloppuna. ">
            <a:extLst>
              <a:ext uri="{FF2B5EF4-FFF2-40B4-BE49-F238E27FC236}">
                <a16:creationId xmlns:a16="http://schemas.microsoft.com/office/drawing/2014/main" id="{F4A3C748-07E5-08C8-3F61-363DF5EE3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626" y="3287497"/>
            <a:ext cx="3574781" cy="3253514"/>
          </a:xfrm>
          <a:prstGeom prst="rect">
            <a:avLst/>
          </a:prstGeom>
        </p:spPr>
      </p:pic>
      <p:pic>
        <p:nvPicPr>
          <p:cNvPr id="6" name="Kuva 5" descr="Kuvakaappaus uutisesta, jonka otsikko on Helsingissä pahin myrsky on nyt ohi. ">
            <a:extLst>
              <a:ext uri="{FF2B5EF4-FFF2-40B4-BE49-F238E27FC236}">
                <a16:creationId xmlns:a16="http://schemas.microsoft.com/office/drawing/2014/main" id="{8EE5198D-9CE4-E102-E01C-DA063445F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080" y="1107709"/>
            <a:ext cx="3534260" cy="360222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2181841-C92C-50B0-BFF5-225B2F990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357" y="3046345"/>
            <a:ext cx="1876670" cy="2700811"/>
          </a:xfrm>
          <a:prstGeom prst="rect">
            <a:avLst/>
          </a:prstGeom>
        </p:spPr>
      </p:pic>
      <p:pic>
        <p:nvPicPr>
          <p:cNvPr id="8" name="Kuva 7" descr="Kuvakaappaus uutisesta, jonka otsikko on Punkit hivuttautuvat aina vain pohjoisemmaksi, ja niiden levittämiä tauteja todetaan vuosi vuodelta enemmän. Mikrobit eivät noudata rajamuodollisuuksia. ">
            <a:extLst>
              <a:ext uri="{FF2B5EF4-FFF2-40B4-BE49-F238E27FC236}">
                <a16:creationId xmlns:a16="http://schemas.microsoft.com/office/drawing/2014/main" id="{B13BC3F1-8652-059A-F943-B4A7A6802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6477" y="944598"/>
            <a:ext cx="3493970" cy="3030881"/>
          </a:xfrm>
          <a:prstGeom prst="rect">
            <a:avLst/>
          </a:prstGeom>
        </p:spPr>
      </p:pic>
      <p:pic>
        <p:nvPicPr>
          <p:cNvPr id="9" name="Kuva 8" descr="Kuvakaappaus uutisesta, jonka otsikko on Poikkeuksellinen kaupunkitulva iski Helsingin keskustaan. En ole 55 vuoteen nähnyt tuollaista.  ">
            <a:extLst>
              <a:ext uri="{FF2B5EF4-FFF2-40B4-BE49-F238E27FC236}">
                <a16:creationId xmlns:a16="http://schemas.microsoft.com/office/drawing/2014/main" id="{E9AE73EA-12F4-BD5A-F623-9A153DD59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8470" y="3795072"/>
            <a:ext cx="3729536" cy="274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24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4C38C2C-0043-3537-BC30-622C609B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latin typeface="Arial Black"/>
              </a:rPr>
              <a:t>Voimme vielä vaikuttaa</a:t>
            </a:r>
            <a:endParaRPr lang="fi-FI" dirty="0"/>
          </a:p>
        </p:txBody>
      </p:sp>
      <p:sp>
        <p:nvSpPr>
          <p:cNvPr id="12" name="Nuoli: Vasen 11">
            <a:extLst>
              <a:ext uri="{FF2B5EF4-FFF2-40B4-BE49-F238E27FC236}">
                <a16:creationId xmlns:a16="http://schemas.microsoft.com/office/drawing/2014/main" id="{CB2E9788-2789-6175-A701-BDF8FE144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57421" y="3935669"/>
            <a:ext cx="976312" cy="488156"/>
          </a:xfrm>
          <a:prstGeom prst="leftArrow">
            <a:avLst/>
          </a:prstGeom>
          <a:solidFill>
            <a:schemeClr val="accent1"/>
          </a:solidFill>
          <a:ln>
            <a:solidFill>
              <a:srgbClr val="4472C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6952538B-3F53-9C3C-32DF-44DA764B2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43633" y="3931381"/>
            <a:ext cx="13751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b="1" dirty="0">
                <a:cs typeface="Arial"/>
              </a:rPr>
              <a:t>TAVOITE</a:t>
            </a:r>
          </a:p>
          <a:p>
            <a:r>
              <a:rPr lang="fi-FI" b="1" dirty="0">
                <a:cs typeface="Arial"/>
              </a:rPr>
              <a:t>+1,5</a:t>
            </a:r>
          </a:p>
        </p:txBody>
      </p:sp>
      <p:pic>
        <p:nvPicPr>
          <p:cNvPr id="3" name="Kuva 3">
            <a:extLst>
              <a:ext uri="{FF2B5EF4-FFF2-40B4-BE49-F238E27FC236}">
                <a16:creationId xmlns:a16="http://schemas.microsoft.com/office/drawing/2014/main" id="{42E11A15-BD1D-C9AD-67BC-C7E21B368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7909" y="799924"/>
            <a:ext cx="2754143" cy="3093822"/>
          </a:xfrm>
          <a:prstGeom prst="rect">
            <a:avLst/>
          </a:prstGeom>
        </p:spPr>
      </p:pic>
      <p:pic>
        <p:nvPicPr>
          <p:cNvPr id="9" name="Sisällön paikkamerkki 8" descr="Kuva Helsingin sanomien graafista, jossa näkyy globaalin lämpötilan nousu ja nousun ennuste eri päästökehitysskenaarioilla. Otsikkona on Ilmaston keskilämpötilan nousu yritetään rajoittaa 1,5 asteeseen.">
            <a:extLst>
              <a:ext uri="{FF2B5EF4-FFF2-40B4-BE49-F238E27FC236}">
                <a16:creationId xmlns:a16="http://schemas.microsoft.com/office/drawing/2014/main" id="{AFC1C9A0-DFC4-7A2B-8AA8-B63AABF0B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02571" y="1174976"/>
            <a:ext cx="7555315" cy="4454856"/>
          </a:xfrm>
        </p:spPr>
      </p:pic>
    </p:spTree>
    <p:extLst>
      <p:ext uri="{BB962C8B-B14F-4D97-AF65-F5344CB8AC3E}">
        <p14:creationId xmlns:p14="http://schemas.microsoft.com/office/powerpoint/2010/main" val="295719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suppea.potx" id="{E0198762-0EEB-4AB2-B577-ACBFA69C8CC2}" vid="{D0AE2F8D-7473-4F17-8C22-247EFA69B513}"/>
    </a:ext>
  </a:extLst>
</a:theme>
</file>

<file path=ppt/theme/theme2.xml><?xml version="1.0" encoding="utf-8"?>
<a:theme xmlns:a="http://schemas.openxmlformats.org/drawingml/2006/main" name="HKI-bussi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suppea.potx" id="{E0198762-0EEB-4AB2-B577-ACBFA69C8CC2}" vid="{E4E269D6-2861-4830-AF2F-A6E14FEE5F99}"/>
    </a:ext>
  </a:extLst>
</a:theme>
</file>

<file path=ppt/theme/theme3.xml><?xml version="1.0" encoding="utf-8"?>
<a:theme xmlns:a="http://schemas.openxmlformats.org/drawingml/2006/main" name="HKI-metro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HKI_malliesitys_suppea.potx" id="{E0198762-0EEB-4AB2-B577-ACBFA69C8CC2}" vid="{06A0B779-EBEF-4109-857F-4777D155C63E}"/>
    </a:ext>
  </a:extLst>
</a:theme>
</file>

<file path=ppt/theme/theme4.xml><?xml version="1.0" encoding="utf-8"?>
<a:theme xmlns:a="http://schemas.openxmlformats.org/drawingml/2006/main" name="HKI-spåra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suppea.potx" id="{E0198762-0EEB-4AB2-B577-ACBFA69C8CC2}" vid="{FAFF239B-348E-4F6B-9F9C-F88561C521C0}"/>
    </a:ext>
  </a:extLst>
</a:theme>
</file>

<file path=ppt/theme/theme5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malliesitys_laaja.potx" id="{D97BFE65-D5A7-4C16-8210-58015344F243}" vid="{ECC5AED8-7BAA-47EC-A628-C7123B302E64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b56fca-2ca3-47a2-945f-4ad140458a41">
      <Terms xmlns="http://schemas.microsoft.com/office/infopath/2007/PartnerControls"/>
    </lcf76f155ced4ddcb4097134ff3c332f>
    <SharedWithUsers xmlns="eee3cb7c-732e-4129-a84d-291c1154e5bc">
      <UserInfo>
        <DisplayName>Hakkarainen Tuomas</DisplayName>
        <AccountId>39</AccountId>
        <AccountType/>
      </UserInfo>
    </SharedWithUsers>
    <TaxCatchAll xmlns="46fcde59-e350-40c2-8288-8d0ddcab9cf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CAC261EE77B0943861D41130BC757BE" ma:contentTypeVersion="15" ma:contentTypeDescription="Luo uusi asiakirja." ma:contentTypeScope="" ma:versionID="c85eaa9a5e1cb3b408b58112e5049afd">
  <xsd:schema xmlns:xsd="http://www.w3.org/2001/XMLSchema" xmlns:xs="http://www.w3.org/2001/XMLSchema" xmlns:p="http://schemas.microsoft.com/office/2006/metadata/properties" xmlns:ns2="6ab56fca-2ca3-47a2-945f-4ad140458a41" xmlns:ns3="46fcde59-e350-40c2-8288-8d0ddcab9cfc" xmlns:ns4="eee3cb7c-732e-4129-a84d-291c1154e5bc" targetNamespace="http://schemas.microsoft.com/office/2006/metadata/properties" ma:root="true" ma:fieldsID="fbea42cac4b88547a8216545ca538e46" ns2:_="" ns3:_="" ns4:_="">
    <xsd:import namespace="6ab56fca-2ca3-47a2-945f-4ad140458a41"/>
    <xsd:import namespace="46fcde59-e350-40c2-8288-8d0ddcab9cfc"/>
    <xsd:import namespace="eee3cb7c-732e-4129-a84d-291c1154e5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4:SharedWithUsers" minOccurs="0"/>
                <xsd:element ref="ns4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56fca-2ca3-47a2-945f-4ad140458a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Kuvien tunnisteet" ma:readOnly="false" ma:fieldId="{5cf76f15-5ced-4ddc-b409-7134ff3c332f}" ma:taxonomyMulti="true" ma:sspId="1b13d2ae-8643-4d9b-9691-30b7950a7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cde59-e350-40c2-8288-8d0ddcab9cf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a03776f-a493-4578-86b8-54d3c892f82d}" ma:internalName="TaxCatchAll" ma:showField="CatchAllData" ma:web="eee3cb7c-732e-4129-a84d-291c1154e5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e3cb7c-732e-4129-a84d-291c1154e5b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A9576F-5BEF-4609-B8FE-DEE53EE9D362}">
  <ds:schemaRefs>
    <ds:schemaRef ds:uri="http://purl.org/dc/terms/"/>
    <ds:schemaRef ds:uri="6ab56fca-2ca3-47a2-945f-4ad140458a41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eee3cb7c-732e-4129-a84d-291c1154e5bc"/>
    <ds:schemaRef ds:uri="http://schemas.openxmlformats.org/package/2006/metadata/core-properties"/>
    <ds:schemaRef ds:uri="46fcde59-e350-40c2-8288-8d0ddcab9cfc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1EF0A5-7CAC-4D02-AD4C-83539C342D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86487F-0809-446D-B8DD-D718E0692F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b56fca-2ca3-47a2-945f-4ad140458a41"/>
    <ds:schemaRef ds:uri="46fcde59-e350-40c2-8288-8d0ddcab9cfc"/>
    <ds:schemaRef ds:uri="eee3cb7c-732e-4129-a84d-291c1154e5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Helsinki_PPT_esityspohja</Template>
  <TotalTime>7</TotalTime>
  <Words>999</Words>
  <Application>Microsoft Office PowerPoint</Application>
  <PresentationFormat>Widescreen</PresentationFormat>
  <Paragraphs>164</Paragraphs>
  <Slides>28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HKI-perus</vt:lpstr>
      <vt:lpstr>HKI-bussi</vt:lpstr>
      <vt:lpstr>HKI-metro</vt:lpstr>
      <vt:lpstr>HKI-spåra</vt:lpstr>
      <vt:lpstr>HKI-perus</vt:lpstr>
      <vt:lpstr>Ilmari – Ilmastoviisas  liikkuja  (yläkouluille)</vt:lpstr>
      <vt:lpstr>Tänään ohjelmassa:</vt:lpstr>
      <vt:lpstr>Mitä ovat liikenteen ympäristövaikutukset?</vt:lpstr>
      <vt:lpstr>Liikenteen ympäristövaikutukset: ilmasto</vt:lpstr>
      <vt:lpstr>Liikenteen ilmastopäästöt</vt:lpstr>
      <vt:lpstr>Ilmastonmuutos</vt:lpstr>
      <vt:lpstr>Maan keskilämpötila ja CO2 </vt:lpstr>
      <vt:lpstr>Ilmastonmuutoksen vaikutukset</vt:lpstr>
      <vt:lpstr>Voimme vielä vaikuttaa</vt:lpstr>
      <vt:lpstr>Päästökehitys</vt:lpstr>
      <vt:lpstr>Liikenteen ympäristövaikutukset:  ilmanlaatu</vt:lpstr>
      <vt:lpstr>Ilmansaasteet</vt:lpstr>
      <vt:lpstr>Kuva vilkasliikenteisestä kaupunkiympäristöstä</vt:lpstr>
      <vt:lpstr>Ilmansaasteet suodattimessa</vt:lpstr>
      <vt:lpstr>Liikenteen ympäristövaikutukset: melu</vt:lpstr>
      <vt:lpstr>Melu, tieliikenteen melukartta</vt:lpstr>
      <vt:lpstr>Melun terveysvaikutukset</vt:lpstr>
      <vt:lpstr>Liikenteen ympäristövaikutukset: mikromuovit</vt:lpstr>
      <vt:lpstr>Mikromuovit</vt:lpstr>
      <vt:lpstr>Kestävä liikkuminen</vt:lpstr>
      <vt:lpstr>Askel eteenpäin -tehtävä</vt:lpstr>
      <vt:lpstr>Tulevaisuuden näkymät -tehtävä</vt:lpstr>
      <vt:lpstr>Lähdetään pelaamaan!</vt:lpstr>
      <vt:lpstr>Ohjeet</vt:lpstr>
      <vt:lpstr>Sitten pelataan!</vt:lpstr>
      <vt:lpstr>Haluatko oppia lisää?</vt:lpstr>
      <vt:lpstr>Ole kuin Ilmari, Ilmari kulkee kouluun lihasvoimin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Ilmari ilmastoviisas liikkuja oppituntimateriaali yläkoulut</dc:title>
  <dc:creator>Halme Mervi</dc:creator>
  <cp:lastModifiedBy>Nevalainen Kirsikka</cp:lastModifiedBy>
  <cp:revision>101</cp:revision>
  <dcterms:created xsi:type="dcterms:W3CDTF">2023-04-19T09:48:58Z</dcterms:created>
  <dcterms:modified xsi:type="dcterms:W3CDTF">2025-03-04T11:39:10Z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0x0101001CAC261EE77B0943861D41130BC757BE</vt:lpwstr>
  </property>
  <property fmtid="{D5CDD505-2E9C-101B-9397-08002B2CF9AE}" pid="3" name="MSIP_Label_f35e945f-875f-47b7-87fa-10b3524d17f5_Enabled">
    <vt:lpwstr>true</vt:lpwstr>
  </property>
  <property fmtid="{D5CDD505-2E9C-101B-9397-08002B2CF9AE}" pid="4" name="MSIP_Label_f35e945f-875f-47b7-87fa-10b3524d17f5_SetDate">
    <vt:lpwstr>2023-04-24T11:02:13Z</vt:lpwstr>
  </property>
  <property fmtid="{D5CDD505-2E9C-101B-9397-08002B2CF9AE}" pid="5" name="MSIP_Label_f35e945f-875f-47b7-87fa-10b3524d17f5_Method">
    <vt:lpwstr>Standard</vt:lpwstr>
  </property>
  <property fmtid="{D5CDD505-2E9C-101B-9397-08002B2CF9AE}" pid="6" name="MSIP_Label_f35e945f-875f-47b7-87fa-10b3524d17f5_Name">
    <vt:lpwstr>Julkinen (harkinnanvaraisesti)</vt:lpwstr>
  </property>
  <property fmtid="{D5CDD505-2E9C-101B-9397-08002B2CF9AE}" pid="7" name="MSIP_Label_f35e945f-875f-47b7-87fa-10b3524d17f5_SiteId">
    <vt:lpwstr>3feb6bc1-d722-4726-966c-5b58b64df752</vt:lpwstr>
  </property>
  <property fmtid="{D5CDD505-2E9C-101B-9397-08002B2CF9AE}" pid="8" name="MSIP_Label_f35e945f-875f-47b7-87fa-10b3524d17f5_ActionId">
    <vt:lpwstr>483395a0-1a01-42b9-80f3-0c4b4bf9efcf</vt:lpwstr>
  </property>
  <property fmtid="{D5CDD505-2E9C-101B-9397-08002B2CF9AE}" pid="9" name="MSIP_Label_f35e945f-875f-47b7-87fa-10b3524d17f5_ContentBits">
    <vt:lpwstr>0</vt:lpwstr>
  </property>
  <property fmtid="{D5CDD505-2E9C-101B-9397-08002B2CF9AE}" pid="10" name="MediaServiceImageTags">
    <vt:lpwstr/>
  </property>
</Properties>
</file>