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96" r:id="rId6"/>
    <p:sldMasterId id="2147483683" r:id="rId7"/>
  </p:sldMasterIdLst>
  <p:notesMasterIdLst>
    <p:notesMasterId r:id="rId34"/>
  </p:notesMasterIdLst>
  <p:handoutMasterIdLst>
    <p:handoutMasterId r:id="rId35"/>
  </p:handoutMasterIdLst>
  <p:sldIdLst>
    <p:sldId id="300" r:id="rId8"/>
    <p:sldId id="302" r:id="rId9"/>
    <p:sldId id="301" r:id="rId10"/>
    <p:sldId id="303" r:id="rId11"/>
    <p:sldId id="304" r:id="rId12"/>
    <p:sldId id="305" r:id="rId13"/>
    <p:sldId id="314" r:id="rId14"/>
    <p:sldId id="328" r:id="rId15"/>
    <p:sldId id="315" r:id="rId16"/>
    <p:sldId id="316" r:id="rId17"/>
    <p:sldId id="317" r:id="rId18"/>
    <p:sldId id="318" r:id="rId19"/>
    <p:sldId id="319" r:id="rId20"/>
    <p:sldId id="320" r:id="rId21"/>
    <p:sldId id="321" r:id="rId22"/>
    <p:sldId id="322" r:id="rId23"/>
    <p:sldId id="323" r:id="rId24"/>
    <p:sldId id="324" r:id="rId25"/>
    <p:sldId id="307" r:id="rId26"/>
    <p:sldId id="309" r:id="rId27"/>
    <p:sldId id="326" r:id="rId28"/>
    <p:sldId id="311" r:id="rId29"/>
    <p:sldId id="310" r:id="rId30"/>
    <p:sldId id="313" r:id="rId31"/>
    <p:sldId id="312" r:id="rId32"/>
    <p:sldId id="329" r:id="rId33"/>
  </p:sldIdLst>
  <p:sldSz cx="12192000" cy="6858000"/>
  <p:notesSz cx="6799263" cy="9929813"/>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719"/>
    <a:srgbClr val="009246"/>
    <a:srgbClr val="0001BE"/>
    <a:srgbClr val="00D7A7"/>
    <a:srgbClr val="FD4F00"/>
    <a:srgbClr val="F5A3C7"/>
    <a:srgbClr val="9FC9EB"/>
    <a:srgbClr val="FC4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1687" autoAdjust="0"/>
  </p:normalViewPr>
  <p:slideViewPr>
    <p:cSldViewPr snapToGrid="0">
      <p:cViewPr varScale="1">
        <p:scale>
          <a:sx n="64" d="100"/>
          <a:sy n="64" d="100"/>
        </p:scale>
        <p:origin x="9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1767EC9B-DD34-484B-A724-8C37AFC1DA61}" type="datetimeFigureOut">
              <a:rPr lang="fi-FI" smtClean="0"/>
              <a:t>21.3.2018</a:t>
            </a:fld>
            <a:endParaRPr lang="fi-FI"/>
          </a:p>
        </p:txBody>
      </p:sp>
      <p:sp>
        <p:nvSpPr>
          <p:cNvPr id="4" name="Alatunnisteen paikkamerkki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59FB1B4F-031F-4CFD-98DE-085FA056B072}" type="slidenum">
              <a:rPr lang="fi-FI" smtClean="0"/>
              <a:t>‹#›</a:t>
            </a:fld>
            <a:endParaRPr lang="fi-FI"/>
          </a:p>
        </p:txBody>
      </p:sp>
    </p:spTree>
    <p:extLst>
      <p:ext uri="{BB962C8B-B14F-4D97-AF65-F5344CB8AC3E}">
        <p14:creationId xmlns:p14="http://schemas.microsoft.com/office/powerpoint/2010/main" val="2548140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821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p:cNvSpPr>
            <a:spLocks noGrp="1"/>
          </p:cNvSpPr>
          <p:nvPr>
            <p:ph type="dt" idx="1"/>
          </p:nvPr>
        </p:nvSpPr>
        <p:spPr>
          <a:xfrm>
            <a:off x="3851342" y="0"/>
            <a:ext cx="2946347" cy="49821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BAE2237-D68B-47C5-9BEE-C38A710FABD9}" type="datetimeFigureOut">
              <a:rPr lang="fi-FI"/>
              <a:pPr>
                <a:defRPr/>
              </a:pPr>
              <a:t>21.3.2018</a:t>
            </a:fld>
            <a:endParaRPr lang="fi-FI"/>
          </a:p>
        </p:txBody>
      </p:sp>
      <p:sp>
        <p:nvSpPr>
          <p:cNvPr id="4" name="Dian kuvan paikkamerkki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Alatunnisteen paikkamerkki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7D84C63-55D2-4B10-8DB7-23D0B9FDB8BB}" type="slidenum">
              <a:rPr lang="fi-FI"/>
              <a:pPr>
                <a:defRPr/>
              </a:pPr>
              <a:t>‹#›</a:t>
            </a:fld>
            <a:endParaRPr lang="fi-FI"/>
          </a:p>
        </p:txBody>
      </p:sp>
    </p:spTree>
    <p:extLst>
      <p:ext uri="{BB962C8B-B14F-4D97-AF65-F5344CB8AC3E}">
        <p14:creationId xmlns:p14="http://schemas.microsoft.com/office/powerpoint/2010/main" val="12616152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A7D84C63-55D2-4B10-8DB7-23D0B9FDB8BB}" type="slidenum">
              <a:rPr lang="fi-FI" smtClean="0"/>
              <a:pPr>
                <a:defRPr/>
              </a:pPr>
              <a:t>1</a:t>
            </a:fld>
            <a:endParaRPr lang="fi-FI"/>
          </a:p>
        </p:txBody>
      </p:sp>
    </p:spTree>
    <p:extLst>
      <p:ext uri="{BB962C8B-B14F-4D97-AF65-F5344CB8AC3E}">
        <p14:creationId xmlns:p14="http://schemas.microsoft.com/office/powerpoint/2010/main" val="294355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5" y="457200"/>
            <a:ext cx="10661515" cy="5136204"/>
          </a:xfrm>
        </p:spPr>
        <p:txBody>
          <a:bodyPr/>
          <a:lstStyle>
            <a:lvl1pPr algn="l">
              <a:lnSpc>
                <a:spcPct val="85000"/>
              </a:lnSpc>
              <a:defRPr sz="7001">
                <a:latin typeface="+mj-lt"/>
              </a:defRPr>
            </a:lvl1p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25A2C359-0C45-4AF4-B687-C0C7F4A10DA7}" type="datetime1">
              <a:rPr lang="fi-FI"/>
              <a:pPr>
                <a:defRPr/>
              </a:pPr>
              <a:t>21.3.2018</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39C93E9C-2EDE-4DB4-BED6-65E172E45C4E}" type="slidenum">
              <a:rPr lang="fi-FI"/>
              <a:pPr>
                <a:defRPr/>
              </a:pPr>
              <a:t>‹#›</a:t>
            </a:fld>
            <a:endParaRPr lang="fi-FI" dirty="0"/>
          </a:p>
        </p:txBody>
      </p:sp>
    </p:spTree>
    <p:extLst>
      <p:ext uri="{BB962C8B-B14F-4D97-AF65-F5344CB8AC3E}">
        <p14:creationId xmlns:p14="http://schemas.microsoft.com/office/powerpoint/2010/main" val="217279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42" y="0"/>
            <a:ext cx="1189036"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0D4AB3F3-7922-4375-816A-5872F2314663}" type="datetime1">
              <a:rPr lang="fi-FI"/>
              <a:pPr>
                <a:defRPr/>
              </a:pPr>
              <a:t>21.3.2018</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512FCCBF-D348-42D5-98C6-EDBCBE08206D}" type="slidenum">
              <a:rPr lang="fi-FI"/>
              <a:pPr>
                <a:defRPr/>
              </a:pPr>
              <a:t>‹#›</a:t>
            </a:fld>
            <a:endParaRPr lang="fi-FI"/>
          </a:p>
        </p:txBody>
      </p:sp>
    </p:spTree>
    <p:extLst>
      <p:ext uri="{BB962C8B-B14F-4D97-AF65-F5344CB8AC3E}">
        <p14:creationId xmlns:p14="http://schemas.microsoft.com/office/powerpoint/2010/main" val="8685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6" y="0"/>
            <a:ext cx="1112837"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7EA1029F-763F-4B6F-8E0D-057F423C8A58}" type="datetime1">
              <a:rPr lang="fi-FI"/>
              <a:pPr>
                <a:defRPr/>
              </a:pPr>
              <a:t>21.3.2018</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B54FAFB3-9B0C-41C6-A90B-B042CB8CA8ED}" type="slidenum">
              <a:rPr lang="fi-FI"/>
              <a:pPr>
                <a:defRPr/>
              </a:pPr>
              <a:t>‹#›</a:t>
            </a:fld>
            <a:endParaRPr lang="fi-FI"/>
          </a:p>
        </p:txBody>
      </p:sp>
    </p:spTree>
    <p:extLst>
      <p:ext uri="{BB962C8B-B14F-4D97-AF65-F5344CB8AC3E}">
        <p14:creationId xmlns:p14="http://schemas.microsoft.com/office/powerpoint/2010/main" val="320689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4"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F7911D33-9FF2-4D30-8428-B248206C86F9}" type="datetime1">
              <a:rPr lang="fi-FI"/>
              <a:pPr>
                <a:defRPr/>
              </a:pPr>
              <a:t>21.3.2018</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9D4E09BD-EC80-4009-BC11-6D71E8762838}" type="slidenum">
              <a:rPr lang="fi-FI"/>
              <a:pPr>
                <a:defRPr/>
              </a:pPr>
              <a:t>‹#›</a:t>
            </a:fld>
            <a:endParaRPr lang="fi-FI"/>
          </a:p>
        </p:txBody>
      </p:sp>
    </p:spTree>
    <p:extLst>
      <p:ext uri="{BB962C8B-B14F-4D97-AF65-F5344CB8AC3E}">
        <p14:creationId xmlns:p14="http://schemas.microsoft.com/office/powerpoint/2010/main" val="3828516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8" y="0"/>
            <a:ext cx="1304924"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803561F3-6EA6-417F-9FE5-A797EFCE4156}" type="datetime1">
              <a:rPr lang="fi-FI"/>
              <a:pPr>
                <a:defRPr/>
              </a:pPr>
              <a:t>21.3.2018</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2171C2FC-15FC-4994-A1D4-28D69FA846F1}" type="slidenum">
              <a:rPr lang="fi-FI"/>
              <a:pPr>
                <a:defRPr/>
              </a:pPr>
              <a:t>‹#›</a:t>
            </a:fld>
            <a:endParaRPr lang="fi-FI"/>
          </a:p>
        </p:txBody>
      </p:sp>
    </p:spTree>
    <p:extLst>
      <p:ext uri="{BB962C8B-B14F-4D97-AF65-F5344CB8AC3E}">
        <p14:creationId xmlns:p14="http://schemas.microsoft.com/office/powerpoint/2010/main" val="1083862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1" y="0"/>
            <a:ext cx="1290639"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DA67467C-E75B-4720-BBA2-70B1778837EC}" type="datetime1">
              <a:rPr lang="fi-FI"/>
              <a:pPr>
                <a:defRPr/>
              </a:pPr>
              <a:t>21.3.2018</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6787FC5C-0FEB-42D4-B511-5DA63CC30555}" type="slidenum">
              <a:rPr lang="fi-FI"/>
              <a:pPr>
                <a:defRPr/>
              </a:pPr>
              <a:t>‹#›</a:t>
            </a:fld>
            <a:endParaRPr lang="fi-FI"/>
          </a:p>
        </p:txBody>
      </p:sp>
    </p:spTree>
    <p:extLst>
      <p:ext uri="{BB962C8B-B14F-4D97-AF65-F5344CB8AC3E}">
        <p14:creationId xmlns:p14="http://schemas.microsoft.com/office/powerpoint/2010/main" val="3779659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1"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2933DCC1-B6E8-475B-9DDC-BCEA038EECDF}" type="datetime1">
              <a:rPr lang="fi-FI"/>
              <a:pPr>
                <a:defRPr/>
              </a:pPr>
              <a:t>21.3.2018</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BB6974AD-3832-439D-9787-59AAF363D279}" type="slidenum">
              <a:rPr lang="fi-FI"/>
              <a:pPr>
                <a:defRPr/>
              </a:pPr>
              <a:t>‹#›</a:t>
            </a:fld>
            <a:endParaRPr lang="fi-FI" dirty="0"/>
          </a:p>
        </p:txBody>
      </p:sp>
    </p:spTree>
    <p:extLst>
      <p:ext uri="{BB962C8B-B14F-4D97-AF65-F5344CB8AC3E}">
        <p14:creationId xmlns:p14="http://schemas.microsoft.com/office/powerpoint/2010/main" val="1665783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9"/>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1" y="1935809"/>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Tekstin paikkamerkki 9"/>
          <p:cNvSpPr>
            <a:spLocks noGrp="1"/>
          </p:cNvSpPr>
          <p:nvPr>
            <p:ph type="body" sz="quarter" idx="13"/>
          </p:nvPr>
        </p:nvSpPr>
        <p:spPr>
          <a:xfrm>
            <a:off x="457202" y="1555786"/>
            <a:ext cx="5364164"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11" name="Tekstin paikkamerkki 9"/>
          <p:cNvSpPr>
            <a:spLocks noGrp="1"/>
          </p:cNvSpPr>
          <p:nvPr>
            <p:ph type="body" sz="quarter" idx="14"/>
          </p:nvPr>
        </p:nvSpPr>
        <p:spPr>
          <a:xfrm>
            <a:off x="6174002" y="1555786"/>
            <a:ext cx="5364164"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587DFB6B-648D-46FD-BBA9-39C84330A198}" type="datetime1">
              <a:rPr lang="fi-FI"/>
              <a:pPr>
                <a:defRPr/>
              </a:pPr>
              <a:t>21.3.2018</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05C8BC95-F465-4EFD-8262-A8C31D662C7D}" type="slidenum">
              <a:rPr lang="fi-FI"/>
              <a:pPr>
                <a:defRPr/>
              </a:pPr>
              <a:t>‹#›</a:t>
            </a:fld>
            <a:endParaRPr lang="fi-FI" dirty="0"/>
          </a:p>
        </p:txBody>
      </p:sp>
    </p:spTree>
    <p:extLst>
      <p:ext uri="{BB962C8B-B14F-4D97-AF65-F5344CB8AC3E}">
        <p14:creationId xmlns:p14="http://schemas.microsoft.com/office/powerpoint/2010/main" val="1985178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1" y="408567"/>
            <a:ext cx="6371619" cy="787615"/>
          </a:xfrm>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1" y="1195200"/>
            <a:ext cx="6371619"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Kuvan paikkamerkki 9"/>
          <p:cNvSpPr>
            <a:spLocks noGrp="1"/>
          </p:cNvSpPr>
          <p:nvPr>
            <p:ph type="pic" sz="quarter" idx="13"/>
          </p:nvPr>
        </p:nvSpPr>
        <p:spPr>
          <a:xfrm>
            <a:off x="7131052" y="0"/>
            <a:ext cx="5060949" cy="6858000"/>
          </a:xfrm>
          <a:solidFill>
            <a:schemeClr val="bg1">
              <a:lumMod val="85000"/>
            </a:schemeClr>
          </a:solidFill>
        </p:spPr>
        <p:txBody>
          <a:bodyPr rtlCol="0">
            <a:noAutofit/>
          </a:bodyPr>
          <a:lstStyle>
            <a:lvl1pPr marL="0" indent="0" algn="r">
              <a:buNone/>
              <a:defRPr/>
            </a:lvl1pPr>
          </a:lstStyle>
          <a:p>
            <a:pPr lvl="0"/>
            <a:r>
              <a:rPr lang="fi-FI" noProof="0" smtClean="0"/>
              <a:t>Lisää kuva napsauttamalla kuvaketta</a:t>
            </a:r>
            <a:endParaRPr lang="fi-FI" noProof="0"/>
          </a:p>
        </p:txBody>
      </p:sp>
      <p:sp>
        <p:nvSpPr>
          <p:cNvPr id="5" name="Päivämäärän paikkamerkki 3"/>
          <p:cNvSpPr>
            <a:spLocks noGrp="1"/>
          </p:cNvSpPr>
          <p:nvPr>
            <p:ph type="dt" sz="half" idx="14"/>
          </p:nvPr>
        </p:nvSpPr>
        <p:spPr/>
        <p:txBody>
          <a:bodyPr/>
          <a:lstStyle>
            <a:lvl1pPr>
              <a:defRPr/>
            </a:lvl1pPr>
          </a:lstStyle>
          <a:p>
            <a:pPr>
              <a:defRPr/>
            </a:pPr>
            <a:fld id="{6310E246-0DFF-422B-974F-A82C9BDE66BB}" type="datetime1">
              <a:rPr lang="fi-FI"/>
              <a:pPr>
                <a:defRPr/>
              </a:pPr>
              <a:t>21.3.2018</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9DFDB61B-7CAB-4FAF-8ABB-8517E013E869}" type="slidenum">
              <a:rPr lang="fi-FI"/>
              <a:pPr>
                <a:defRPr/>
              </a:pPr>
              <a:t>‹#›</a:t>
            </a:fld>
            <a:endParaRPr lang="fi-FI" dirty="0"/>
          </a:p>
        </p:txBody>
      </p:sp>
    </p:spTree>
    <p:extLst>
      <p:ext uri="{BB962C8B-B14F-4D97-AF65-F5344CB8AC3E}">
        <p14:creationId xmlns:p14="http://schemas.microsoft.com/office/powerpoint/2010/main" val="3245226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fld id="{60D282B2-15DE-4271-8AA8-E7E2C43DA6E7}" type="datetime1">
              <a:rPr lang="fi-FI"/>
              <a:pPr>
                <a:defRPr/>
              </a:pPr>
              <a:t>21.3.2018</a:t>
            </a:fld>
            <a:endParaRPr lang="fi-FI" dirty="0"/>
          </a:p>
        </p:txBody>
      </p:sp>
      <p:sp>
        <p:nvSpPr>
          <p:cNvPr id="5"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2C9D6ED8-11A5-41D7-B76F-F80A871BCA43}" type="slidenum">
              <a:rPr lang="fi-FI"/>
              <a:pPr>
                <a:defRPr/>
              </a:pPr>
              <a:t>‹#›</a:t>
            </a:fld>
            <a:endParaRPr lang="fi-FI" dirty="0"/>
          </a:p>
        </p:txBody>
      </p:sp>
    </p:spTree>
    <p:extLst>
      <p:ext uri="{BB962C8B-B14F-4D97-AF65-F5344CB8AC3E}">
        <p14:creationId xmlns:p14="http://schemas.microsoft.com/office/powerpoint/2010/main" val="385249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2" y="431800"/>
            <a:ext cx="3683001"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10" name="Picture Placeholder 7"/>
          <p:cNvSpPr>
            <a:spLocks noGrp="1"/>
          </p:cNvSpPr>
          <p:nvPr>
            <p:ph type="pic" sz="quarter" idx="14"/>
          </p:nvPr>
        </p:nvSpPr>
        <p:spPr>
          <a:xfrm>
            <a:off x="4258734" y="431800"/>
            <a:ext cx="3683001"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5"/>
          </p:nvPr>
        </p:nvSpPr>
        <p:spPr>
          <a:xfrm>
            <a:off x="8271934" y="431800"/>
            <a:ext cx="3683001"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2E41EF1C-08B9-4CED-981B-BF2A15E4F232}" type="datetime1">
              <a:rPr lang="fi-FI"/>
              <a:pPr>
                <a:defRPr/>
              </a:pPr>
              <a:t>21.3.2018</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808EBD7B-8F85-4E26-9471-E5CCBB864301}" type="slidenum">
              <a:rPr lang="fi-FI"/>
              <a:pPr>
                <a:defRPr/>
              </a:pPr>
              <a:t>‹#›</a:t>
            </a:fld>
            <a:endParaRPr lang="fi-FI" dirty="0"/>
          </a:p>
        </p:txBody>
      </p:sp>
    </p:spTree>
    <p:extLst>
      <p:ext uri="{BB962C8B-B14F-4D97-AF65-F5344CB8AC3E}">
        <p14:creationId xmlns:p14="http://schemas.microsoft.com/office/powerpoint/2010/main" val="378983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E6F955A7-CB7A-41E5-A74C-E0B93542B999}" type="datetime1">
              <a:rPr lang="fi-FI"/>
              <a:pPr>
                <a:defRPr/>
              </a:pPr>
              <a:t>21.3.2018</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335C45F-CEF3-407C-9807-E0CA8DBA170E}" type="slidenum">
              <a:rPr lang="fi-FI"/>
              <a:pPr>
                <a:defRPr/>
              </a:pPr>
              <a:t>‹#›</a:t>
            </a:fld>
            <a:endParaRPr lang="fi-FI"/>
          </a:p>
        </p:txBody>
      </p:sp>
    </p:spTree>
    <p:extLst>
      <p:ext uri="{BB962C8B-B14F-4D97-AF65-F5344CB8AC3E}">
        <p14:creationId xmlns:p14="http://schemas.microsoft.com/office/powerpoint/2010/main" val="1564082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4046539"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dirty="0"/>
          </a:p>
        </p:txBody>
      </p:sp>
      <p:sp>
        <p:nvSpPr>
          <p:cNvPr id="9" name="Picture Placeholder 7"/>
          <p:cNvSpPr>
            <a:spLocks noGrp="1"/>
          </p:cNvSpPr>
          <p:nvPr>
            <p:ph type="pic" sz="quarter" idx="14"/>
          </p:nvPr>
        </p:nvSpPr>
        <p:spPr>
          <a:xfrm>
            <a:off x="8132326" y="0"/>
            <a:ext cx="4059676"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40" y="0"/>
            <a:ext cx="4085785" cy="5428642"/>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fld id="{D55A40BD-49A8-4045-A60A-92AE580EBEC1}" type="datetime1">
              <a:rPr lang="fi-FI"/>
              <a:pPr>
                <a:defRPr/>
              </a:pPr>
              <a:t>21.3.2018</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8A5DCFF9-79AA-4A00-BDB8-AF63925DB99F}" type="slidenum">
              <a:rPr lang="fi-FI"/>
              <a:pPr>
                <a:defRPr/>
              </a:pPr>
              <a:t>‹#›</a:t>
            </a:fld>
            <a:endParaRPr lang="fi-FI" dirty="0"/>
          </a:p>
        </p:txBody>
      </p:sp>
    </p:spTree>
    <p:extLst>
      <p:ext uri="{BB962C8B-B14F-4D97-AF65-F5344CB8AC3E}">
        <p14:creationId xmlns:p14="http://schemas.microsoft.com/office/powerpoint/2010/main" val="2340317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5"/>
            <a:ext cx="4046539"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9" name="Picture Placeholder 7"/>
          <p:cNvSpPr>
            <a:spLocks noGrp="1"/>
          </p:cNvSpPr>
          <p:nvPr>
            <p:ph type="pic" sz="quarter" idx="14"/>
          </p:nvPr>
        </p:nvSpPr>
        <p:spPr>
          <a:xfrm>
            <a:off x="8132326" y="5"/>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40" y="5"/>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6"/>
          </p:nvPr>
        </p:nvSpPr>
        <p:spPr>
          <a:xfrm>
            <a:off x="1" y="2714018"/>
            <a:ext cx="4046539"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3" name="Picture Placeholder 7"/>
          <p:cNvSpPr>
            <a:spLocks noGrp="1"/>
          </p:cNvSpPr>
          <p:nvPr>
            <p:ph type="pic" sz="quarter" idx="17"/>
          </p:nvPr>
        </p:nvSpPr>
        <p:spPr>
          <a:xfrm>
            <a:off x="8132326" y="2714018"/>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4" name="Picture Placeholder 10"/>
          <p:cNvSpPr>
            <a:spLocks noGrp="1"/>
          </p:cNvSpPr>
          <p:nvPr>
            <p:ph type="pic" sz="quarter" idx="18"/>
          </p:nvPr>
        </p:nvSpPr>
        <p:spPr>
          <a:xfrm>
            <a:off x="4046540" y="2714018"/>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fld id="{37B40620-8CAF-4270-B8D5-1310B4732341}" type="datetime1">
              <a:rPr lang="fi-FI"/>
              <a:pPr>
                <a:defRPr/>
              </a:pPr>
              <a:t>21.3.2018</a:t>
            </a:fld>
            <a:endParaRPr lang="fi-FI" dirty="0"/>
          </a:p>
        </p:txBody>
      </p:sp>
      <p:sp>
        <p:nvSpPr>
          <p:cNvPr id="15" name="Alatunnisteen paikkamerkki 4"/>
          <p:cNvSpPr>
            <a:spLocks noGrp="1"/>
          </p:cNvSpPr>
          <p:nvPr>
            <p:ph type="ftr" sz="quarter" idx="20"/>
          </p:nvPr>
        </p:nvSpPr>
        <p:spPr/>
        <p:txBody>
          <a:bodyPr/>
          <a:lstStyle>
            <a:lvl1pPr>
              <a:defRPr/>
            </a:lvl1pPr>
          </a:lstStyle>
          <a:p>
            <a:pPr>
              <a:defRPr/>
            </a:pPr>
            <a:r>
              <a:rPr lang="fi-FI"/>
              <a:t>Etunimi Sukunimi</a:t>
            </a: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730A422E-2559-4C9F-9CA1-17995DC76A04}" type="slidenum">
              <a:rPr lang="fi-FI"/>
              <a:pPr>
                <a:defRPr/>
              </a:pPr>
              <a:t>‹#›</a:t>
            </a:fld>
            <a:endParaRPr lang="fi-FI" dirty="0"/>
          </a:p>
        </p:txBody>
      </p:sp>
    </p:spTree>
    <p:extLst>
      <p:ext uri="{BB962C8B-B14F-4D97-AF65-F5344CB8AC3E}">
        <p14:creationId xmlns:p14="http://schemas.microsoft.com/office/powerpoint/2010/main" val="2688889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3" y="5199067"/>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p:cNvGrpSpPr>
            <a:grpSpLocks/>
          </p:cNvGrpSpPr>
          <p:nvPr/>
        </p:nvGrpSpPr>
        <p:grpSpPr bwMode="auto">
          <a:xfrm>
            <a:off x="465141" y="6221413"/>
            <a:ext cx="804863"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fld id="{3D7997C9-AC28-4779-916D-840394E67A59}" type="datetime1">
              <a:rPr lang="fi-FI"/>
              <a:pPr>
                <a:defRPr/>
              </a:pPr>
              <a:t>21.3.2018</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p:cNvSpPr>
            <a:spLocks noGrp="1"/>
          </p:cNvSpPr>
          <p:nvPr>
            <p:ph type="sldNum" sz="quarter" idx="12"/>
          </p:nvPr>
        </p:nvSpPr>
        <p:spPr/>
        <p:txBody>
          <a:bodyPr/>
          <a:lstStyle>
            <a:lvl1pPr>
              <a:defRPr/>
            </a:lvl1pPr>
          </a:lstStyle>
          <a:p>
            <a:pPr>
              <a:defRPr/>
            </a:pPr>
            <a:fld id="{7A60D5E8-E8AC-4E6B-AAD6-7CB237D6974B}" type="slidenum">
              <a:rPr lang="fi-FI"/>
              <a:pPr>
                <a:defRPr/>
              </a:pPr>
              <a:t>‹#›</a:t>
            </a:fld>
            <a:endParaRPr lang="fi-FI"/>
          </a:p>
        </p:txBody>
      </p:sp>
    </p:spTree>
    <p:extLst>
      <p:ext uri="{BB962C8B-B14F-4D97-AF65-F5344CB8AC3E}">
        <p14:creationId xmlns:p14="http://schemas.microsoft.com/office/powerpoint/2010/main" val="2022992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1"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p:cNvGrpSpPr/>
          <p:nvPr/>
        </p:nvGrpSpPr>
        <p:grpSpPr bwMode="black">
          <a:xfrm>
            <a:off x="472155" y="6228516"/>
            <a:ext cx="804332"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602" y="5457217"/>
            <a:ext cx="1420236" cy="670884"/>
          </a:xfrm>
        </p:spPr>
        <p:txBody>
          <a:bodyPr anchor="ctr"/>
          <a:lstStyle>
            <a:lvl1pPr algn="ctr">
              <a:defRPr sz="1401" b="0">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3431935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3144864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D1202B7E-75DA-4280-A86A-54F404FB4EB1}" type="datetime1">
              <a:rPr lang="fi-FI"/>
              <a:pPr>
                <a:defRPr/>
              </a:pPr>
              <a:t>21.3.2018</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76785664-EDBC-4358-8E6E-1516046E196A}" type="slidenum">
              <a:rPr lang="fi-FI"/>
              <a:pPr>
                <a:defRPr/>
              </a:pPr>
              <a:t>‹#›</a:t>
            </a:fld>
            <a:endParaRPr lang="fi-FI" dirty="0"/>
          </a:p>
        </p:txBody>
      </p:sp>
    </p:spTree>
    <p:extLst>
      <p:ext uri="{BB962C8B-B14F-4D97-AF65-F5344CB8AC3E}">
        <p14:creationId xmlns:p14="http://schemas.microsoft.com/office/powerpoint/2010/main" val="2902042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B20C3A66-A44B-4D59-95AF-86DFDE047F1A}" type="datetime1">
              <a:rPr lang="fi-FI"/>
              <a:pPr>
                <a:defRPr/>
              </a:pPr>
              <a:t>21.3.2018</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1F5F9953-475D-4B66-9C97-B567B1D3C0DA}" type="slidenum">
              <a:rPr lang="fi-FI"/>
              <a:pPr>
                <a:defRPr/>
              </a:pPr>
              <a:t>‹#›</a:t>
            </a:fld>
            <a:endParaRPr lang="fi-FI" dirty="0"/>
          </a:p>
        </p:txBody>
      </p:sp>
    </p:spTree>
    <p:extLst>
      <p:ext uri="{BB962C8B-B14F-4D97-AF65-F5344CB8AC3E}">
        <p14:creationId xmlns:p14="http://schemas.microsoft.com/office/powerpoint/2010/main" val="3080071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7"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649128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27217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15735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6658330F-FF5D-4812-8954-9891114AC2FC}" type="datetime1">
              <a:rPr lang="fi-FI"/>
              <a:pPr>
                <a:defRPr/>
              </a:pPr>
              <a:t>21.3.2018</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A46DCD3E-7A95-4E54-947B-C723B90776CA}" type="slidenum">
              <a:rPr lang="fi-FI"/>
              <a:pPr>
                <a:defRPr/>
              </a:pPr>
              <a:t>‹#›</a:t>
            </a:fld>
            <a:endParaRPr lang="fi-FI"/>
          </a:p>
        </p:txBody>
      </p:sp>
    </p:spTree>
    <p:extLst>
      <p:ext uri="{BB962C8B-B14F-4D97-AF65-F5344CB8AC3E}">
        <p14:creationId xmlns:p14="http://schemas.microsoft.com/office/powerpoint/2010/main" val="4181670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5"/>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595791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1"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715453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1365334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2"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679796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4049523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2"/>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4100211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91739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0000B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D2DE109B-46E4-4BEF-B925-C1DFC4553EEB}" type="datetime1">
              <a:rPr lang="fi-FI"/>
              <a:pPr>
                <a:defRPr/>
              </a:pPr>
              <a:t>21.3.2018</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0A5BFCDE-7C31-473F-920C-F70CA43F011F}" type="slidenum">
              <a:rPr lang="fi-FI"/>
              <a:pPr>
                <a:defRPr/>
              </a:pPr>
              <a:t>‹#›</a:t>
            </a:fld>
            <a:endParaRPr lang="fi-FI" dirty="0"/>
          </a:p>
        </p:txBody>
      </p:sp>
    </p:spTree>
    <p:extLst>
      <p:ext uri="{BB962C8B-B14F-4D97-AF65-F5344CB8AC3E}">
        <p14:creationId xmlns:p14="http://schemas.microsoft.com/office/powerpoint/2010/main" val="3272965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00BF"/>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06936640-3C04-4130-BBBD-F4F83F7843DC}" type="datetime1">
              <a:rPr lang="fi-FI"/>
              <a:pPr>
                <a:defRPr/>
              </a:pPr>
              <a:t>21.3.2018</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577D517-C731-4BA9-9F17-710653CA21A2}" type="slidenum">
              <a:rPr lang="fi-FI"/>
              <a:pPr>
                <a:defRPr/>
              </a:pPr>
              <a:t>‹#›</a:t>
            </a:fld>
            <a:endParaRPr lang="fi-FI"/>
          </a:p>
        </p:txBody>
      </p:sp>
    </p:spTree>
    <p:extLst>
      <p:ext uri="{BB962C8B-B14F-4D97-AF65-F5344CB8AC3E}">
        <p14:creationId xmlns:p14="http://schemas.microsoft.com/office/powerpoint/2010/main" val="3015640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5004DDAC-5249-470E-9042-FA1A849F84BF}" type="datetime1">
              <a:rPr lang="fi-FI"/>
              <a:pPr>
                <a:defRPr/>
              </a:pPr>
              <a:t>21.3.2018</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56E27887-6F95-4665-82FF-DC159BD95887}" type="slidenum">
              <a:rPr lang="fi-FI"/>
              <a:pPr>
                <a:defRPr/>
              </a:pPr>
              <a:t>‹#›</a:t>
            </a:fld>
            <a:endParaRPr lang="fi-FI" dirty="0"/>
          </a:p>
        </p:txBody>
      </p:sp>
    </p:spTree>
    <p:extLst>
      <p:ext uri="{BB962C8B-B14F-4D97-AF65-F5344CB8AC3E}">
        <p14:creationId xmlns:p14="http://schemas.microsoft.com/office/powerpoint/2010/main" val="189300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ED28F61E-2E94-496A-80CB-FA6B52399AEB}" type="datetime1">
              <a:rPr lang="fi-FI"/>
              <a:pPr>
                <a:defRPr/>
              </a:pPr>
              <a:t>21.3.2018</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2B2C3C4-38C0-474E-A5E1-741049D07B24}" type="slidenum">
              <a:rPr lang="fi-FI"/>
              <a:pPr>
                <a:defRPr/>
              </a:pPr>
              <a:t>‹#›</a:t>
            </a:fld>
            <a:endParaRPr lang="fi-FI"/>
          </a:p>
        </p:txBody>
      </p:sp>
    </p:spTree>
    <p:extLst>
      <p:ext uri="{BB962C8B-B14F-4D97-AF65-F5344CB8AC3E}">
        <p14:creationId xmlns:p14="http://schemas.microsoft.com/office/powerpoint/2010/main" val="4162635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p:cNvSpPr>
            <a:spLocks noChangeAspect="1"/>
          </p:cNvSpPr>
          <p:nvPr/>
        </p:nvSpPr>
        <p:spPr bwMode="auto">
          <a:xfrm>
            <a:off x="11047415" y="0"/>
            <a:ext cx="1141412" cy="6858000"/>
          </a:xfrm>
          <a:custGeom>
            <a:avLst/>
            <a:gdLst>
              <a:gd name="T0" fmla="*/ 107499 w 2359"/>
              <a:gd name="T1" fmla="*/ 0 h 14300"/>
              <a:gd name="T2" fmla="*/ 0 w 2359"/>
              <a:gd name="T3" fmla="*/ 340023 h 14300"/>
              <a:gd name="T4" fmla="*/ 115731 w 2359"/>
              <a:gd name="T5" fmla="*/ 771645 h 14300"/>
              <a:gd name="T6" fmla="*/ 0 w 2359"/>
              <a:gd name="T7" fmla="*/ 1203267 h 14300"/>
              <a:gd name="T8" fmla="*/ 115731 w 2359"/>
              <a:gd name="T9" fmla="*/ 1634890 h 14300"/>
              <a:gd name="T10" fmla="*/ 0 w 2359"/>
              <a:gd name="T11" fmla="*/ 2066032 h 14300"/>
              <a:gd name="T12" fmla="*/ 115731 w 2359"/>
              <a:gd name="T13" fmla="*/ 2497655 h 14300"/>
              <a:gd name="T14" fmla="*/ 115731 w 2359"/>
              <a:gd name="T15" fmla="*/ 2519716 h 14300"/>
              <a:gd name="T16" fmla="*/ 0 w 2359"/>
              <a:gd name="T17" fmla="*/ 2951338 h 14300"/>
              <a:gd name="T18" fmla="*/ 115731 w 2359"/>
              <a:gd name="T19" fmla="*/ 3382481 h 14300"/>
              <a:gd name="T20" fmla="*/ 0 w 2359"/>
              <a:gd name="T21" fmla="*/ 3814103 h 14300"/>
              <a:gd name="T22" fmla="*/ 115731 w 2359"/>
              <a:gd name="T23" fmla="*/ 4245725 h 14300"/>
              <a:gd name="T24" fmla="*/ 0 w 2359"/>
              <a:gd name="T25" fmla="*/ 4676868 h 14300"/>
              <a:gd name="T26" fmla="*/ 115731 w 2359"/>
              <a:gd name="T27" fmla="*/ 5108491 h 14300"/>
              <a:gd name="T28" fmla="*/ 0 w 2359"/>
              <a:gd name="T29" fmla="*/ 5540113 h 14300"/>
              <a:gd name="T30" fmla="*/ 115731 w 2359"/>
              <a:gd name="T31" fmla="*/ 5971256 h 14300"/>
              <a:gd name="T32" fmla="*/ 0 w 2359"/>
              <a:gd name="T33" fmla="*/ 6402878 h 14300"/>
              <a:gd name="T34" fmla="*/ 115731 w 2359"/>
              <a:gd name="T35" fmla="*/ 6834501 h 14300"/>
              <a:gd name="T36" fmla="*/ 115247 w 2359"/>
              <a:gd name="T37" fmla="*/ 6858000 h 14300"/>
              <a:gd name="T38" fmla="*/ 1142297 w 2359"/>
              <a:gd name="T39" fmla="*/ 6858000 h 14300"/>
              <a:gd name="T40" fmla="*/ 1142297 w 2359"/>
              <a:gd name="T41" fmla="*/ 0 h 14300"/>
              <a:gd name="T42" fmla="*/ 107499 w 2359"/>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9"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359" y="14300"/>
                </a:lnTo>
                <a:lnTo>
                  <a:pt x="2359" y="0"/>
                </a:lnTo>
                <a:lnTo>
                  <a:pt x="222"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0E4AF61F-8C56-4C06-89AE-09F6383C7C87}" type="datetime1">
              <a:rPr lang="fi-FI"/>
              <a:pPr>
                <a:defRPr/>
              </a:pPr>
              <a:t>21.3.2018</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2430C5B6-6BC9-4795-9460-A08CA7470A3A}" type="slidenum">
              <a:rPr lang="fi-FI"/>
              <a:pPr>
                <a:defRPr/>
              </a:pPr>
              <a:t>‹#›</a:t>
            </a:fld>
            <a:endParaRPr lang="fi-FI"/>
          </a:p>
        </p:txBody>
      </p:sp>
    </p:spTree>
    <p:extLst>
      <p:ext uri="{BB962C8B-B14F-4D97-AF65-F5344CB8AC3E}">
        <p14:creationId xmlns:p14="http://schemas.microsoft.com/office/powerpoint/2010/main" val="4143729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6172201"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CCBA441E-EBFB-44F6-A6B9-470D7A7F1CA1}" type="datetime1">
              <a:rPr lang="fi-FI"/>
              <a:pPr>
                <a:defRPr/>
              </a:pPr>
              <a:t>21.3.2018</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BDE13F97-70B3-4CF6-9ED4-E11B22BD9BBB}" type="slidenum">
              <a:rPr lang="fi-FI"/>
              <a:pPr>
                <a:defRPr/>
              </a:pPr>
              <a:t>‹#›</a:t>
            </a:fld>
            <a:endParaRPr lang="fi-FI" dirty="0"/>
          </a:p>
        </p:txBody>
      </p:sp>
    </p:spTree>
    <p:extLst>
      <p:ext uri="{BB962C8B-B14F-4D97-AF65-F5344CB8AC3E}">
        <p14:creationId xmlns:p14="http://schemas.microsoft.com/office/powerpoint/2010/main" val="22462234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9"/>
            <a:ext cx="5364000" cy="4241795"/>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6172201" y="1935809"/>
            <a:ext cx="5364000" cy="4241795"/>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Tekstin paikkamerkki 9"/>
          <p:cNvSpPr>
            <a:spLocks noGrp="1"/>
          </p:cNvSpPr>
          <p:nvPr>
            <p:ph type="body" sz="quarter" idx="13"/>
          </p:nvPr>
        </p:nvSpPr>
        <p:spPr>
          <a:xfrm>
            <a:off x="457202" y="1555786"/>
            <a:ext cx="5364164" cy="409203"/>
          </a:xfrm>
        </p:spPr>
        <p:txBody>
          <a:bodyPr/>
          <a:lstStyle>
            <a:lvl1pPr marL="0" indent="0">
              <a:buNone/>
              <a:defRPr>
                <a:latin typeface="Arial Black" panose="020B0A04020102020204" pitchFamily="34" charset="0"/>
              </a:defRPr>
            </a:lvl1pPr>
          </a:lstStyle>
          <a:p>
            <a:pPr lvl="0"/>
            <a:r>
              <a:rPr lang="en-US" smtClean="0"/>
              <a:t>Click to edit Master text styles</a:t>
            </a:r>
          </a:p>
        </p:txBody>
      </p:sp>
      <p:sp>
        <p:nvSpPr>
          <p:cNvPr id="11" name="Tekstin paikkamerkki 9"/>
          <p:cNvSpPr>
            <a:spLocks noGrp="1"/>
          </p:cNvSpPr>
          <p:nvPr>
            <p:ph type="body" sz="quarter" idx="14"/>
          </p:nvPr>
        </p:nvSpPr>
        <p:spPr>
          <a:xfrm>
            <a:off x="6174002" y="1555786"/>
            <a:ext cx="5364164" cy="409203"/>
          </a:xfrm>
        </p:spPr>
        <p:txBody>
          <a:bodyPr/>
          <a:lstStyle>
            <a:lvl1pPr marL="0" indent="0">
              <a:buNone/>
              <a:defRPr>
                <a:latin typeface="Arial Black" panose="020B0A04020102020204" pitchFamily="34" charset="0"/>
              </a:defRPr>
            </a:lvl1pPr>
          </a:lstStyle>
          <a:p>
            <a:pPr lvl="0"/>
            <a:r>
              <a:rPr lang="en-US" smtClean="0"/>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CE9EDAED-2594-43E1-823D-2CA24F8001DA}" type="datetime1">
              <a:rPr lang="fi-FI"/>
              <a:pPr>
                <a:defRPr/>
              </a:pPr>
              <a:t>21.3.2018</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4ABBCB48-1F45-4C13-86DA-924E44F547BE}" type="slidenum">
              <a:rPr lang="fi-FI"/>
              <a:pPr>
                <a:defRPr/>
              </a:pPr>
              <a:t>‹#›</a:t>
            </a:fld>
            <a:endParaRPr lang="fi-FI" dirty="0"/>
          </a:p>
        </p:txBody>
      </p:sp>
    </p:spTree>
    <p:extLst>
      <p:ext uri="{BB962C8B-B14F-4D97-AF65-F5344CB8AC3E}">
        <p14:creationId xmlns:p14="http://schemas.microsoft.com/office/powerpoint/2010/main" val="111286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1" y="408567"/>
            <a:ext cx="6371619" cy="787615"/>
          </a:xfrm>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sz="half" idx="1"/>
          </p:nvPr>
        </p:nvSpPr>
        <p:spPr>
          <a:xfrm>
            <a:off x="457201" y="1195200"/>
            <a:ext cx="6371619" cy="4982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3"/>
          </p:nvPr>
        </p:nvSpPr>
        <p:spPr>
          <a:xfrm>
            <a:off x="7131052" y="0"/>
            <a:ext cx="5060949"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0D9631DF-43B2-4F0D-A55A-759725867375}" type="datetime1">
              <a:rPr lang="fi-FI"/>
              <a:pPr>
                <a:defRPr/>
              </a:pPr>
              <a:t>21.3.2018</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30EC0D5F-53B0-48D4-8297-5B1A8FFFF74E}" type="slidenum">
              <a:rPr lang="fi-FI"/>
              <a:pPr>
                <a:defRPr/>
              </a:pPr>
              <a:t>‹#›</a:t>
            </a:fld>
            <a:endParaRPr lang="fi-FI" dirty="0"/>
          </a:p>
        </p:txBody>
      </p:sp>
    </p:spTree>
    <p:extLst>
      <p:ext uri="{BB962C8B-B14F-4D97-AF65-F5344CB8AC3E}">
        <p14:creationId xmlns:p14="http://schemas.microsoft.com/office/powerpoint/2010/main" val="40829543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61C98E5B-A170-43E7-821F-252E54CFC601}" type="datetime1">
              <a:rPr lang="fi-FI"/>
              <a:pPr>
                <a:defRPr/>
              </a:pPr>
              <a:t>21.3.2018</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3BD190EE-DA6A-4C99-8337-4B62FD79EE44}" type="slidenum">
              <a:rPr lang="fi-FI"/>
              <a:pPr>
                <a:defRPr/>
              </a:pPr>
              <a:t>‹#›</a:t>
            </a:fld>
            <a:endParaRPr lang="fi-FI" dirty="0"/>
          </a:p>
        </p:txBody>
      </p:sp>
    </p:spTree>
    <p:extLst>
      <p:ext uri="{BB962C8B-B14F-4D97-AF65-F5344CB8AC3E}">
        <p14:creationId xmlns:p14="http://schemas.microsoft.com/office/powerpoint/2010/main" val="7592734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DA479109-BAF9-42DD-910C-BBFE1EAE5ACD}" type="datetime1">
              <a:rPr lang="fi-FI"/>
              <a:pPr>
                <a:defRPr/>
              </a:pPr>
              <a:t>21.3.2018</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A6BEAC5C-87C9-433F-B774-4094924DBD3B}" type="slidenum">
              <a:rPr lang="fi-FI"/>
              <a:pPr>
                <a:defRPr/>
              </a:pPr>
              <a:t>‹#›</a:t>
            </a:fld>
            <a:endParaRPr lang="fi-FI" dirty="0"/>
          </a:p>
        </p:txBody>
      </p:sp>
    </p:spTree>
    <p:extLst>
      <p:ext uri="{BB962C8B-B14F-4D97-AF65-F5344CB8AC3E}">
        <p14:creationId xmlns:p14="http://schemas.microsoft.com/office/powerpoint/2010/main" val="3886139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7"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451604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09582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209236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5"/>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48073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B19CA5D3-8135-4DB6-AF83-5D2A0427D0F0}" type="datetime1">
              <a:rPr lang="fi-FI"/>
              <a:pPr>
                <a:defRPr/>
              </a:pPr>
              <a:t>21.3.2018</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8403FF7-5756-4700-88C8-C0CF60E72A61}" type="slidenum">
              <a:rPr lang="fi-FI"/>
              <a:pPr>
                <a:defRPr/>
              </a:pPr>
              <a:t>‹#›</a:t>
            </a:fld>
            <a:endParaRPr lang="fi-FI"/>
          </a:p>
        </p:txBody>
      </p:sp>
    </p:spTree>
    <p:extLst>
      <p:ext uri="{BB962C8B-B14F-4D97-AF65-F5344CB8AC3E}">
        <p14:creationId xmlns:p14="http://schemas.microsoft.com/office/powerpoint/2010/main" val="5824028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1"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192482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7105532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2"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945325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551982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00D7A6"/>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2"/>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643946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17804826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D4F00"/>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E573E5F9-AD3F-4162-B877-3DC2D31F02BF}" type="datetime1">
              <a:rPr lang="fi-FI"/>
              <a:pPr>
                <a:defRPr/>
              </a:pPr>
              <a:t>21.3.2018</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45B45520-4195-4A3A-A966-44BDB8FFCF82}" type="slidenum">
              <a:rPr lang="fi-FI"/>
              <a:pPr>
                <a:defRPr/>
              </a:pPr>
              <a:t>‹#›</a:t>
            </a:fld>
            <a:endParaRPr lang="fi-FI" dirty="0"/>
          </a:p>
        </p:txBody>
      </p:sp>
    </p:spTree>
    <p:extLst>
      <p:ext uri="{BB962C8B-B14F-4D97-AF65-F5344CB8AC3E}">
        <p14:creationId xmlns:p14="http://schemas.microsoft.com/office/powerpoint/2010/main" val="224775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9C53A37A-8EA8-4487-BDCB-D00BC802CB5F}" type="datetime1">
              <a:rPr lang="fi-FI"/>
              <a:pPr>
                <a:defRPr/>
              </a:pPr>
              <a:t>21.3.2018</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A66C80AD-5CE9-4BC7-9B2B-E48CFA85A754}" type="slidenum">
              <a:rPr lang="fi-FI"/>
              <a:pPr>
                <a:defRPr/>
              </a:pPr>
              <a:t>‹#›</a:t>
            </a:fld>
            <a:endParaRPr lang="fi-FI"/>
          </a:p>
        </p:txBody>
      </p:sp>
    </p:spTree>
    <p:extLst>
      <p:ext uri="{BB962C8B-B14F-4D97-AF65-F5344CB8AC3E}">
        <p14:creationId xmlns:p14="http://schemas.microsoft.com/office/powerpoint/2010/main" val="25769409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1F4F75F8-0223-4966-84FE-6CD975E748F4}" type="datetime1">
              <a:rPr lang="fi-FI"/>
              <a:pPr>
                <a:defRPr/>
              </a:pPr>
              <a:t>21.3.2018</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7AD89B42-5F02-475C-A809-BCE876925E63}" type="slidenum">
              <a:rPr lang="fi-FI"/>
              <a:pPr>
                <a:defRPr/>
              </a:pPr>
              <a:t>‹#›</a:t>
            </a:fld>
            <a:endParaRPr lang="fi-FI" dirty="0"/>
          </a:p>
        </p:txBody>
      </p:sp>
    </p:spTree>
    <p:extLst>
      <p:ext uri="{BB962C8B-B14F-4D97-AF65-F5344CB8AC3E}">
        <p14:creationId xmlns:p14="http://schemas.microsoft.com/office/powerpoint/2010/main" val="103496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p:cNvSpPr>
            <a:spLocks noChangeAspect="1"/>
          </p:cNvSpPr>
          <p:nvPr/>
        </p:nvSpPr>
        <p:spPr bwMode="auto">
          <a:xfrm>
            <a:off x="10806115" y="0"/>
            <a:ext cx="1395412" cy="6858000"/>
          </a:xfrm>
          <a:custGeom>
            <a:avLst/>
            <a:gdLst>
              <a:gd name="T0" fmla="*/ 30477 w 2885"/>
              <a:gd name="T1" fmla="*/ 0 h 14300"/>
              <a:gd name="T2" fmla="*/ 18383 w 2885"/>
              <a:gd name="T3" fmla="*/ 11990 h 14300"/>
              <a:gd name="T4" fmla="*/ 286874 w 2885"/>
              <a:gd name="T5" fmla="*/ 276718 h 14300"/>
              <a:gd name="T6" fmla="*/ 18383 w 2885"/>
              <a:gd name="T7" fmla="*/ 540967 h 14300"/>
              <a:gd name="T8" fmla="*/ 268491 w 2885"/>
              <a:gd name="T9" fmla="*/ 787951 h 14300"/>
              <a:gd name="T10" fmla="*/ 0 w 2885"/>
              <a:gd name="T11" fmla="*/ 1052199 h 14300"/>
              <a:gd name="T12" fmla="*/ 268491 w 2885"/>
              <a:gd name="T13" fmla="*/ 1316928 h 14300"/>
              <a:gd name="T14" fmla="*/ 0 w 2885"/>
              <a:gd name="T15" fmla="*/ 1581656 h 14300"/>
              <a:gd name="T16" fmla="*/ 268491 w 2885"/>
              <a:gd name="T17" fmla="*/ 1846385 h 14300"/>
              <a:gd name="T18" fmla="*/ 0 w 2885"/>
              <a:gd name="T19" fmla="*/ 2111113 h 14300"/>
              <a:gd name="T20" fmla="*/ 268491 w 2885"/>
              <a:gd name="T21" fmla="*/ 2375841 h 14300"/>
              <a:gd name="T22" fmla="*/ 0 w 2885"/>
              <a:gd name="T23" fmla="*/ 2640570 h 14300"/>
              <a:gd name="T24" fmla="*/ 268491 w 2885"/>
              <a:gd name="T25" fmla="*/ 2905298 h 14300"/>
              <a:gd name="T26" fmla="*/ 0 w 2885"/>
              <a:gd name="T27" fmla="*/ 3170027 h 14300"/>
              <a:gd name="T28" fmla="*/ 281553 w 2885"/>
              <a:gd name="T29" fmla="*/ 3447704 h 14300"/>
              <a:gd name="T30" fmla="*/ 18383 w 2885"/>
              <a:gd name="T31" fmla="*/ 3706677 h 14300"/>
              <a:gd name="T32" fmla="*/ 286874 w 2885"/>
              <a:gd name="T33" fmla="*/ 3971405 h 14300"/>
              <a:gd name="T34" fmla="*/ 18383 w 2885"/>
              <a:gd name="T35" fmla="*/ 4236134 h 14300"/>
              <a:gd name="T36" fmla="*/ 286874 w 2885"/>
              <a:gd name="T37" fmla="*/ 4500862 h 14300"/>
              <a:gd name="T38" fmla="*/ 18383 w 2885"/>
              <a:gd name="T39" fmla="*/ 4765591 h 14300"/>
              <a:gd name="T40" fmla="*/ 286874 w 2885"/>
              <a:gd name="T41" fmla="*/ 5030319 h 14300"/>
              <a:gd name="T42" fmla="*/ 18383 w 2885"/>
              <a:gd name="T43" fmla="*/ 5295047 h 14300"/>
              <a:gd name="T44" fmla="*/ 268491 w 2885"/>
              <a:gd name="T45" fmla="*/ 5541552 h 14300"/>
              <a:gd name="T46" fmla="*/ 0 w 2885"/>
              <a:gd name="T47" fmla="*/ 5806280 h 14300"/>
              <a:gd name="T48" fmla="*/ 268491 w 2885"/>
              <a:gd name="T49" fmla="*/ 6071009 h 14300"/>
              <a:gd name="T50" fmla="*/ 0 w 2885"/>
              <a:gd name="T51" fmla="*/ 6335737 h 14300"/>
              <a:gd name="T52" fmla="*/ 268491 w 2885"/>
              <a:gd name="T53" fmla="*/ 6600465 h 14300"/>
              <a:gd name="T54" fmla="*/ 7257 w 2885"/>
              <a:gd name="T55" fmla="*/ 6858000 h 14300"/>
              <a:gd name="T56" fmla="*/ 1395671 w 2885"/>
              <a:gd name="T57" fmla="*/ 6858000 h 14300"/>
              <a:gd name="T58" fmla="*/ 1395671 w 2885"/>
              <a:gd name="T59" fmla="*/ 0 h 14300"/>
              <a:gd name="T60" fmla="*/ 30477 w 2885"/>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5"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885" y="14300"/>
                </a:lnTo>
                <a:cubicBezTo>
                  <a:pt x="2885" y="9533"/>
                  <a:pt x="2885" y="4767"/>
                  <a:pt x="2885" y="0"/>
                </a:cubicBezTo>
                <a:lnTo>
                  <a:pt x="63"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0F44D5CF-2902-44A7-88A2-71B2F30B93D4}" type="datetime1">
              <a:rPr lang="fi-FI"/>
              <a:pPr>
                <a:defRPr/>
              </a:pPr>
              <a:t>21.3.2018</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23DA53FE-88B3-4AC1-83BA-AF5916663875}" type="slidenum">
              <a:rPr lang="fi-FI"/>
              <a:pPr>
                <a:defRPr/>
              </a:pPr>
              <a:t>‹#›</a:t>
            </a:fld>
            <a:endParaRPr lang="fi-FI"/>
          </a:p>
        </p:txBody>
      </p:sp>
    </p:spTree>
    <p:extLst>
      <p:ext uri="{BB962C8B-B14F-4D97-AF65-F5344CB8AC3E}">
        <p14:creationId xmlns:p14="http://schemas.microsoft.com/office/powerpoint/2010/main" val="226773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FFD87A72-7EB4-47C0-84E8-9DDEB8881079}" type="datetime1">
              <a:rPr lang="fi-FI"/>
              <a:pPr>
                <a:defRPr/>
              </a:pPr>
              <a:t>21.3.2018</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760B8187-B768-4167-AA59-7FA7EB79019A}" type="slidenum">
              <a:rPr lang="fi-FI"/>
              <a:pPr>
                <a:defRPr/>
              </a:pPr>
              <a:t>‹#›</a:t>
            </a:fld>
            <a:endParaRPr lang="fi-FI"/>
          </a:p>
        </p:txBody>
      </p:sp>
    </p:spTree>
    <p:extLst>
      <p:ext uri="{BB962C8B-B14F-4D97-AF65-F5344CB8AC3E}">
        <p14:creationId xmlns:p14="http://schemas.microsoft.com/office/powerpoint/2010/main" val="488847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6172201"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C69504BD-ED40-429C-A02E-052C49224284}" type="datetime1">
              <a:rPr lang="fi-FI"/>
              <a:pPr>
                <a:defRPr/>
              </a:pPr>
              <a:t>21.3.2018</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B05EBC50-FB13-4094-A28B-BA746E865A08}" type="slidenum">
              <a:rPr lang="fi-FI"/>
              <a:pPr>
                <a:defRPr/>
              </a:pPr>
              <a:t>‹#›</a:t>
            </a:fld>
            <a:endParaRPr lang="fi-FI" dirty="0"/>
          </a:p>
        </p:txBody>
      </p:sp>
    </p:spTree>
    <p:extLst>
      <p:ext uri="{BB962C8B-B14F-4D97-AF65-F5344CB8AC3E}">
        <p14:creationId xmlns:p14="http://schemas.microsoft.com/office/powerpoint/2010/main" val="20856950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9"/>
            <a:ext cx="5364000" cy="4241795"/>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6172201" y="1935809"/>
            <a:ext cx="5364000" cy="4241795"/>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Tekstin paikkamerkki 9"/>
          <p:cNvSpPr>
            <a:spLocks noGrp="1"/>
          </p:cNvSpPr>
          <p:nvPr>
            <p:ph type="body" sz="quarter" idx="13"/>
          </p:nvPr>
        </p:nvSpPr>
        <p:spPr>
          <a:xfrm>
            <a:off x="457202" y="1555786"/>
            <a:ext cx="5364164" cy="409203"/>
          </a:xfrm>
        </p:spPr>
        <p:txBody>
          <a:bodyPr/>
          <a:lstStyle>
            <a:lvl1pPr marL="0" indent="0">
              <a:buNone/>
              <a:defRPr>
                <a:latin typeface="Arial Black" panose="020B0A04020102020204" pitchFamily="34" charset="0"/>
              </a:defRPr>
            </a:lvl1pPr>
          </a:lstStyle>
          <a:p>
            <a:pPr lvl="0"/>
            <a:r>
              <a:rPr lang="en-US" smtClean="0"/>
              <a:t>Click to edit Master text styles</a:t>
            </a:r>
          </a:p>
        </p:txBody>
      </p:sp>
      <p:sp>
        <p:nvSpPr>
          <p:cNvPr id="11" name="Tekstin paikkamerkki 9"/>
          <p:cNvSpPr>
            <a:spLocks noGrp="1"/>
          </p:cNvSpPr>
          <p:nvPr>
            <p:ph type="body" sz="quarter" idx="14"/>
          </p:nvPr>
        </p:nvSpPr>
        <p:spPr>
          <a:xfrm>
            <a:off x="6174002" y="1555786"/>
            <a:ext cx="5364164" cy="409203"/>
          </a:xfrm>
        </p:spPr>
        <p:txBody>
          <a:bodyPr/>
          <a:lstStyle>
            <a:lvl1pPr marL="0" indent="0">
              <a:buNone/>
              <a:defRPr>
                <a:latin typeface="Arial Black" panose="020B0A04020102020204" pitchFamily="34" charset="0"/>
              </a:defRPr>
            </a:lvl1pPr>
          </a:lstStyle>
          <a:p>
            <a:pPr lvl="0"/>
            <a:r>
              <a:rPr lang="en-US" smtClean="0"/>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C33246D1-8B6D-4CB3-8D59-9D6B494E176F}" type="datetime1">
              <a:rPr lang="fi-FI"/>
              <a:pPr>
                <a:defRPr/>
              </a:pPr>
              <a:t>21.3.2018</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868F5C07-257D-4A1B-B7B8-F3A6C962D9E4}" type="slidenum">
              <a:rPr lang="fi-FI"/>
              <a:pPr>
                <a:defRPr/>
              </a:pPr>
              <a:t>‹#›</a:t>
            </a:fld>
            <a:endParaRPr lang="fi-FI" dirty="0"/>
          </a:p>
        </p:txBody>
      </p:sp>
    </p:spTree>
    <p:extLst>
      <p:ext uri="{BB962C8B-B14F-4D97-AF65-F5344CB8AC3E}">
        <p14:creationId xmlns:p14="http://schemas.microsoft.com/office/powerpoint/2010/main" val="1943207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1" y="408567"/>
            <a:ext cx="6371619" cy="787615"/>
          </a:xfrm>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sz="half" idx="1"/>
          </p:nvPr>
        </p:nvSpPr>
        <p:spPr>
          <a:xfrm>
            <a:off x="457201" y="1195200"/>
            <a:ext cx="6371619" cy="4982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3"/>
          </p:nvPr>
        </p:nvSpPr>
        <p:spPr>
          <a:xfrm>
            <a:off x="7131052" y="0"/>
            <a:ext cx="5060949"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F3BD73CF-F344-404A-917F-C643E551B47A}" type="datetime1">
              <a:rPr lang="fi-FI"/>
              <a:pPr>
                <a:defRPr/>
              </a:pPr>
              <a:t>21.3.2018</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D715FB28-BCFC-487C-B96E-A946EAF7BC8E}" type="slidenum">
              <a:rPr lang="fi-FI"/>
              <a:pPr>
                <a:defRPr/>
              </a:pPr>
              <a:t>‹#›</a:t>
            </a:fld>
            <a:endParaRPr lang="fi-FI" dirty="0"/>
          </a:p>
        </p:txBody>
      </p:sp>
    </p:spTree>
    <p:extLst>
      <p:ext uri="{BB962C8B-B14F-4D97-AF65-F5344CB8AC3E}">
        <p14:creationId xmlns:p14="http://schemas.microsoft.com/office/powerpoint/2010/main" val="4034947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98A98A07-A0C2-40FB-902E-13DFC8CD6721}" type="datetime1">
              <a:rPr lang="fi-FI"/>
              <a:pPr>
                <a:defRPr/>
              </a:pPr>
              <a:t>21.3.2018</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3879AAC2-F2CB-4551-B446-0C3A13A8853A}" type="slidenum">
              <a:rPr lang="fi-FI"/>
              <a:pPr>
                <a:defRPr/>
              </a:pPr>
              <a:t>‹#›</a:t>
            </a:fld>
            <a:endParaRPr lang="fi-FI" dirty="0"/>
          </a:p>
        </p:txBody>
      </p:sp>
    </p:spTree>
    <p:extLst>
      <p:ext uri="{BB962C8B-B14F-4D97-AF65-F5344CB8AC3E}">
        <p14:creationId xmlns:p14="http://schemas.microsoft.com/office/powerpoint/2010/main" val="42172602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1F11B27D-50FC-41DF-8C16-968A2A275B8F}" type="datetime1">
              <a:rPr lang="fi-FI"/>
              <a:pPr>
                <a:defRPr/>
              </a:pPr>
              <a:t>21.3.2018</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0A77F6F0-D0AE-4C7C-A8B1-845B6DC69697}" type="slidenum">
              <a:rPr lang="fi-FI"/>
              <a:pPr>
                <a:defRPr/>
              </a:pPr>
              <a:t>‹#›</a:t>
            </a:fld>
            <a:endParaRPr lang="fi-FI" dirty="0"/>
          </a:p>
        </p:txBody>
      </p:sp>
    </p:spTree>
    <p:extLst>
      <p:ext uri="{BB962C8B-B14F-4D97-AF65-F5344CB8AC3E}">
        <p14:creationId xmlns:p14="http://schemas.microsoft.com/office/powerpoint/2010/main" val="19409455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7"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2237203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0718636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3612491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5"/>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1900394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1"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171117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80E4A1FC-5330-4DD9-B65A-B6E236A03D53}" type="datetime1">
              <a:rPr lang="fi-FI"/>
              <a:pPr>
                <a:defRPr/>
              </a:pPr>
              <a:t>21.3.2018</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C5EE7D97-EE6F-4160-9A2D-7913C8297965}" type="slidenum">
              <a:rPr lang="fi-FI"/>
              <a:pPr>
                <a:defRPr/>
              </a:pPr>
              <a:t>‹#›</a:t>
            </a:fld>
            <a:endParaRPr lang="fi-FI"/>
          </a:p>
        </p:txBody>
      </p:sp>
    </p:spTree>
    <p:extLst>
      <p:ext uri="{BB962C8B-B14F-4D97-AF65-F5344CB8AC3E}">
        <p14:creationId xmlns:p14="http://schemas.microsoft.com/office/powerpoint/2010/main" val="13172700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9FC9EB"/>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5847703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2"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9224268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9FC9EB"/>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5715765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2"/>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9741724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7705171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009246"/>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B510AA7F-2E5E-438F-B550-FACA17A958F4}" type="datetime1">
              <a:rPr lang="fi-FI"/>
              <a:pPr>
                <a:defRPr/>
              </a:pPr>
              <a:t>21.3.2018</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DA8E7D43-C9BA-45E8-8DCA-FF609FCC5B9C}" type="slidenum">
              <a:rPr lang="fi-FI"/>
              <a:pPr>
                <a:defRPr/>
              </a:pPr>
              <a:t>‹#›</a:t>
            </a:fld>
            <a:endParaRPr lang="fi-FI" dirty="0"/>
          </a:p>
        </p:txBody>
      </p:sp>
    </p:spTree>
    <p:extLst>
      <p:ext uri="{BB962C8B-B14F-4D97-AF65-F5344CB8AC3E}">
        <p14:creationId xmlns:p14="http://schemas.microsoft.com/office/powerpoint/2010/main" val="30118103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BE6EA55-8957-4A84-84B6-26820DC67E25}" type="datetime1">
              <a:rPr lang="fi-FI"/>
              <a:pPr>
                <a:defRPr/>
              </a:pPr>
              <a:t>21.3.2018</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40A02A04-8E69-4116-8C40-C896A9EA92C9}" type="slidenum">
              <a:rPr lang="fi-FI"/>
              <a:pPr>
                <a:defRPr/>
              </a:pPr>
              <a:t>‹#›</a:t>
            </a:fld>
            <a:endParaRPr lang="fi-FI"/>
          </a:p>
        </p:txBody>
      </p:sp>
    </p:spTree>
    <p:extLst>
      <p:ext uri="{BB962C8B-B14F-4D97-AF65-F5344CB8AC3E}">
        <p14:creationId xmlns:p14="http://schemas.microsoft.com/office/powerpoint/2010/main" val="31744390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A2660076-DD38-4896-89C6-0ABF2AA5B431}" type="datetime1">
              <a:rPr lang="fi-FI"/>
              <a:pPr>
                <a:defRPr/>
              </a:pPr>
              <a:t>21.3.2018</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D35F5327-9267-403F-861B-739219946F43}" type="slidenum">
              <a:rPr lang="fi-FI"/>
              <a:pPr>
                <a:defRPr/>
              </a:pPr>
              <a:t>‹#›</a:t>
            </a:fld>
            <a:endParaRPr lang="fi-FI" dirty="0"/>
          </a:p>
        </p:txBody>
      </p:sp>
    </p:spTree>
    <p:extLst>
      <p:ext uri="{BB962C8B-B14F-4D97-AF65-F5344CB8AC3E}">
        <p14:creationId xmlns:p14="http://schemas.microsoft.com/office/powerpoint/2010/main" val="35270521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Suorakulmio 6"/>
          <p:cNvSpPr>
            <a:spLocks noChangeArrowheads="1"/>
          </p:cNvSpPr>
          <p:nvPr/>
        </p:nvSpPr>
        <p:spPr bwMode="auto">
          <a:xfrm>
            <a:off x="11050590" y="0"/>
            <a:ext cx="1141412" cy="6858000"/>
          </a:xfrm>
          <a:prstGeom prst="rect">
            <a:avLst/>
          </a:prstGeom>
          <a:solidFill>
            <a:srgbClr val="009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fi-FI" alt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8B6F30BD-E713-41D7-88BF-AF037C816517}" type="datetime1">
              <a:rPr lang="fi-FI"/>
              <a:pPr>
                <a:defRPr/>
              </a:pPr>
              <a:t>21.3.2018</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5F8232FC-E8A7-4695-9DE8-3D3CA09F8EE2}" type="slidenum">
              <a:rPr lang="fi-FI"/>
              <a:pPr>
                <a:defRPr/>
              </a:pPr>
              <a:t>‹#›</a:t>
            </a:fld>
            <a:endParaRPr lang="fi-FI"/>
          </a:p>
        </p:txBody>
      </p:sp>
    </p:spTree>
    <p:extLst>
      <p:ext uri="{BB962C8B-B14F-4D97-AF65-F5344CB8AC3E}">
        <p14:creationId xmlns:p14="http://schemas.microsoft.com/office/powerpoint/2010/main" val="16144324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6172201"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63C8A899-31E0-406A-8961-79FFCA177EFB}" type="datetime1">
              <a:rPr lang="fi-FI"/>
              <a:pPr>
                <a:defRPr/>
              </a:pPr>
              <a:t>21.3.2018</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C2240ADC-B887-4983-B3B7-510FAB9A587F}" type="slidenum">
              <a:rPr lang="fi-FI"/>
              <a:pPr>
                <a:defRPr/>
              </a:pPr>
              <a:t>‹#›</a:t>
            </a:fld>
            <a:endParaRPr lang="fi-FI" dirty="0"/>
          </a:p>
        </p:txBody>
      </p:sp>
    </p:spTree>
    <p:extLst>
      <p:ext uri="{BB962C8B-B14F-4D97-AF65-F5344CB8AC3E}">
        <p14:creationId xmlns:p14="http://schemas.microsoft.com/office/powerpoint/2010/main" val="360484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73F8AB2-3504-4387-B076-965EBEDAB695}" type="datetime1">
              <a:rPr lang="fi-FI"/>
              <a:pPr>
                <a:defRPr/>
              </a:pPr>
              <a:t>21.3.2018</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5298632-C84B-4231-BF0B-B6DF58B60B06}" type="slidenum">
              <a:rPr lang="fi-FI"/>
              <a:pPr>
                <a:defRPr/>
              </a:pPr>
              <a:t>‹#›</a:t>
            </a:fld>
            <a:endParaRPr lang="fi-FI"/>
          </a:p>
        </p:txBody>
      </p:sp>
    </p:spTree>
    <p:extLst>
      <p:ext uri="{BB962C8B-B14F-4D97-AF65-F5344CB8AC3E}">
        <p14:creationId xmlns:p14="http://schemas.microsoft.com/office/powerpoint/2010/main" val="1693785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9"/>
            <a:ext cx="5364000" cy="4241795"/>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6172201" y="1935809"/>
            <a:ext cx="5364000" cy="4241795"/>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Tekstin paikkamerkki 9"/>
          <p:cNvSpPr>
            <a:spLocks noGrp="1"/>
          </p:cNvSpPr>
          <p:nvPr>
            <p:ph type="body" sz="quarter" idx="13"/>
          </p:nvPr>
        </p:nvSpPr>
        <p:spPr>
          <a:xfrm>
            <a:off x="457202" y="1555786"/>
            <a:ext cx="5364164" cy="409203"/>
          </a:xfrm>
        </p:spPr>
        <p:txBody>
          <a:bodyPr/>
          <a:lstStyle>
            <a:lvl1pPr marL="0" indent="0">
              <a:buNone/>
              <a:defRPr>
                <a:latin typeface="Arial Black" panose="020B0A04020102020204" pitchFamily="34" charset="0"/>
              </a:defRPr>
            </a:lvl1pPr>
          </a:lstStyle>
          <a:p>
            <a:pPr lvl="0"/>
            <a:r>
              <a:rPr lang="en-US" smtClean="0"/>
              <a:t>Click to edit Master text styles</a:t>
            </a:r>
          </a:p>
        </p:txBody>
      </p:sp>
      <p:sp>
        <p:nvSpPr>
          <p:cNvPr id="11" name="Tekstin paikkamerkki 9"/>
          <p:cNvSpPr>
            <a:spLocks noGrp="1"/>
          </p:cNvSpPr>
          <p:nvPr>
            <p:ph type="body" sz="quarter" idx="14"/>
          </p:nvPr>
        </p:nvSpPr>
        <p:spPr>
          <a:xfrm>
            <a:off x="6174002" y="1555786"/>
            <a:ext cx="5364164" cy="409203"/>
          </a:xfrm>
        </p:spPr>
        <p:txBody>
          <a:bodyPr/>
          <a:lstStyle>
            <a:lvl1pPr marL="0" indent="0">
              <a:buNone/>
              <a:defRPr>
                <a:latin typeface="Arial Black" panose="020B0A04020102020204" pitchFamily="34" charset="0"/>
              </a:defRPr>
            </a:lvl1pPr>
          </a:lstStyle>
          <a:p>
            <a:pPr lvl="0"/>
            <a:r>
              <a:rPr lang="en-US" smtClean="0"/>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30910B12-A107-4799-952B-7DFEF31F7D0E}" type="datetime1">
              <a:rPr lang="fi-FI"/>
              <a:pPr>
                <a:defRPr/>
              </a:pPr>
              <a:t>21.3.2018</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4F580FFF-8A37-4778-8118-9CCD83E65BB7}" type="slidenum">
              <a:rPr lang="fi-FI"/>
              <a:pPr>
                <a:defRPr/>
              </a:pPr>
              <a:t>‹#›</a:t>
            </a:fld>
            <a:endParaRPr lang="fi-FI" dirty="0"/>
          </a:p>
        </p:txBody>
      </p:sp>
    </p:spTree>
    <p:extLst>
      <p:ext uri="{BB962C8B-B14F-4D97-AF65-F5344CB8AC3E}">
        <p14:creationId xmlns:p14="http://schemas.microsoft.com/office/powerpoint/2010/main" val="28767274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1" y="408567"/>
            <a:ext cx="6371619" cy="787615"/>
          </a:xfrm>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sz="half" idx="1"/>
          </p:nvPr>
        </p:nvSpPr>
        <p:spPr>
          <a:xfrm>
            <a:off x="457201" y="1195200"/>
            <a:ext cx="6371619" cy="4982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3"/>
          </p:nvPr>
        </p:nvSpPr>
        <p:spPr>
          <a:xfrm>
            <a:off x="7131052" y="0"/>
            <a:ext cx="5060949"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3470FA26-ED13-405F-8191-CDF075FAF05E}" type="datetime1">
              <a:rPr lang="fi-FI"/>
              <a:pPr>
                <a:defRPr/>
              </a:pPr>
              <a:t>21.3.2018</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BB0C73F2-AC3F-41C7-B3DE-2FB99A965EEF}" type="slidenum">
              <a:rPr lang="fi-FI"/>
              <a:pPr>
                <a:defRPr/>
              </a:pPr>
              <a:t>‹#›</a:t>
            </a:fld>
            <a:endParaRPr lang="fi-FI" dirty="0"/>
          </a:p>
        </p:txBody>
      </p:sp>
    </p:spTree>
    <p:extLst>
      <p:ext uri="{BB962C8B-B14F-4D97-AF65-F5344CB8AC3E}">
        <p14:creationId xmlns:p14="http://schemas.microsoft.com/office/powerpoint/2010/main" val="17534135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BA2DDE57-921D-45E7-A225-557094635C03}" type="datetime1">
              <a:rPr lang="fi-FI"/>
              <a:pPr>
                <a:defRPr/>
              </a:pPr>
              <a:t>21.3.2018</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8E68269F-9995-4BA5-AC39-6FE943E26E40}" type="slidenum">
              <a:rPr lang="fi-FI"/>
              <a:pPr>
                <a:defRPr/>
              </a:pPr>
              <a:t>‹#›</a:t>
            </a:fld>
            <a:endParaRPr lang="fi-FI" dirty="0"/>
          </a:p>
        </p:txBody>
      </p:sp>
    </p:spTree>
    <p:extLst>
      <p:ext uri="{BB962C8B-B14F-4D97-AF65-F5344CB8AC3E}">
        <p14:creationId xmlns:p14="http://schemas.microsoft.com/office/powerpoint/2010/main" val="8864169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9F73D40B-F457-4D82-B36B-E814B0466F77}" type="datetime1">
              <a:rPr lang="fi-FI"/>
              <a:pPr>
                <a:defRPr/>
              </a:pPr>
              <a:t>21.3.2018</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90A6D509-4467-4A28-B76D-12FA7D6DD07F}" type="slidenum">
              <a:rPr lang="fi-FI"/>
              <a:pPr>
                <a:defRPr/>
              </a:pPr>
              <a:t>‹#›</a:t>
            </a:fld>
            <a:endParaRPr lang="fi-FI" dirty="0"/>
          </a:p>
        </p:txBody>
      </p:sp>
    </p:spTree>
    <p:extLst>
      <p:ext uri="{BB962C8B-B14F-4D97-AF65-F5344CB8AC3E}">
        <p14:creationId xmlns:p14="http://schemas.microsoft.com/office/powerpoint/2010/main" val="18763152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7"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9125013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7131263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18356039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5"/>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5831453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1"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2914796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165539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0B62DE1C-78C2-4F8B-98B1-E96C3892F8C4}" type="datetime1">
              <a:rPr lang="fi-FI"/>
              <a:pPr>
                <a:defRPr/>
              </a:pPr>
              <a:t>21.3.2018</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00E6AA98-2D23-405D-8D9D-1B6AB2E4293C}" type="slidenum">
              <a:rPr lang="fi-FI"/>
              <a:pPr>
                <a:defRPr/>
              </a:pPr>
              <a:t>‹#›</a:t>
            </a:fld>
            <a:endParaRPr lang="fi-FI" dirty="0"/>
          </a:p>
        </p:txBody>
      </p:sp>
    </p:spTree>
    <p:extLst>
      <p:ext uri="{BB962C8B-B14F-4D97-AF65-F5344CB8AC3E}">
        <p14:creationId xmlns:p14="http://schemas.microsoft.com/office/powerpoint/2010/main" val="42009496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2"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4118146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3188498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FFC61E"/>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2"/>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73854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5954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theme" Target="../theme/theme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1" y="407988"/>
            <a:ext cx="11234739"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3075" name="Tekstin paikkamerkki 2"/>
          <p:cNvSpPr>
            <a:spLocks noGrp="1"/>
          </p:cNvSpPr>
          <p:nvPr>
            <p:ph type="body" idx="1"/>
          </p:nvPr>
        </p:nvSpPr>
        <p:spPr bwMode="auto">
          <a:xfrm>
            <a:off x="457201" y="1196975"/>
            <a:ext cx="11234739"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3" y="6269039"/>
            <a:ext cx="1304924"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DCC03D46-6CD0-48E6-B29E-B587E9D88C2B}" type="datetime1">
              <a:rPr lang="fi-FI"/>
              <a:pPr>
                <a:defRPr/>
              </a:pPr>
              <a:t>21.3.2018</a:t>
            </a:fld>
            <a:endParaRPr lang="fi-FI" dirty="0"/>
          </a:p>
        </p:txBody>
      </p:sp>
      <p:sp>
        <p:nvSpPr>
          <p:cNvPr id="5" name="Alatunnisteen paikkamerkki 4"/>
          <p:cNvSpPr>
            <a:spLocks noGrp="1"/>
          </p:cNvSpPr>
          <p:nvPr>
            <p:ph type="ftr" sz="quarter" idx="3"/>
          </p:nvPr>
        </p:nvSpPr>
        <p:spPr>
          <a:xfrm>
            <a:off x="3201988" y="6269039"/>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6" y="6269039"/>
            <a:ext cx="1236661"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A6AF0FB1-EA8D-4EFA-95BD-006043CE0C87}" type="slidenum">
              <a:rPr lang="fi-FI"/>
              <a:pPr>
                <a:defRPr/>
              </a:pPr>
              <a:t>‹#›</a:t>
            </a:fld>
            <a:endParaRPr lang="fi-FI" dirty="0"/>
          </a:p>
        </p:txBody>
      </p:sp>
      <p:grpSp>
        <p:nvGrpSpPr>
          <p:cNvPr id="3079" name="Ryhmä 6"/>
          <p:cNvGrpSpPr>
            <a:grpSpLocks/>
          </p:cNvGrpSpPr>
          <p:nvPr/>
        </p:nvGrpSpPr>
        <p:grpSpPr bwMode="auto">
          <a:xfrm>
            <a:off x="465141" y="6221413"/>
            <a:ext cx="804863"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cSld>
  <p:clrMap bg1="lt1" tx1="dk1" bg2="lt2" tx2="dk2" accent1="accent1" accent2="accent2" accent3="accent3" accent4="accent4" accent5="accent5" accent6="accent6" hlink="hlink" folHlink="folHlink"/>
  <p:sldLayoutIdLst>
    <p:sldLayoutId id="2147483820" r:id="rId1"/>
    <p:sldLayoutId id="2147483852" r:id="rId2"/>
    <p:sldLayoutId id="2147483853" r:id="rId3"/>
    <p:sldLayoutId id="2147483854" r:id="rId4"/>
    <p:sldLayoutId id="2147483855" r:id="rId5"/>
    <p:sldLayoutId id="2147483856" r:id="rId6"/>
    <p:sldLayoutId id="2147483857" r:id="rId7"/>
    <p:sldLayoutId id="2147483858" r:id="rId8"/>
    <p:sldLayoutId id="2147483821" r:id="rId9"/>
    <p:sldLayoutId id="2147483859" r:id="rId10"/>
    <p:sldLayoutId id="2147483860" r:id="rId11"/>
    <p:sldLayoutId id="2147483861" r:id="rId12"/>
    <p:sldLayoutId id="2147483862" r:id="rId13"/>
    <p:sldLayoutId id="2147483863" r:id="rId14"/>
    <p:sldLayoutId id="2147483822" r:id="rId15"/>
    <p:sldLayoutId id="2147483823" r:id="rId16"/>
    <p:sldLayoutId id="2147483824" r:id="rId17"/>
    <p:sldLayoutId id="2147483825" r:id="rId18"/>
    <p:sldLayoutId id="2147483826" r:id="rId19"/>
    <p:sldLayoutId id="2147483827" r:id="rId20"/>
    <p:sldLayoutId id="2147483828" r:id="rId21"/>
    <p:sldLayoutId id="2147483864" r:id="rId22"/>
    <p:sldLayoutId id="2147483865" r:id="rId23"/>
    <p:sldLayoutId id="2147483866" r:id="rId24"/>
    <p:sldLayoutId id="2147483829" r:id="rId25"/>
    <p:sldLayoutId id="2147483830" r:id="rId26"/>
    <p:sldLayoutId id="2147483867" r:id="rId27"/>
    <p:sldLayoutId id="2147483868" r:id="rId28"/>
    <p:sldLayoutId id="2147483869" r:id="rId29"/>
    <p:sldLayoutId id="2147483870" r:id="rId30"/>
    <p:sldLayoutId id="2147483871" r:id="rId31"/>
    <p:sldLayoutId id="2147483872" r:id="rId32"/>
    <p:sldLayoutId id="2147483873" r:id="rId33"/>
    <p:sldLayoutId id="2147483874" r:id="rId34"/>
    <p:sldLayoutId id="2147483875" r:id="rId35"/>
    <p:sldLayoutId id="2147483876" r:id="rId36"/>
  </p:sldLayoutIdLst>
  <p:hf hdr="0"/>
  <p:txStyles>
    <p:titleStyle>
      <a:lvl1pPr algn="l" rtl="0" eaLnBrk="1" fontAlgn="base" hangingPunct="1">
        <a:lnSpc>
          <a:spcPct val="90000"/>
        </a:lnSpc>
        <a:spcBef>
          <a:spcPct val="0"/>
        </a:spcBef>
        <a:spcAft>
          <a:spcPct val="0"/>
        </a:spcAft>
        <a:defRPr sz="4201"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5pPr>
      <a:lvl6pPr marL="457195"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6pPr>
      <a:lvl7pPr marL="914388"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7pPr>
      <a:lvl8pPr marL="1371583"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8pPr>
      <a:lvl9pPr marL="1828777"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9pPr>
    </p:titleStyle>
    <p:bodyStyle>
      <a:lvl1pPr marL="228598" indent="-228598"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792" indent="-228598"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2986" indent="-228598"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181"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375"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569"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i-FI"/>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6"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Otsikon paikkamerkki 1"/>
          <p:cNvSpPr>
            <a:spLocks noGrp="1"/>
          </p:cNvSpPr>
          <p:nvPr>
            <p:ph type="title"/>
          </p:nvPr>
        </p:nvSpPr>
        <p:spPr bwMode="auto">
          <a:xfrm>
            <a:off x="457201" y="407988"/>
            <a:ext cx="11234739"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4099" name="Tekstin paikkamerkki 2"/>
          <p:cNvSpPr>
            <a:spLocks noGrp="1"/>
          </p:cNvSpPr>
          <p:nvPr>
            <p:ph type="body" idx="1"/>
          </p:nvPr>
        </p:nvSpPr>
        <p:spPr bwMode="auto">
          <a:xfrm>
            <a:off x="457201" y="1196975"/>
            <a:ext cx="11234739"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3" y="6269039"/>
            <a:ext cx="1304924"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BF"/>
                </a:solidFill>
                <a:latin typeface="+mn-lt"/>
              </a:defRPr>
            </a:lvl1pPr>
          </a:lstStyle>
          <a:p>
            <a:pPr>
              <a:defRPr/>
            </a:pPr>
            <a:fld id="{F3CCCFAE-5574-4A03-86D1-2B9A5C089275}" type="datetime1">
              <a:rPr lang="fi-FI"/>
              <a:pPr>
                <a:defRPr/>
              </a:pPr>
              <a:t>21.3.2018</a:t>
            </a:fld>
            <a:endParaRPr lang="fi-FI" dirty="0"/>
          </a:p>
        </p:txBody>
      </p:sp>
      <p:sp>
        <p:nvSpPr>
          <p:cNvPr id="5" name="Alatunnisteen paikkamerkki 4"/>
          <p:cNvSpPr>
            <a:spLocks noGrp="1"/>
          </p:cNvSpPr>
          <p:nvPr>
            <p:ph type="ftr" sz="quarter" idx="3"/>
          </p:nvPr>
        </p:nvSpPr>
        <p:spPr>
          <a:xfrm>
            <a:off x="3201988" y="6269039"/>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BF"/>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6" y="6269039"/>
            <a:ext cx="1236661"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BF"/>
                </a:solidFill>
                <a:latin typeface="+mn-lt"/>
              </a:defRPr>
            </a:lvl1pPr>
          </a:lstStyle>
          <a:p>
            <a:pPr>
              <a:defRPr/>
            </a:pPr>
            <a:fld id="{EBFC68DB-4008-4646-85AB-CDD5F31E1B34}" type="slidenum">
              <a:rPr lang="fi-FI"/>
              <a:pPr>
                <a:defRPr/>
              </a:pPr>
              <a:t>‹#›</a:t>
            </a:fld>
            <a:endParaRPr lang="fi-FI" dirty="0"/>
          </a:p>
        </p:txBody>
      </p:sp>
      <p:grpSp>
        <p:nvGrpSpPr>
          <p:cNvPr id="7" name="Ryhmä 6"/>
          <p:cNvGrpSpPr/>
          <p:nvPr/>
        </p:nvGrpSpPr>
        <p:grpSpPr bwMode="black">
          <a:xfrm>
            <a:off x="465671" y="6222032"/>
            <a:ext cx="804332" cy="373549"/>
            <a:chOff x="228601" y="704851"/>
            <a:chExt cx="11734800" cy="5449888"/>
          </a:xfrm>
          <a:solidFill>
            <a:srgbClr val="0000BF"/>
          </a:solidFill>
        </p:grpSpPr>
        <p:sp>
          <p:nvSpPr>
            <p:cNvPr id="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831" r:id="rId1"/>
    <p:sldLayoutId id="2147483877" r:id="rId2"/>
    <p:sldLayoutId id="2147483832" r:id="rId3"/>
    <p:sldLayoutId id="2147483878" r:id="rId4"/>
    <p:sldLayoutId id="2147483833" r:id="rId5"/>
    <p:sldLayoutId id="2147483834" r:id="rId6"/>
    <p:sldLayoutId id="2147483835" r:id="rId7"/>
    <p:sldLayoutId id="2147483836" r:id="rId8"/>
    <p:sldLayoutId id="2147483837"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Lst>
  <p:hf hdr="0"/>
  <p:txStyles>
    <p:titleStyle>
      <a:lvl1pPr algn="l" rtl="0" fontAlgn="base">
        <a:lnSpc>
          <a:spcPct val="90000"/>
        </a:lnSpc>
        <a:spcBef>
          <a:spcPct val="0"/>
        </a:spcBef>
        <a:spcAft>
          <a:spcPct val="0"/>
        </a:spcAft>
        <a:defRPr sz="4201" b="1" kern="1200">
          <a:solidFill>
            <a:srgbClr val="0000BF"/>
          </a:solidFill>
          <a:latin typeface="Arial Black" panose="020B0A04020102020204" pitchFamily="34" charset="0"/>
          <a:ea typeface="+mj-ea"/>
          <a:cs typeface="+mj-cs"/>
        </a:defRPr>
      </a:lvl1pPr>
      <a:lvl2pPr algn="l" rtl="0" fontAlgn="base">
        <a:lnSpc>
          <a:spcPct val="90000"/>
        </a:lnSpc>
        <a:spcBef>
          <a:spcPct val="0"/>
        </a:spcBef>
        <a:spcAft>
          <a:spcPct val="0"/>
        </a:spcAft>
        <a:defRPr sz="4201" b="1">
          <a:solidFill>
            <a:srgbClr val="0000BF"/>
          </a:solidFill>
          <a:latin typeface="Arial Black" panose="020B0A04020102020204" pitchFamily="34" charset="0"/>
        </a:defRPr>
      </a:lvl2pPr>
      <a:lvl3pPr algn="l" rtl="0" fontAlgn="base">
        <a:lnSpc>
          <a:spcPct val="90000"/>
        </a:lnSpc>
        <a:spcBef>
          <a:spcPct val="0"/>
        </a:spcBef>
        <a:spcAft>
          <a:spcPct val="0"/>
        </a:spcAft>
        <a:defRPr sz="4201" b="1">
          <a:solidFill>
            <a:srgbClr val="0000BF"/>
          </a:solidFill>
          <a:latin typeface="Arial Black" panose="020B0A04020102020204" pitchFamily="34" charset="0"/>
        </a:defRPr>
      </a:lvl3pPr>
      <a:lvl4pPr algn="l" rtl="0" fontAlgn="base">
        <a:lnSpc>
          <a:spcPct val="90000"/>
        </a:lnSpc>
        <a:spcBef>
          <a:spcPct val="0"/>
        </a:spcBef>
        <a:spcAft>
          <a:spcPct val="0"/>
        </a:spcAft>
        <a:defRPr sz="4201" b="1">
          <a:solidFill>
            <a:srgbClr val="0000BF"/>
          </a:solidFill>
          <a:latin typeface="Arial Black" panose="020B0A04020102020204" pitchFamily="34" charset="0"/>
        </a:defRPr>
      </a:lvl4pPr>
      <a:lvl5pPr algn="l" rtl="0" fontAlgn="base">
        <a:lnSpc>
          <a:spcPct val="90000"/>
        </a:lnSpc>
        <a:spcBef>
          <a:spcPct val="0"/>
        </a:spcBef>
        <a:spcAft>
          <a:spcPct val="0"/>
        </a:spcAft>
        <a:defRPr sz="4201" b="1">
          <a:solidFill>
            <a:srgbClr val="0000BF"/>
          </a:solidFill>
          <a:latin typeface="Arial Black" panose="020B0A04020102020204" pitchFamily="34" charset="0"/>
        </a:defRPr>
      </a:lvl5pPr>
      <a:lvl6pPr marL="457195" algn="l" rtl="0" fontAlgn="base">
        <a:lnSpc>
          <a:spcPct val="90000"/>
        </a:lnSpc>
        <a:spcBef>
          <a:spcPct val="0"/>
        </a:spcBef>
        <a:spcAft>
          <a:spcPct val="0"/>
        </a:spcAft>
        <a:defRPr sz="4201" b="1">
          <a:solidFill>
            <a:srgbClr val="0000BF"/>
          </a:solidFill>
          <a:latin typeface="Arial Black" panose="020B0A04020102020204" pitchFamily="34" charset="0"/>
        </a:defRPr>
      </a:lvl6pPr>
      <a:lvl7pPr marL="914388" algn="l" rtl="0" fontAlgn="base">
        <a:lnSpc>
          <a:spcPct val="90000"/>
        </a:lnSpc>
        <a:spcBef>
          <a:spcPct val="0"/>
        </a:spcBef>
        <a:spcAft>
          <a:spcPct val="0"/>
        </a:spcAft>
        <a:defRPr sz="4201" b="1">
          <a:solidFill>
            <a:srgbClr val="0000BF"/>
          </a:solidFill>
          <a:latin typeface="Arial Black" panose="020B0A04020102020204" pitchFamily="34" charset="0"/>
        </a:defRPr>
      </a:lvl7pPr>
      <a:lvl8pPr marL="1371583" algn="l" rtl="0" fontAlgn="base">
        <a:lnSpc>
          <a:spcPct val="90000"/>
        </a:lnSpc>
        <a:spcBef>
          <a:spcPct val="0"/>
        </a:spcBef>
        <a:spcAft>
          <a:spcPct val="0"/>
        </a:spcAft>
        <a:defRPr sz="4201" b="1">
          <a:solidFill>
            <a:srgbClr val="0000BF"/>
          </a:solidFill>
          <a:latin typeface="Arial Black" panose="020B0A04020102020204" pitchFamily="34" charset="0"/>
        </a:defRPr>
      </a:lvl8pPr>
      <a:lvl9pPr marL="1828777" algn="l" rtl="0" fontAlgn="base">
        <a:lnSpc>
          <a:spcPct val="90000"/>
        </a:lnSpc>
        <a:spcBef>
          <a:spcPct val="0"/>
        </a:spcBef>
        <a:spcAft>
          <a:spcPct val="0"/>
        </a:spcAft>
        <a:defRPr sz="4201" b="1">
          <a:solidFill>
            <a:srgbClr val="0000BF"/>
          </a:solidFill>
          <a:latin typeface="Arial Black" panose="020B0A04020102020204" pitchFamily="34" charset="0"/>
        </a:defRPr>
      </a:lvl9pPr>
    </p:titleStyle>
    <p:bodyStyle>
      <a:lvl1pPr marL="228598" indent="-228598"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792" indent="-228598"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2986" indent="-228598"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181" indent="-228598"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375" indent="-228598"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569"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i-FI"/>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6"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Otsikon paikkamerkki 1"/>
          <p:cNvSpPr>
            <a:spLocks noGrp="1"/>
          </p:cNvSpPr>
          <p:nvPr>
            <p:ph type="title"/>
          </p:nvPr>
        </p:nvSpPr>
        <p:spPr bwMode="auto">
          <a:xfrm>
            <a:off x="457201" y="407988"/>
            <a:ext cx="11234739"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5123" name="Tekstin paikkamerkki 2"/>
          <p:cNvSpPr>
            <a:spLocks noGrp="1"/>
          </p:cNvSpPr>
          <p:nvPr>
            <p:ph type="body" idx="1"/>
          </p:nvPr>
        </p:nvSpPr>
        <p:spPr bwMode="auto">
          <a:xfrm>
            <a:off x="457201" y="1196975"/>
            <a:ext cx="11234739"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3" y="6269039"/>
            <a:ext cx="1304924"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FD4F00"/>
                </a:solidFill>
                <a:latin typeface="+mn-lt"/>
              </a:defRPr>
            </a:lvl1pPr>
          </a:lstStyle>
          <a:p>
            <a:pPr>
              <a:defRPr/>
            </a:pPr>
            <a:fld id="{C36D1B50-ECA9-48A9-92FD-B15724A5A373}" type="datetime1">
              <a:rPr lang="fi-FI"/>
              <a:pPr>
                <a:defRPr/>
              </a:pPr>
              <a:t>21.3.2018</a:t>
            </a:fld>
            <a:endParaRPr lang="fi-FI" dirty="0"/>
          </a:p>
        </p:txBody>
      </p:sp>
      <p:sp>
        <p:nvSpPr>
          <p:cNvPr id="5" name="Alatunnisteen paikkamerkki 4"/>
          <p:cNvSpPr>
            <a:spLocks noGrp="1"/>
          </p:cNvSpPr>
          <p:nvPr>
            <p:ph type="ftr" sz="quarter" idx="3"/>
          </p:nvPr>
        </p:nvSpPr>
        <p:spPr>
          <a:xfrm>
            <a:off x="3201988" y="6269039"/>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FD4F00"/>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6" y="6269039"/>
            <a:ext cx="1236661"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FD4F00"/>
                </a:solidFill>
                <a:latin typeface="+mn-lt"/>
              </a:defRPr>
            </a:lvl1pPr>
          </a:lstStyle>
          <a:p>
            <a:pPr>
              <a:defRPr/>
            </a:pPr>
            <a:fld id="{77E08036-DB77-46EE-A6D6-B261FC6A4DDB}" type="slidenum">
              <a:rPr lang="fi-FI"/>
              <a:pPr>
                <a:defRPr/>
              </a:pPr>
              <a:t>‹#›</a:t>
            </a:fld>
            <a:endParaRPr lang="fi-FI" dirty="0"/>
          </a:p>
        </p:txBody>
      </p:sp>
      <p:grpSp>
        <p:nvGrpSpPr>
          <p:cNvPr id="7" name="Ryhmä 6"/>
          <p:cNvGrpSpPr/>
          <p:nvPr/>
        </p:nvGrpSpPr>
        <p:grpSpPr bwMode="black">
          <a:xfrm>
            <a:off x="465671" y="6222032"/>
            <a:ext cx="804332" cy="373549"/>
            <a:chOff x="228601" y="704851"/>
            <a:chExt cx="11734800" cy="5449888"/>
          </a:xfrm>
          <a:solidFill>
            <a:srgbClr val="FD4F00"/>
          </a:solidFill>
        </p:grpSpPr>
        <p:sp>
          <p:nvSpPr>
            <p:cNvPr id="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838" r:id="rId1"/>
    <p:sldLayoutId id="2147483889" r:id="rId2"/>
    <p:sldLayoutId id="2147483839" r:id="rId3"/>
    <p:sldLayoutId id="2147483890" r:id="rId4"/>
    <p:sldLayoutId id="2147483840" r:id="rId5"/>
    <p:sldLayoutId id="2147483841" r:id="rId6"/>
    <p:sldLayoutId id="2147483842" r:id="rId7"/>
    <p:sldLayoutId id="2147483843" r:id="rId8"/>
    <p:sldLayoutId id="2147483844"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Lst>
  <p:hf hdr="0"/>
  <p:txStyles>
    <p:titleStyle>
      <a:lvl1pPr algn="l" rtl="0" fontAlgn="base">
        <a:lnSpc>
          <a:spcPct val="90000"/>
        </a:lnSpc>
        <a:spcBef>
          <a:spcPct val="0"/>
        </a:spcBef>
        <a:spcAft>
          <a:spcPct val="0"/>
        </a:spcAft>
        <a:defRPr sz="4201" b="1" kern="1200">
          <a:solidFill>
            <a:srgbClr val="FD4F00"/>
          </a:solidFill>
          <a:latin typeface="Arial Black" panose="020B0A04020102020204" pitchFamily="34" charset="0"/>
          <a:ea typeface="+mj-ea"/>
          <a:cs typeface="+mj-cs"/>
        </a:defRPr>
      </a:lvl1pPr>
      <a:lvl2pPr algn="l" rtl="0" fontAlgn="base">
        <a:lnSpc>
          <a:spcPct val="90000"/>
        </a:lnSpc>
        <a:spcBef>
          <a:spcPct val="0"/>
        </a:spcBef>
        <a:spcAft>
          <a:spcPct val="0"/>
        </a:spcAft>
        <a:defRPr sz="4201" b="1">
          <a:solidFill>
            <a:srgbClr val="FD4F00"/>
          </a:solidFill>
          <a:latin typeface="Arial Black" panose="020B0A04020102020204" pitchFamily="34" charset="0"/>
        </a:defRPr>
      </a:lvl2pPr>
      <a:lvl3pPr algn="l" rtl="0" fontAlgn="base">
        <a:lnSpc>
          <a:spcPct val="90000"/>
        </a:lnSpc>
        <a:spcBef>
          <a:spcPct val="0"/>
        </a:spcBef>
        <a:spcAft>
          <a:spcPct val="0"/>
        </a:spcAft>
        <a:defRPr sz="4201" b="1">
          <a:solidFill>
            <a:srgbClr val="FD4F00"/>
          </a:solidFill>
          <a:latin typeface="Arial Black" panose="020B0A04020102020204" pitchFamily="34" charset="0"/>
        </a:defRPr>
      </a:lvl3pPr>
      <a:lvl4pPr algn="l" rtl="0" fontAlgn="base">
        <a:lnSpc>
          <a:spcPct val="90000"/>
        </a:lnSpc>
        <a:spcBef>
          <a:spcPct val="0"/>
        </a:spcBef>
        <a:spcAft>
          <a:spcPct val="0"/>
        </a:spcAft>
        <a:defRPr sz="4201" b="1">
          <a:solidFill>
            <a:srgbClr val="FD4F00"/>
          </a:solidFill>
          <a:latin typeface="Arial Black" panose="020B0A04020102020204" pitchFamily="34" charset="0"/>
        </a:defRPr>
      </a:lvl4pPr>
      <a:lvl5pPr algn="l" rtl="0" fontAlgn="base">
        <a:lnSpc>
          <a:spcPct val="90000"/>
        </a:lnSpc>
        <a:spcBef>
          <a:spcPct val="0"/>
        </a:spcBef>
        <a:spcAft>
          <a:spcPct val="0"/>
        </a:spcAft>
        <a:defRPr sz="4201" b="1">
          <a:solidFill>
            <a:srgbClr val="FD4F00"/>
          </a:solidFill>
          <a:latin typeface="Arial Black" panose="020B0A04020102020204" pitchFamily="34" charset="0"/>
        </a:defRPr>
      </a:lvl5pPr>
      <a:lvl6pPr marL="457195" algn="l" rtl="0" fontAlgn="base">
        <a:lnSpc>
          <a:spcPct val="90000"/>
        </a:lnSpc>
        <a:spcBef>
          <a:spcPct val="0"/>
        </a:spcBef>
        <a:spcAft>
          <a:spcPct val="0"/>
        </a:spcAft>
        <a:defRPr sz="4201" b="1">
          <a:solidFill>
            <a:srgbClr val="FD4F00"/>
          </a:solidFill>
          <a:latin typeface="Arial Black" panose="020B0A04020102020204" pitchFamily="34" charset="0"/>
        </a:defRPr>
      </a:lvl6pPr>
      <a:lvl7pPr marL="914388" algn="l" rtl="0" fontAlgn="base">
        <a:lnSpc>
          <a:spcPct val="90000"/>
        </a:lnSpc>
        <a:spcBef>
          <a:spcPct val="0"/>
        </a:spcBef>
        <a:spcAft>
          <a:spcPct val="0"/>
        </a:spcAft>
        <a:defRPr sz="4201" b="1">
          <a:solidFill>
            <a:srgbClr val="FD4F00"/>
          </a:solidFill>
          <a:latin typeface="Arial Black" panose="020B0A04020102020204" pitchFamily="34" charset="0"/>
        </a:defRPr>
      </a:lvl7pPr>
      <a:lvl8pPr marL="1371583" algn="l" rtl="0" fontAlgn="base">
        <a:lnSpc>
          <a:spcPct val="90000"/>
        </a:lnSpc>
        <a:spcBef>
          <a:spcPct val="0"/>
        </a:spcBef>
        <a:spcAft>
          <a:spcPct val="0"/>
        </a:spcAft>
        <a:defRPr sz="4201" b="1">
          <a:solidFill>
            <a:srgbClr val="FD4F00"/>
          </a:solidFill>
          <a:latin typeface="Arial Black" panose="020B0A04020102020204" pitchFamily="34" charset="0"/>
        </a:defRPr>
      </a:lvl8pPr>
      <a:lvl9pPr marL="1828777" algn="l" rtl="0" fontAlgn="base">
        <a:lnSpc>
          <a:spcPct val="90000"/>
        </a:lnSpc>
        <a:spcBef>
          <a:spcPct val="0"/>
        </a:spcBef>
        <a:spcAft>
          <a:spcPct val="0"/>
        </a:spcAft>
        <a:defRPr sz="4201" b="1">
          <a:solidFill>
            <a:srgbClr val="FD4F00"/>
          </a:solidFill>
          <a:latin typeface="Arial Black" panose="020B0A04020102020204" pitchFamily="34" charset="0"/>
        </a:defRPr>
      </a:lvl9pPr>
    </p:titleStyle>
    <p:bodyStyle>
      <a:lvl1pPr marL="228598" indent="-228598"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792" indent="-228598"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2986" indent="-228598"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181" indent="-228598"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375" indent="-228598"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569"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i-FI"/>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6"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Otsikon paikkamerkki 1"/>
          <p:cNvSpPr>
            <a:spLocks noGrp="1"/>
          </p:cNvSpPr>
          <p:nvPr>
            <p:ph type="title"/>
          </p:nvPr>
        </p:nvSpPr>
        <p:spPr bwMode="auto">
          <a:xfrm>
            <a:off x="457201" y="407988"/>
            <a:ext cx="11234739"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6147" name="Tekstin paikkamerkki 2"/>
          <p:cNvSpPr>
            <a:spLocks noGrp="1"/>
          </p:cNvSpPr>
          <p:nvPr>
            <p:ph type="body" idx="1"/>
          </p:nvPr>
        </p:nvSpPr>
        <p:spPr bwMode="auto">
          <a:xfrm>
            <a:off x="457201" y="1196975"/>
            <a:ext cx="11234739"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3" y="6269039"/>
            <a:ext cx="1304924"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9246"/>
                </a:solidFill>
                <a:latin typeface="+mn-lt"/>
              </a:defRPr>
            </a:lvl1pPr>
          </a:lstStyle>
          <a:p>
            <a:pPr>
              <a:defRPr/>
            </a:pPr>
            <a:fld id="{65E6CBB5-A89A-43A1-B2FF-6778C8494BFD}" type="datetime1">
              <a:rPr lang="fi-FI"/>
              <a:pPr>
                <a:defRPr/>
              </a:pPr>
              <a:t>21.3.2018</a:t>
            </a:fld>
            <a:endParaRPr lang="fi-FI" dirty="0"/>
          </a:p>
        </p:txBody>
      </p:sp>
      <p:sp>
        <p:nvSpPr>
          <p:cNvPr id="5" name="Alatunnisteen paikkamerkki 4"/>
          <p:cNvSpPr>
            <a:spLocks noGrp="1"/>
          </p:cNvSpPr>
          <p:nvPr>
            <p:ph type="ftr" sz="quarter" idx="3"/>
          </p:nvPr>
        </p:nvSpPr>
        <p:spPr>
          <a:xfrm>
            <a:off x="3201988" y="6269039"/>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9246"/>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6" y="6269039"/>
            <a:ext cx="1236661"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9246"/>
                </a:solidFill>
                <a:latin typeface="+mn-lt"/>
              </a:defRPr>
            </a:lvl1pPr>
          </a:lstStyle>
          <a:p>
            <a:pPr>
              <a:defRPr/>
            </a:pPr>
            <a:fld id="{D7B3FF88-E4B3-4E91-96D3-635CF3FDCB19}" type="slidenum">
              <a:rPr lang="fi-FI"/>
              <a:pPr>
                <a:defRPr/>
              </a:pPr>
              <a:t>‹#›</a:t>
            </a:fld>
            <a:endParaRPr lang="fi-FI" dirty="0"/>
          </a:p>
        </p:txBody>
      </p:sp>
      <p:grpSp>
        <p:nvGrpSpPr>
          <p:cNvPr id="7" name="Ryhmä 6"/>
          <p:cNvGrpSpPr/>
          <p:nvPr/>
        </p:nvGrpSpPr>
        <p:grpSpPr bwMode="black">
          <a:xfrm>
            <a:off x="465671" y="6222032"/>
            <a:ext cx="804332" cy="373549"/>
            <a:chOff x="228601" y="704851"/>
            <a:chExt cx="11734800" cy="5449888"/>
          </a:xfrm>
          <a:solidFill>
            <a:srgbClr val="009246"/>
          </a:solidFill>
        </p:grpSpPr>
        <p:sp>
          <p:nvSpPr>
            <p:cNvPr id="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845" r:id="rId1"/>
    <p:sldLayoutId id="2147483901" r:id="rId2"/>
    <p:sldLayoutId id="2147483846" r:id="rId3"/>
    <p:sldLayoutId id="2147483902" r:id="rId4"/>
    <p:sldLayoutId id="2147483847" r:id="rId5"/>
    <p:sldLayoutId id="2147483848" r:id="rId6"/>
    <p:sldLayoutId id="2147483849" r:id="rId7"/>
    <p:sldLayoutId id="2147483850" r:id="rId8"/>
    <p:sldLayoutId id="2147483851"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Lst>
  <p:hf hdr="0"/>
  <p:txStyles>
    <p:titleStyle>
      <a:lvl1pPr algn="l" rtl="0" fontAlgn="base">
        <a:lnSpc>
          <a:spcPct val="90000"/>
        </a:lnSpc>
        <a:spcBef>
          <a:spcPct val="0"/>
        </a:spcBef>
        <a:spcAft>
          <a:spcPct val="0"/>
        </a:spcAft>
        <a:defRPr sz="4201" b="1" kern="1200">
          <a:solidFill>
            <a:srgbClr val="009246"/>
          </a:solidFill>
          <a:latin typeface="Arial Black" panose="020B0A04020102020204" pitchFamily="34" charset="0"/>
          <a:ea typeface="+mj-ea"/>
          <a:cs typeface="+mj-cs"/>
        </a:defRPr>
      </a:lvl1pPr>
      <a:lvl2pPr algn="l" rtl="0" fontAlgn="base">
        <a:lnSpc>
          <a:spcPct val="90000"/>
        </a:lnSpc>
        <a:spcBef>
          <a:spcPct val="0"/>
        </a:spcBef>
        <a:spcAft>
          <a:spcPct val="0"/>
        </a:spcAft>
        <a:defRPr sz="4201" b="1">
          <a:solidFill>
            <a:srgbClr val="009246"/>
          </a:solidFill>
          <a:latin typeface="Arial Black" panose="020B0A04020102020204" pitchFamily="34" charset="0"/>
        </a:defRPr>
      </a:lvl2pPr>
      <a:lvl3pPr algn="l" rtl="0" fontAlgn="base">
        <a:lnSpc>
          <a:spcPct val="90000"/>
        </a:lnSpc>
        <a:spcBef>
          <a:spcPct val="0"/>
        </a:spcBef>
        <a:spcAft>
          <a:spcPct val="0"/>
        </a:spcAft>
        <a:defRPr sz="4201" b="1">
          <a:solidFill>
            <a:srgbClr val="009246"/>
          </a:solidFill>
          <a:latin typeface="Arial Black" panose="020B0A04020102020204" pitchFamily="34" charset="0"/>
        </a:defRPr>
      </a:lvl3pPr>
      <a:lvl4pPr algn="l" rtl="0" fontAlgn="base">
        <a:lnSpc>
          <a:spcPct val="90000"/>
        </a:lnSpc>
        <a:spcBef>
          <a:spcPct val="0"/>
        </a:spcBef>
        <a:spcAft>
          <a:spcPct val="0"/>
        </a:spcAft>
        <a:defRPr sz="4201" b="1">
          <a:solidFill>
            <a:srgbClr val="009246"/>
          </a:solidFill>
          <a:latin typeface="Arial Black" panose="020B0A04020102020204" pitchFamily="34" charset="0"/>
        </a:defRPr>
      </a:lvl4pPr>
      <a:lvl5pPr algn="l" rtl="0" fontAlgn="base">
        <a:lnSpc>
          <a:spcPct val="90000"/>
        </a:lnSpc>
        <a:spcBef>
          <a:spcPct val="0"/>
        </a:spcBef>
        <a:spcAft>
          <a:spcPct val="0"/>
        </a:spcAft>
        <a:defRPr sz="4201" b="1">
          <a:solidFill>
            <a:srgbClr val="009246"/>
          </a:solidFill>
          <a:latin typeface="Arial Black" panose="020B0A04020102020204" pitchFamily="34" charset="0"/>
        </a:defRPr>
      </a:lvl5pPr>
      <a:lvl6pPr marL="457195" algn="l" rtl="0" fontAlgn="base">
        <a:lnSpc>
          <a:spcPct val="90000"/>
        </a:lnSpc>
        <a:spcBef>
          <a:spcPct val="0"/>
        </a:spcBef>
        <a:spcAft>
          <a:spcPct val="0"/>
        </a:spcAft>
        <a:defRPr sz="4201" b="1">
          <a:solidFill>
            <a:srgbClr val="009246"/>
          </a:solidFill>
          <a:latin typeface="Arial Black" panose="020B0A04020102020204" pitchFamily="34" charset="0"/>
        </a:defRPr>
      </a:lvl6pPr>
      <a:lvl7pPr marL="914388" algn="l" rtl="0" fontAlgn="base">
        <a:lnSpc>
          <a:spcPct val="90000"/>
        </a:lnSpc>
        <a:spcBef>
          <a:spcPct val="0"/>
        </a:spcBef>
        <a:spcAft>
          <a:spcPct val="0"/>
        </a:spcAft>
        <a:defRPr sz="4201" b="1">
          <a:solidFill>
            <a:srgbClr val="009246"/>
          </a:solidFill>
          <a:latin typeface="Arial Black" panose="020B0A04020102020204" pitchFamily="34" charset="0"/>
        </a:defRPr>
      </a:lvl7pPr>
      <a:lvl8pPr marL="1371583" algn="l" rtl="0" fontAlgn="base">
        <a:lnSpc>
          <a:spcPct val="90000"/>
        </a:lnSpc>
        <a:spcBef>
          <a:spcPct val="0"/>
        </a:spcBef>
        <a:spcAft>
          <a:spcPct val="0"/>
        </a:spcAft>
        <a:defRPr sz="4201" b="1">
          <a:solidFill>
            <a:srgbClr val="009246"/>
          </a:solidFill>
          <a:latin typeface="Arial Black" panose="020B0A04020102020204" pitchFamily="34" charset="0"/>
        </a:defRPr>
      </a:lvl8pPr>
      <a:lvl9pPr marL="1828777" algn="l" rtl="0" fontAlgn="base">
        <a:lnSpc>
          <a:spcPct val="90000"/>
        </a:lnSpc>
        <a:spcBef>
          <a:spcPct val="0"/>
        </a:spcBef>
        <a:spcAft>
          <a:spcPct val="0"/>
        </a:spcAft>
        <a:defRPr sz="4201" b="1">
          <a:solidFill>
            <a:srgbClr val="009246"/>
          </a:solidFill>
          <a:latin typeface="Arial Black" panose="020B0A04020102020204" pitchFamily="34" charset="0"/>
        </a:defRPr>
      </a:lvl9pPr>
    </p:titleStyle>
    <p:bodyStyle>
      <a:lvl1pPr marL="228598" indent="-228598"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792" indent="-228598"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2986" indent="-228598"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181" indent="-228598"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375" indent="-228598"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569"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i-FI"/>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6"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www.luelapselle.fi/"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solidFill>
                  <a:schemeClr val="tx1"/>
                </a:solidFill>
              </a:rPr>
              <a:t>Yksikön toimintasuunnitelma</a:t>
            </a:r>
            <a:endParaRPr lang="fi-FI" dirty="0">
              <a:solidFill>
                <a:schemeClr val="tx1"/>
              </a:solidFill>
            </a:endParaRPr>
          </a:p>
        </p:txBody>
      </p:sp>
      <p:sp>
        <p:nvSpPr>
          <p:cNvPr id="3" name="Tekstin paikkamerkki 2"/>
          <p:cNvSpPr>
            <a:spLocks noGrp="1"/>
          </p:cNvSpPr>
          <p:nvPr>
            <p:ph type="body" sz="quarter" idx="13"/>
          </p:nvPr>
        </p:nvSpPr>
        <p:spPr/>
        <p:txBody>
          <a:bodyPr/>
          <a:lstStyle/>
          <a:p>
            <a:r>
              <a:rPr lang="fi-FI" dirty="0" smtClean="0">
                <a:solidFill>
                  <a:schemeClr val="tx1"/>
                </a:solidFill>
              </a:rPr>
              <a:t>Varhaiskasvatusyksikkö Klaara-Vihtori</a:t>
            </a:r>
            <a:endParaRPr lang="fi-FI" dirty="0">
              <a:solidFill>
                <a:schemeClr val="tx1"/>
              </a:solidFill>
            </a:endParaRPr>
          </a:p>
        </p:txBody>
      </p:sp>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375" y="2852947"/>
            <a:ext cx="4823336" cy="36175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5607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Ajattelu ja oppiminen</a:t>
            </a:r>
            <a:br>
              <a:rPr lang="fi-FI" dirty="0" smtClean="0"/>
            </a:br>
            <a:r>
              <a:rPr lang="fi-FI" dirty="0"/>
              <a:t/>
            </a:r>
            <a:br>
              <a:rPr lang="fi-FI" dirty="0"/>
            </a:br>
            <a:endParaRPr lang="fi-FI" dirty="0"/>
          </a:p>
        </p:txBody>
      </p:sp>
      <p:sp>
        <p:nvSpPr>
          <p:cNvPr id="3" name="Sisällön paikkamerkki 2"/>
          <p:cNvSpPr>
            <a:spLocks noGrp="1"/>
          </p:cNvSpPr>
          <p:nvPr>
            <p:ph idx="1"/>
          </p:nvPr>
        </p:nvSpPr>
        <p:spPr>
          <a:xfrm>
            <a:off x="457200" y="1242221"/>
            <a:ext cx="11234739" cy="4979988"/>
          </a:xfrm>
        </p:spPr>
        <p:txBody>
          <a:bodyPr/>
          <a:lstStyle/>
          <a:p>
            <a:pPr marL="0" indent="0">
              <a:buNone/>
            </a:pPr>
            <a:r>
              <a:rPr lang="fi-FI" sz="1801" dirty="0"/>
              <a:t>”Ajattelun ja oppimisen taidot kehittyvät vuorovaikutuksessa muiden ihmisten ja ympäristön kanssa ja muodostavat perustan muun osaamisen kehittymiselle ja elinikäiselle oppimiselle. Tiedon hankinta, jäsentäminen ja uuden luominen edellyttävät luovaa ja kriittistä ajattelua, jonka perustaa luodaan varhaiskasvatuksessa. Varhaiskasvatuksen tehtävä on tukea lasten ajattelun ja oppimisen taitoja.” </a:t>
            </a:r>
          </a:p>
          <a:p>
            <a:pPr marL="0" indent="0">
              <a:buNone/>
            </a:pPr>
            <a:endParaRPr lang="fi-FI" sz="1801" dirty="0" smtClean="0"/>
          </a:p>
          <a:p>
            <a:pPr marL="0" indent="0">
              <a:buNone/>
            </a:pPr>
            <a:endParaRPr lang="fi-FI" sz="1801" dirty="0" smtClean="0"/>
          </a:p>
          <a:p>
            <a:pPr marL="0" indent="0">
              <a:buNone/>
            </a:pPr>
            <a:r>
              <a:rPr lang="fi-FI" sz="1801" dirty="0" smtClean="0"/>
              <a:t>Klaara-Vihtorissa opitaan</a:t>
            </a:r>
          </a:p>
          <a:p>
            <a:pPr marL="0" indent="0">
              <a:buNone/>
            </a:pPr>
            <a:endParaRPr lang="fi-FI" sz="1801" dirty="0" smtClean="0"/>
          </a:p>
          <a:p>
            <a:pPr marL="0" indent="0">
              <a:buNone/>
            </a:pPr>
            <a:r>
              <a:rPr lang="fi-FI" sz="1801" dirty="0" smtClean="0"/>
              <a:t>Oivaltaen,</a:t>
            </a:r>
          </a:p>
          <a:p>
            <a:pPr marL="0" indent="0">
              <a:buNone/>
            </a:pPr>
            <a:r>
              <a:rPr lang="fi-FI" sz="1801" dirty="0" smtClean="0"/>
              <a:t>Luovasti,</a:t>
            </a:r>
          </a:p>
          <a:p>
            <a:pPr marL="0" indent="0">
              <a:buNone/>
            </a:pPr>
            <a:r>
              <a:rPr lang="fi-FI" sz="1801" dirty="0" smtClean="0"/>
              <a:t>Mallista,</a:t>
            </a:r>
          </a:p>
          <a:p>
            <a:pPr marL="0" indent="0">
              <a:buNone/>
            </a:pPr>
            <a:r>
              <a:rPr lang="fi-FI" sz="1801" dirty="0" smtClean="0"/>
              <a:t>Toisilta,</a:t>
            </a:r>
          </a:p>
          <a:p>
            <a:pPr marL="0" indent="0">
              <a:buNone/>
            </a:pPr>
            <a:r>
              <a:rPr lang="fi-FI" sz="1801" dirty="0" smtClean="0"/>
              <a:t>Kokeillen, </a:t>
            </a:r>
          </a:p>
          <a:p>
            <a:pPr marL="0" indent="0">
              <a:buNone/>
            </a:pPr>
            <a:r>
              <a:rPr lang="fi-FI" sz="1801" dirty="0" smtClean="0"/>
              <a:t>Yksilöllisesti</a:t>
            </a:r>
          </a:p>
          <a:p>
            <a:pPr marL="0" indent="0">
              <a:buNone/>
            </a:pPr>
            <a:r>
              <a:rPr lang="fi-FI" sz="1801" dirty="0" smtClean="0"/>
              <a:t>Kannustaen</a:t>
            </a:r>
          </a:p>
          <a:p>
            <a:pPr marL="0" indent="0">
              <a:buNone/>
            </a:pPr>
            <a:r>
              <a:rPr lang="fi-FI" sz="1801" dirty="0" err="1" smtClean="0"/>
              <a:t>Sinikkäästi</a:t>
            </a:r>
            <a:r>
              <a:rPr lang="fi-FI" sz="1801" dirty="0" smtClean="0"/>
              <a:t> hyvässä vuorovaikutuksessa</a:t>
            </a:r>
          </a:p>
          <a:p>
            <a:pPr marL="0" indent="0">
              <a:buNone/>
            </a:pPr>
            <a:endParaRPr lang="fi-FI" sz="1801" dirty="0"/>
          </a:p>
          <a:p>
            <a:endParaRPr lang="fi-FI"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10</a:t>
            </a:fld>
            <a:endParaRPr lang="fi-FI"/>
          </a:p>
        </p:txBody>
      </p:sp>
      <p:pic>
        <p:nvPicPr>
          <p:cNvPr id="4" name="Kuva 3"/>
          <p:cNvPicPr>
            <a:picLocks noChangeAspect="1"/>
          </p:cNvPicPr>
          <p:nvPr/>
        </p:nvPicPr>
        <p:blipFill>
          <a:blip r:embed="rId2"/>
          <a:stretch>
            <a:fillRect/>
          </a:stretch>
        </p:blipFill>
        <p:spPr>
          <a:xfrm>
            <a:off x="5874870" y="3030069"/>
            <a:ext cx="3233271" cy="2424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3960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Kulttuurinen osaaminen, vuorovaikutus ja ilmaisu</a:t>
            </a:r>
            <a:br>
              <a:rPr lang="fi-FI" dirty="0" smtClean="0"/>
            </a:br>
            <a:endParaRPr lang="fi-FI" dirty="0"/>
          </a:p>
        </p:txBody>
      </p:sp>
      <p:sp>
        <p:nvSpPr>
          <p:cNvPr id="3" name="Sisällön paikkamerkki 2"/>
          <p:cNvSpPr>
            <a:spLocks noGrp="1"/>
          </p:cNvSpPr>
          <p:nvPr>
            <p:ph idx="1"/>
          </p:nvPr>
        </p:nvSpPr>
        <p:spPr>
          <a:xfrm>
            <a:off x="384848" y="1666147"/>
            <a:ext cx="11234739" cy="4979988"/>
          </a:xfrm>
        </p:spPr>
        <p:txBody>
          <a:bodyPr/>
          <a:lstStyle/>
          <a:p>
            <a:pPr marL="0" indent="0">
              <a:buNone/>
            </a:pPr>
            <a:r>
              <a:rPr lang="fi-FI" sz="1801" dirty="0"/>
              <a:t>”Lapset kasvavat kulttuurisesti, kielellisesti ja katsomuksellisesti moninaisessa maailmassa. Tämä korostaa sosiaalisten ja vuorovaikutustaitojen sekä kulttuurisen osaamisen merkitystä. Osaamiseen kuuluu taito kuunnella, tunnistaa ja ymmärtää eri näkemyksiä sekä kyky reflektoida omia arvoja ja asenteita. </a:t>
            </a:r>
            <a:r>
              <a:rPr lang="fi-FI" sz="1801" dirty="0" smtClean="0"/>
              <a:t>”</a:t>
            </a:r>
          </a:p>
          <a:p>
            <a:pPr marL="0" indent="0">
              <a:buNone/>
            </a:pPr>
            <a:endParaRPr lang="fi-FI" sz="1801" dirty="0"/>
          </a:p>
          <a:p>
            <a:pPr marL="0" indent="0">
              <a:buNone/>
            </a:pPr>
            <a:r>
              <a:rPr lang="fi-FI" sz="1801" dirty="0" smtClean="0"/>
              <a:t>-monikulttuurisen henkilökunnan hyödyntäminen</a:t>
            </a:r>
          </a:p>
          <a:p>
            <a:pPr marL="0" indent="0">
              <a:buNone/>
            </a:pPr>
            <a:r>
              <a:rPr lang="fi-FI" sz="1801" dirty="0" smtClean="0"/>
              <a:t>-kunnioittava suhtautuminen eri kulttuureihin, uskontoihin, kieliin ja elämänkatsomuksiin</a:t>
            </a:r>
          </a:p>
          <a:p>
            <a:pPr marL="0" indent="0">
              <a:buNone/>
            </a:pPr>
            <a:r>
              <a:rPr lang="fi-FI" sz="1801" dirty="0" smtClean="0"/>
              <a:t>-taidekasvatus: oman kulttuuriperinteen tunteminen,</a:t>
            </a:r>
          </a:p>
          <a:p>
            <a:pPr marL="0" indent="0">
              <a:buNone/>
            </a:pPr>
            <a:r>
              <a:rPr lang="fi-FI" sz="1801" dirty="0" smtClean="0"/>
              <a:t>skidikinot/elokuvat kuvataide, musiikki, esitykset</a:t>
            </a:r>
          </a:p>
          <a:p>
            <a:pPr marL="0" indent="0">
              <a:buNone/>
            </a:pPr>
            <a:r>
              <a:rPr lang="fi-FI" sz="1801" dirty="0" smtClean="0"/>
              <a:t>-arjen toiminta esim. päiväpiirit</a:t>
            </a:r>
          </a:p>
          <a:p>
            <a:pPr marL="0" indent="0">
              <a:buNone/>
            </a:pPr>
            <a:r>
              <a:rPr lang="fi-FI" sz="1801" dirty="0" smtClean="0"/>
              <a:t>-yhteistyö kaupungin kulttuuritoimijoiden kanssa</a:t>
            </a:r>
          </a:p>
          <a:p>
            <a:pPr marL="0" indent="0">
              <a:buNone/>
            </a:pPr>
            <a:endParaRPr lang="fi-FI" sz="1801"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11</a:t>
            </a:fld>
            <a:endParaRPr lang="fi-FI"/>
          </a:p>
        </p:txBody>
      </p:sp>
    </p:spTree>
    <p:extLst>
      <p:ext uri="{BB962C8B-B14F-4D97-AF65-F5344CB8AC3E}">
        <p14:creationId xmlns:p14="http://schemas.microsoft.com/office/powerpoint/2010/main" val="1604370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Itsestä huolehtiminen ja arjen taidot</a:t>
            </a:r>
            <a:br>
              <a:rPr lang="fi-FI" dirty="0" smtClean="0"/>
            </a:br>
            <a:endParaRPr lang="fi-FI" dirty="0"/>
          </a:p>
        </p:txBody>
      </p:sp>
      <p:sp>
        <p:nvSpPr>
          <p:cNvPr id="3" name="Sisällön paikkamerkki 2"/>
          <p:cNvSpPr>
            <a:spLocks noGrp="1"/>
          </p:cNvSpPr>
          <p:nvPr>
            <p:ph idx="1"/>
          </p:nvPr>
        </p:nvSpPr>
        <p:spPr>
          <a:xfrm>
            <a:off x="457201" y="1196977"/>
            <a:ext cx="10445263" cy="4979988"/>
          </a:xfrm>
        </p:spPr>
        <p:txBody>
          <a:bodyPr/>
          <a:lstStyle/>
          <a:p>
            <a:pPr marL="0" indent="0">
              <a:buNone/>
            </a:pPr>
            <a:r>
              <a:rPr lang="fi-FI" sz="1801" dirty="0"/>
              <a:t>”Itsestä huolehtimiseen, terveyteen ja turvallisuuteen liittyvät taidot ovat kaikille tärkeitä. Varhaiskasvatuksen tehtävä on vahvistaa lasten hyvinvointiin ja turvallisuuteen liittyviä taitoja sekä ohjata heitä tekemään kestävän elämäntavan mukaisia valintoja. Varhaiskasvatuksessa tuetaan lasten myönteistä suhtautumista tulevaisuuteen”</a:t>
            </a:r>
          </a:p>
          <a:p>
            <a:pPr marL="0" indent="0">
              <a:buNone/>
            </a:pPr>
            <a:endParaRPr lang="fi-FI" sz="1801" dirty="0"/>
          </a:p>
          <a:p>
            <a:pPr marL="0" indent="0">
              <a:buNone/>
            </a:pPr>
            <a:r>
              <a:rPr lang="fi-FI" sz="1801" dirty="0" smtClean="0"/>
              <a:t>Päivähoitoyksikkö Klaara-Vihtorissa</a:t>
            </a:r>
          </a:p>
          <a:p>
            <a:pPr marL="0" indent="0">
              <a:buNone/>
            </a:pPr>
            <a:r>
              <a:rPr lang="fi-FI" sz="1801" dirty="0"/>
              <a:t>-</a:t>
            </a:r>
            <a:r>
              <a:rPr lang="fi-FI" sz="1801" dirty="0" smtClean="0"/>
              <a:t>pidetään kierrätys-teema-viikkoa, mietitään paperin käyttöä</a:t>
            </a:r>
          </a:p>
          <a:p>
            <a:pPr marL="0" indent="0">
              <a:buNone/>
            </a:pPr>
            <a:r>
              <a:rPr lang="fi-FI" sz="1801" dirty="0" smtClean="0"/>
              <a:t>-Säännöt luo turvallisuutta ja sääntöjä perustellaan ja yhdessä mietitään</a:t>
            </a:r>
            <a:endParaRPr lang="fi-FI" sz="1801" dirty="0"/>
          </a:p>
          <a:p>
            <a:pPr marL="0" indent="0">
              <a:buNone/>
            </a:pPr>
            <a:r>
              <a:rPr lang="fi-FI" sz="1801" dirty="0" smtClean="0"/>
              <a:t>-tavaroiden kunnioittaminen</a:t>
            </a:r>
          </a:p>
          <a:p>
            <a:pPr marL="0" indent="0">
              <a:buNone/>
            </a:pPr>
            <a:r>
              <a:rPr lang="fi-FI" sz="1801" dirty="0" smtClean="0"/>
              <a:t>-liikkuva lapsi – liikkuva aikuinen</a:t>
            </a:r>
          </a:p>
          <a:p>
            <a:pPr marL="0" indent="0">
              <a:buNone/>
            </a:pPr>
            <a:r>
              <a:rPr lang="fi-FI" sz="1801" dirty="0" smtClean="0"/>
              <a:t>-arjen taidoissa omatoimisuuden kunnioittaminen</a:t>
            </a:r>
          </a:p>
          <a:p>
            <a:pPr marL="0" indent="0">
              <a:buNone/>
            </a:pPr>
            <a:r>
              <a:rPr lang="fi-FI" sz="1801" dirty="0" smtClean="0"/>
              <a:t>-hyvät tavat</a:t>
            </a:r>
          </a:p>
          <a:p>
            <a:pPr marL="0" indent="0">
              <a:buNone/>
            </a:pPr>
            <a:r>
              <a:rPr lang="fi-FI" sz="1801" dirty="0" smtClean="0"/>
              <a:t>-hygieniakasvatus</a:t>
            </a:r>
          </a:p>
          <a:p>
            <a:pPr marL="0" indent="0">
              <a:buNone/>
            </a:pPr>
            <a:endParaRPr lang="fi-FI" sz="1801"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12</a:t>
            </a:fld>
            <a:endParaRPr lang="fi-FI"/>
          </a:p>
        </p:txBody>
      </p:sp>
    </p:spTree>
    <p:extLst>
      <p:ext uri="{BB962C8B-B14F-4D97-AF65-F5344CB8AC3E}">
        <p14:creationId xmlns:p14="http://schemas.microsoft.com/office/powerpoint/2010/main" val="2326138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Monilukutaito ja tieto- ja viestintäteknologinen osaaminen</a:t>
            </a:r>
            <a:br>
              <a:rPr lang="fi-FI" dirty="0" smtClean="0"/>
            </a:br>
            <a:endParaRPr lang="fi-FI" dirty="0"/>
          </a:p>
        </p:txBody>
      </p:sp>
      <p:sp>
        <p:nvSpPr>
          <p:cNvPr id="3" name="Sisällön paikkamerkki 2"/>
          <p:cNvSpPr>
            <a:spLocks noGrp="1"/>
          </p:cNvSpPr>
          <p:nvPr>
            <p:ph idx="1"/>
          </p:nvPr>
        </p:nvSpPr>
        <p:spPr>
          <a:xfrm>
            <a:off x="439739" y="1547814"/>
            <a:ext cx="10518996" cy="4979988"/>
          </a:xfrm>
        </p:spPr>
        <p:txBody>
          <a:bodyPr/>
          <a:lstStyle/>
          <a:p>
            <a:pPr marL="0" indent="0">
              <a:buNone/>
            </a:pPr>
            <a:r>
              <a:rPr lang="fi-FI" sz="1801" dirty="0"/>
              <a:t>” Monilukutaitoa sekä tieto- ja viestintäteknologista osaamista tarvitaan lasten ja perheiden arjessa, ihmisten välisessä vuorovaikutuksessa sekä yhteiskunnallisessa osallistumisessa. Monilukutaito sekä tieto- ja viestintäteknologinen osaaminen edistävät lasten kasvatuksellista ja koulutuksellista tasa-arvoa. Varhaiskasvatuksen tehtävänä on tukea näiden taitojen kehittymistä.”</a:t>
            </a:r>
          </a:p>
          <a:p>
            <a:pPr marL="0" indent="0">
              <a:buNone/>
            </a:pPr>
            <a:endParaRPr lang="fi-FI" sz="1801" dirty="0"/>
          </a:p>
          <a:p>
            <a:pPr marL="0" indent="0">
              <a:buNone/>
            </a:pPr>
            <a:r>
              <a:rPr lang="fi-FI" sz="1801" dirty="0" smtClean="0"/>
              <a:t>-Monilukutaitoa harjoitetaan monessa paikassa esim. retkillä, kaupungissa liikkuessa</a:t>
            </a:r>
          </a:p>
          <a:p>
            <a:pPr marL="0" indent="0">
              <a:buNone/>
            </a:pPr>
            <a:r>
              <a:rPr lang="fi-FI" sz="1801" dirty="0" smtClean="0"/>
              <a:t>-tabletit käytössä monien muiden välineiden lisänä</a:t>
            </a:r>
            <a:endParaRPr lang="fi-FI" sz="1801"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13</a:t>
            </a:fld>
            <a:endParaRPr lang="fi-FI"/>
          </a:p>
        </p:txBody>
      </p:sp>
    </p:spTree>
    <p:extLst>
      <p:ext uri="{BB962C8B-B14F-4D97-AF65-F5344CB8AC3E}">
        <p14:creationId xmlns:p14="http://schemas.microsoft.com/office/powerpoint/2010/main" val="3185943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Osallistuminen ja vaikuttaminen</a:t>
            </a:r>
            <a:br>
              <a:rPr lang="fi-FI" dirty="0" smtClean="0"/>
            </a:br>
            <a:endParaRPr lang="fi-FI" dirty="0"/>
          </a:p>
        </p:txBody>
      </p:sp>
      <p:sp>
        <p:nvSpPr>
          <p:cNvPr id="3" name="Sisällön paikkamerkki 2"/>
          <p:cNvSpPr>
            <a:spLocks noGrp="1"/>
          </p:cNvSpPr>
          <p:nvPr>
            <p:ph idx="1"/>
          </p:nvPr>
        </p:nvSpPr>
        <p:spPr>
          <a:xfrm>
            <a:off x="457200" y="1196977"/>
            <a:ext cx="10585939" cy="4979988"/>
          </a:xfrm>
        </p:spPr>
        <p:txBody>
          <a:bodyPr/>
          <a:lstStyle/>
          <a:p>
            <a:pPr marL="0" indent="0">
              <a:buNone/>
            </a:pPr>
            <a:r>
              <a:rPr lang="fi-FI" sz="1801" dirty="0"/>
              <a:t>”Aktiivinen ja vastuullinen osallistuminen ja vaikuttaminen luovat perustan demokraattiselle ja kestävälle tulevaisuudelle. Tämä edellyttää yksilöltä taitoa ja halua osallistua yhteisön toimintaan sekä luottamusta omiin vaikutusmahdollisuuksiinsa. Lasten oikeuksiin kuuluvat kuulluksi tuleminen ja osallisuus omaan elämään vaikuttavissa asioissa.”</a:t>
            </a:r>
          </a:p>
          <a:p>
            <a:pPr marL="0" indent="0">
              <a:buNone/>
            </a:pPr>
            <a:endParaRPr lang="fi-FI" sz="1801" dirty="0"/>
          </a:p>
          <a:p>
            <a:pPr marL="0" indent="0">
              <a:buNone/>
            </a:pPr>
            <a:r>
              <a:rPr lang="fi-FI" sz="1801" dirty="0" smtClean="0"/>
              <a:t>-kannustaminen</a:t>
            </a:r>
          </a:p>
          <a:p>
            <a:pPr marL="0" indent="0">
              <a:buNone/>
            </a:pPr>
            <a:r>
              <a:rPr lang="fi-FI" sz="1801" dirty="0" smtClean="0"/>
              <a:t>-</a:t>
            </a:r>
            <a:r>
              <a:rPr lang="fi-FI" sz="1801" dirty="0" err="1" smtClean="0"/>
              <a:t>vuorovaikustustaitojen</a:t>
            </a:r>
            <a:r>
              <a:rPr lang="fi-FI" sz="1801" dirty="0" smtClean="0"/>
              <a:t> harjoittelu</a:t>
            </a:r>
          </a:p>
          <a:p>
            <a:pPr marL="0" indent="0">
              <a:buNone/>
            </a:pPr>
            <a:r>
              <a:rPr lang="fi-FI" sz="1801" dirty="0" smtClean="0"/>
              <a:t>-leikin valinta</a:t>
            </a:r>
          </a:p>
          <a:p>
            <a:pPr marL="0" indent="0">
              <a:buNone/>
            </a:pPr>
            <a:r>
              <a:rPr lang="fi-FI" sz="1801" dirty="0" smtClean="0"/>
              <a:t>-mielipiteen kysyminen</a:t>
            </a:r>
          </a:p>
          <a:p>
            <a:pPr marL="0" indent="0">
              <a:buNone/>
            </a:pPr>
            <a:r>
              <a:rPr lang="fi-FI" sz="1801" dirty="0" smtClean="0"/>
              <a:t>-aikuinen mahdollistaa kaikkien osallistumisen</a:t>
            </a:r>
          </a:p>
          <a:p>
            <a:pPr marL="0" indent="0">
              <a:buNone/>
            </a:pPr>
            <a:r>
              <a:rPr lang="fi-FI" sz="1801" dirty="0" smtClean="0"/>
              <a:t>-pienryhmät – niissä lapsi tulee paremmin kuulluksi</a:t>
            </a:r>
          </a:p>
          <a:p>
            <a:pPr marL="0" indent="0">
              <a:buNone/>
            </a:pPr>
            <a:r>
              <a:rPr lang="fi-FI" sz="1801" dirty="0" smtClean="0"/>
              <a:t>-aikuinen kuuntelee herkillä korvilla</a:t>
            </a:r>
          </a:p>
          <a:p>
            <a:pPr marL="0" indent="0">
              <a:buNone/>
            </a:pPr>
            <a:r>
              <a:rPr lang="fi-FI" sz="1801" dirty="0" smtClean="0"/>
              <a:t>-lapsen tunteet huomioidaan ja autetaan niiden nimeämisessä</a:t>
            </a:r>
          </a:p>
          <a:p>
            <a:pPr marL="0" indent="0">
              <a:buNone/>
            </a:pPr>
            <a:r>
              <a:rPr lang="fi-FI" sz="1801" dirty="0"/>
              <a:t>-</a:t>
            </a:r>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14</a:t>
            </a:fld>
            <a:endParaRPr lang="fi-FI"/>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872321" y="3117515"/>
            <a:ext cx="3496516" cy="26223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23448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Oppimisympäristö</a:t>
            </a:r>
            <a:endParaRPr lang="fi-FI" dirty="0"/>
          </a:p>
        </p:txBody>
      </p:sp>
      <p:sp>
        <p:nvSpPr>
          <p:cNvPr id="3" name="Tekstin paikkamerkki 2"/>
          <p:cNvSpPr>
            <a:spLocks noGrp="1"/>
          </p:cNvSpPr>
          <p:nvPr>
            <p:ph type="body" sz="quarter" idx="13"/>
          </p:nvPr>
        </p:nvSpPr>
        <p:spPr>
          <a:xfrm>
            <a:off x="522778" y="1826282"/>
            <a:ext cx="8653497" cy="1648439"/>
          </a:xfrm>
        </p:spPr>
        <p:txBody>
          <a:bodyPr/>
          <a:lstStyle/>
          <a:p>
            <a:r>
              <a:rPr lang="fi-FI" dirty="0" smtClean="0"/>
              <a:t>Varhaiskasvatuksessa </a:t>
            </a:r>
            <a:r>
              <a:rPr lang="fi-FI" dirty="0"/>
              <a:t>tavoitteena on varmistaa kehittävä, oppimista edistävä, terveellinen ja turvallinen oppimisympäristö. Oppimisympäristöillä tarkoitetaan tiloja, paikkoja, yhteisöjä, käytäntöjä, välineitä ja tarvikkeita, jotka tukevat lasten kehitystä, oppimista ja vuorovaikutusta</a:t>
            </a:r>
            <a:r>
              <a:rPr lang="fi-FI" dirty="0" smtClean="0"/>
              <a:t>.</a:t>
            </a:r>
            <a:endParaRPr lang="fi-FI" dirty="0"/>
          </a:p>
          <a:p>
            <a:endParaRPr lang="fi-FI" sz="1801" dirty="0"/>
          </a:p>
        </p:txBody>
      </p:sp>
    </p:spTree>
    <p:extLst>
      <p:ext uri="{BB962C8B-B14F-4D97-AF65-F5344CB8AC3E}">
        <p14:creationId xmlns:p14="http://schemas.microsoft.com/office/powerpoint/2010/main" val="1857087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Oppimisympäristö</a:t>
            </a:r>
            <a:endParaRPr lang="fi-FI" dirty="0"/>
          </a:p>
        </p:txBody>
      </p:sp>
      <p:sp>
        <p:nvSpPr>
          <p:cNvPr id="3" name="Sisällön paikkamerkki 2"/>
          <p:cNvSpPr>
            <a:spLocks noGrp="1"/>
          </p:cNvSpPr>
          <p:nvPr>
            <p:ph idx="1"/>
          </p:nvPr>
        </p:nvSpPr>
        <p:spPr>
          <a:xfrm>
            <a:off x="457203" y="1196977"/>
            <a:ext cx="10571871" cy="4979988"/>
          </a:xfrm>
        </p:spPr>
        <p:txBody>
          <a:bodyPr/>
          <a:lstStyle/>
          <a:p>
            <a:pPr marL="0" indent="0">
              <a:buNone/>
            </a:pPr>
            <a:r>
              <a:rPr lang="fi-FI" sz="1801" dirty="0" smtClean="0"/>
              <a:t>Olemme valinneet yksikön kehittämiskohteeksi oppimisympäristön</a:t>
            </a:r>
            <a:r>
              <a:rPr lang="fi-FI" sz="1801" dirty="0"/>
              <a:t> </a:t>
            </a:r>
            <a:r>
              <a:rPr lang="fi-FI" sz="1801" dirty="0" smtClean="0"/>
              <a:t>päiväkodin tiloissa.</a:t>
            </a:r>
          </a:p>
          <a:p>
            <a:pPr marL="0" indent="0">
              <a:buNone/>
            </a:pPr>
            <a:endParaRPr lang="fi-FI" sz="1801" dirty="0" smtClean="0"/>
          </a:p>
          <a:p>
            <a:pPr marL="0" indent="0">
              <a:buNone/>
            </a:pPr>
            <a:r>
              <a:rPr lang="fi-FI" sz="1801" dirty="0" smtClean="0"/>
              <a:t>Tavoite:</a:t>
            </a:r>
          </a:p>
          <a:p>
            <a:pPr marL="0" indent="0">
              <a:buNone/>
            </a:pPr>
            <a:r>
              <a:rPr lang="fi-FI" sz="1801" dirty="0" smtClean="0"/>
              <a:t>Oppimisympäristömme on viihtyisä, leikkiin innostava, monipuolinen ja siisti.</a:t>
            </a:r>
          </a:p>
          <a:p>
            <a:pPr marL="0" indent="0">
              <a:buNone/>
            </a:pPr>
            <a:endParaRPr lang="fi-FI" sz="1801" dirty="0" smtClean="0"/>
          </a:p>
          <a:p>
            <a:pPr marL="0" indent="0">
              <a:buNone/>
            </a:pPr>
            <a:r>
              <a:rPr lang="fi-FI" sz="1801" dirty="0" smtClean="0"/>
              <a:t>Menetelmät:</a:t>
            </a:r>
          </a:p>
          <a:p>
            <a:pPr marL="0" indent="0">
              <a:buNone/>
            </a:pPr>
            <a:endParaRPr lang="fi-FI" sz="1801" dirty="0"/>
          </a:p>
          <a:p>
            <a:pPr marL="0" indent="0">
              <a:buNone/>
            </a:pPr>
            <a:r>
              <a:rPr lang="fi-FI" sz="1801" dirty="0" smtClean="0"/>
              <a:t>-tiloja muokataan lasten kiinnostusten mukaan</a:t>
            </a:r>
          </a:p>
          <a:p>
            <a:pPr marL="0" indent="0">
              <a:buNone/>
            </a:pPr>
            <a:r>
              <a:rPr lang="fi-FI" sz="1801" dirty="0"/>
              <a:t>-</a:t>
            </a:r>
            <a:r>
              <a:rPr lang="fi-FI" sz="1801" dirty="0" smtClean="0"/>
              <a:t>liikunnallisuus sisätiloissa, liikuntavälineet ulkona</a:t>
            </a:r>
          </a:p>
          <a:p>
            <a:pPr marL="0" indent="0">
              <a:buNone/>
            </a:pPr>
            <a:r>
              <a:rPr lang="fi-FI" sz="1801" dirty="0" smtClean="0"/>
              <a:t>-lasten tuotoksen esillä</a:t>
            </a:r>
          </a:p>
          <a:p>
            <a:pPr marL="0" indent="0">
              <a:buNone/>
            </a:pPr>
            <a:r>
              <a:rPr lang="fi-FI" sz="1801" dirty="0" smtClean="0"/>
              <a:t>-säännölliset retket</a:t>
            </a:r>
          </a:p>
          <a:p>
            <a:pPr marL="0" indent="0">
              <a:buNone/>
            </a:pPr>
            <a:r>
              <a:rPr lang="fi-FI" sz="1801" dirty="0" smtClean="0"/>
              <a:t>-kunnolliset välineet – ehjiä ja toimivia tavaroita käytössä </a:t>
            </a:r>
          </a:p>
          <a:p>
            <a:pPr marL="0" indent="0">
              <a:buNone/>
            </a:pPr>
            <a:endParaRPr lang="fi-FI" sz="1801" dirty="0" smtClean="0"/>
          </a:p>
          <a:p>
            <a:pPr marL="0" indent="0">
              <a:buNone/>
            </a:pPr>
            <a:r>
              <a:rPr lang="fi-FI" sz="1801" dirty="0" smtClean="0"/>
              <a:t>Arviointi:</a:t>
            </a:r>
          </a:p>
          <a:p>
            <a:pPr>
              <a:buFontTx/>
              <a:buChar char="-"/>
            </a:pPr>
            <a:r>
              <a:rPr lang="fi-FI" sz="1801" dirty="0" smtClean="0"/>
              <a:t>Näkyykö tiloissa lasten kädenjälki?</a:t>
            </a:r>
          </a:p>
          <a:p>
            <a:pPr>
              <a:buFontTx/>
              <a:buChar char="-"/>
            </a:pPr>
            <a:r>
              <a:rPr lang="fi-FI" sz="1801" dirty="0" smtClean="0"/>
              <a:t>Ovatko tilat liikuntaan innostavat ?</a:t>
            </a:r>
          </a:p>
          <a:p>
            <a:pPr>
              <a:buFontTx/>
              <a:buChar char="-"/>
            </a:pPr>
            <a:r>
              <a:rPr lang="fi-FI" sz="1801" dirty="0" smtClean="0"/>
              <a:t>Säilyykö järjestys?</a:t>
            </a:r>
            <a:endParaRPr lang="fi-FI" sz="1801"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16</a:t>
            </a:fld>
            <a:endParaRPr lang="fi-FI"/>
          </a:p>
        </p:txBody>
      </p:sp>
      <p:pic>
        <p:nvPicPr>
          <p:cNvPr id="4" name="Kuva 3"/>
          <p:cNvPicPr>
            <a:picLocks noChangeAspect="1"/>
          </p:cNvPicPr>
          <p:nvPr/>
        </p:nvPicPr>
        <p:blipFill>
          <a:blip r:embed="rId2"/>
          <a:stretch>
            <a:fillRect/>
          </a:stretch>
        </p:blipFill>
        <p:spPr>
          <a:xfrm>
            <a:off x="7019363" y="3823730"/>
            <a:ext cx="3137647" cy="2353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2523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Leikki ja monipuoliset työtavat</a:t>
            </a:r>
            <a:br>
              <a:rPr lang="fi-FI" dirty="0"/>
            </a:br>
            <a:endParaRPr lang="fi-FI" dirty="0"/>
          </a:p>
        </p:txBody>
      </p:sp>
      <p:sp>
        <p:nvSpPr>
          <p:cNvPr id="3" name="Tekstin paikkamerkki 2"/>
          <p:cNvSpPr>
            <a:spLocks noGrp="1"/>
          </p:cNvSpPr>
          <p:nvPr>
            <p:ph type="body" sz="quarter" idx="13"/>
          </p:nvPr>
        </p:nvSpPr>
        <p:spPr>
          <a:xfrm>
            <a:off x="408565" y="2407195"/>
            <a:ext cx="7900463" cy="972000"/>
          </a:xfrm>
        </p:spPr>
        <p:txBody>
          <a:bodyPr/>
          <a:lstStyle/>
          <a:p>
            <a:r>
              <a:rPr lang="fi-FI" b="0" dirty="0"/>
              <a:t>Leikkiin kannustavassa toimintakulttuurissa tunnustetaan leikin merkitys lapsen hyvinvoinnille ja oppimiselle. Henkilöstö tunnistaa leikkiä rajoittavia tekijöitä ja kehittää leikkiä edistäviä toimintatapoja ja oppimisympäristöjä. Lapsilla ja henkilöstöllä on mahdollisuus kokea yhdessä tekemisen ja leikin iloa. </a:t>
            </a:r>
            <a:endParaRPr lang="fi-FI" dirty="0"/>
          </a:p>
        </p:txBody>
      </p:sp>
    </p:spTree>
    <p:extLst>
      <p:ext uri="{BB962C8B-B14F-4D97-AF65-F5344CB8AC3E}">
        <p14:creationId xmlns:p14="http://schemas.microsoft.com/office/powerpoint/2010/main" val="1013761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Leikki ja sen merkitys </a:t>
            </a:r>
            <a:endParaRPr lang="fi-FI" dirty="0"/>
          </a:p>
        </p:txBody>
      </p:sp>
      <p:sp>
        <p:nvSpPr>
          <p:cNvPr id="3" name="Sisällön paikkamerkki 2"/>
          <p:cNvSpPr>
            <a:spLocks noGrp="1"/>
          </p:cNvSpPr>
          <p:nvPr>
            <p:ph idx="1"/>
          </p:nvPr>
        </p:nvSpPr>
        <p:spPr/>
        <p:txBody>
          <a:bodyPr/>
          <a:lstStyle/>
          <a:p>
            <a:pPr marL="0" indent="0">
              <a:buNone/>
            </a:pPr>
            <a:r>
              <a:rPr lang="fi-FI" dirty="0" smtClean="0"/>
              <a:t>-vaihtuvia materiaaleja, leikkejä, tiloja</a:t>
            </a:r>
          </a:p>
          <a:p>
            <a:pPr marL="0" indent="0">
              <a:buNone/>
            </a:pPr>
            <a:r>
              <a:rPr lang="fi-FI" dirty="0"/>
              <a:t>	</a:t>
            </a:r>
            <a:r>
              <a:rPr lang="fi-FI" dirty="0" smtClean="0"/>
              <a:t>-leikkiviikot, lelupäivät</a:t>
            </a:r>
          </a:p>
          <a:p>
            <a:pPr marL="0" indent="0">
              <a:buNone/>
            </a:pPr>
            <a:r>
              <a:rPr lang="fi-FI" dirty="0" smtClean="0"/>
              <a:t>-aikuiset mahdollistavat leikkitoiveet, tukevat leikkiä ja auttavat mahdollisten ristiriitatilanteiden kanssa</a:t>
            </a:r>
          </a:p>
          <a:p>
            <a:pPr marL="0" indent="0">
              <a:buNone/>
            </a:pPr>
            <a:r>
              <a:rPr lang="fi-FI" dirty="0" smtClean="0"/>
              <a:t>-aikuiset auttaa leikkikaverin löytämisessä,</a:t>
            </a:r>
          </a:p>
          <a:p>
            <a:pPr marL="0" indent="0">
              <a:buNone/>
            </a:pPr>
            <a:r>
              <a:rPr lang="fi-FI" dirty="0" smtClean="0"/>
              <a:t>leikkineuvotteluissa, leikkiin sitoutumisessa</a:t>
            </a:r>
          </a:p>
          <a:p>
            <a:pPr marL="0" indent="0">
              <a:buNone/>
            </a:pPr>
            <a:r>
              <a:rPr lang="fi-FI" dirty="0" smtClean="0"/>
              <a:t>-lapsilähtöisyys, kuunnellaan herkällä korvalla </a:t>
            </a:r>
          </a:p>
          <a:p>
            <a:pPr marL="0" indent="0">
              <a:buNone/>
            </a:pPr>
            <a:r>
              <a:rPr lang="fi-FI" dirty="0" smtClean="0"/>
              <a:t>-aikuiset leikkivät mukana</a:t>
            </a:r>
            <a:endParaRPr lang="fi-FI" dirty="0"/>
          </a:p>
          <a:p>
            <a:endParaRPr lang="fi-FI"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18</a:t>
            </a:fld>
            <a:endParaRPr lang="fi-FI"/>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436" y="3821311"/>
            <a:ext cx="3436146" cy="25771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44134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Toiminnan arviointi ja kehittäminen</a:t>
            </a:r>
            <a:endParaRPr lang="fi-FI" dirty="0"/>
          </a:p>
        </p:txBody>
      </p:sp>
      <p:sp>
        <p:nvSpPr>
          <p:cNvPr id="3" name="Tekstin paikkamerkki 2"/>
          <p:cNvSpPr>
            <a:spLocks noGrp="1"/>
          </p:cNvSpPr>
          <p:nvPr>
            <p:ph type="body" sz="quarter" idx="13"/>
          </p:nvPr>
        </p:nvSpPr>
        <p:spPr>
          <a:xfrm>
            <a:off x="408565" y="2316937"/>
            <a:ext cx="8653497" cy="1648439"/>
          </a:xfrm>
        </p:spPr>
        <p:txBody>
          <a:bodyPr/>
          <a:lstStyle/>
          <a:p>
            <a:r>
              <a:rPr lang="fi-FI" sz="2400" b="0" dirty="0"/>
              <a:t>Pedagogisen toiminnan arvioinnin tarkoitus on varhaiskasvatuksen kehittäminen sekä lasten kehityksen ja oppimisen edellytysten parantaminen. Toiminnan arvioinnin on oltava systemaattista ja säännöllistä, ja sitä pitää tehdä niin toimipiste- kuin ryhmätasollakin. Arvioinnin tulee perustua dokumentoituihin tosiasioihin ja arviointia tulee tehdä suhteessa varhaiskasvatussuunnitelman tavoitteisiin sekä toimipisteen toimintasuunnitelmaan. </a:t>
            </a:r>
            <a:endParaRPr lang="fi-FI" sz="2400" dirty="0"/>
          </a:p>
        </p:txBody>
      </p:sp>
    </p:spTree>
    <p:extLst>
      <p:ext uri="{BB962C8B-B14F-4D97-AF65-F5344CB8AC3E}">
        <p14:creationId xmlns:p14="http://schemas.microsoft.com/office/powerpoint/2010/main" val="1328402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Toimintakulttuuri</a:t>
            </a:r>
            <a:endParaRPr lang="fi-FI" dirty="0"/>
          </a:p>
        </p:txBody>
      </p:sp>
      <p:sp>
        <p:nvSpPr>
          <p:cNvPr id="3" name="Tekstin paikkamerkki 2"/>
          <p:cNvSpPr>
            <a:spLocks noGrp="1"/>
          </p:cNvSpPr>
          <p:nvPr>
            <p:ph type="body" sz="quarter" idx="13"/>
          </p:nvPr>
        </p:nvSpPr>
        <p:spPr>
          <a:xfrm>
            <a:off x="408564" y="1493196"/>
            <a:ext cx="10007648" cy="3939819"/>
          </a:xfrm>
        </p:spPr>
        <p:txBody>
          <a:bodyPr/>
          <a:lstStyle/>
          <a:p>
            <a:r>
              <a:rPr lang="fi-FI" sz="2400" b="0" dirty="0"/>
              <a:t>Toimintakulttuuri on historiallisesti ja kulttuurisesti muotoutunut tapa toimia, joka muovautuu yhteisön vuorovaikutuksessa. </a:t>
            </a:r>
          </a:p>
          <a:p>
            <a:endParaRPr lang="fi-FI" sz="2400" b="0" dirty="0"/>
          </a:p>
          <a:p>
            <a:r>
              <a:rPr lang="fi-FI" sz="2400" b="0" dirty="0"/>
              <a:t>Varhaiskasvatustyön tavoitteita tukeva toimintakulttuuri luo suotuisat olosuhteet lasten kehitykselle, oppimiselle, osallisuudelle, turvallisuudelle, hyvinvoinnille sekä kestävälle elämäntavalle </a:t>
            </a:r>
            <a:endParaRPr lang="fi-FI" sz="2400" dirty="0"/>
          </a:p>
        </p:txBody>
      </p:sp>
    </p:spTree>
    <p:extLst>
      <p:ext uri="{BB962C8B-B14F-4D97-AF65-F5344CB8AC3E}">
        <p14:creationId xmlns:p14="http://schemas.microsoft.com/office/powerpoint/2010/main" val="38763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Toiminnan arviointi ja kehittäminen</a:t>
            </a:r>
            <a:endParaRPr lang="fi-FI" dirty="0"/>
          </a:p>
        </p:txBody>
      </p:sp>
      <p:sp>
        <p:nvSpPr>
          <p:cNvPr id="3" name="Sisällön paikkamerkki 2"/>
          <p:cNvSpPr>
            <a:spLocks noGrp="1"/>
          </p:cNvSpPr>
          <p:nvPr>
            <p:ph idx="1"/>
          </p:nvPr>
        </p:nvSpPr>
        <p:spPr/>
        <p:txBody>
          <a:bodyPr/>
          <a:lstStyle/>
          <a:p>
            <a:pPr marL="0" lvl="0" indent="0">
              <a:buNone/>
            </a:pPr>
            <a:r>
              <a:rPr lang="fi-FI" sz="2400" dirty="0" smtClean="0"/>
              <a:t>-henkilökunnalla on säännölliset  kohtaamiset missä toimintaa arvioidaan ja kehitetään, koulutus- ja kehittämispäivät, palaverit, kehityskeskustelut</a:t>
            </a:r>
          </a:p>
          <a:p>
            <a:pPr marL="0" lvl="0" indent="0">
              <a:buNone/>
            </a:pPr>
            <a:r>
              <a:rPr lang="fi-FI" sz="2400" dirty="0" smtClean="0"/>
              <a:t>-lapsen vasut</a:t>
            </a:r>
          </a:p>
          <a:p>
            <a:pPr marL="0" lvl="0" indent="0">
              <a:buNone/>
            </a:pPr>
            <a:r>
              <a:rPr lang="fi-FI" sz="2400" dirty="0" smtClean="0"/>
              <a:t>-asiakkaalta saatu palaute</a:t>
            </a:r>
            <a:endParaRPr lang="fi-FI" sz="2300"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20</a:t>
            </a:fld>
            <a:endParaRPr lang="fi-FI"/>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847" y="4211451"/>
            <a:ext cx="2620682" cy="1965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4844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Arvioimme miten onnistumme:</a:t>
            </a:r>
            <a:endParaRPr lang="fi-FI" dirty="0"/>
          </a:p>
        </p:txBody>
      </p:sp>
      <p:sp>
        <p:nvSpPr>
          <p:cNvPr id="3" name="Sisällön paikkamerkki 2"/>
          <p:cNvSpPr>
            <a:spLocks noGrp="1"/>
          </p:cNvSpPr>
          <p:nvPr>
            <p:ph idx="1"/>
          </p:nvPr>
        </p:nvSpPr>
        <p:spPr>
          <a:xfrm>
            <a:off x="209777" y="1078643"/>
            <a:ext cx="10706753" cy="4979988"/>
          </a:xfrm>
        </p:spPr>
        <p:txBody>
          <a:bodyPr/>
          <a:lstStyle/>
          <a:p>
            <a:pPr marL="457195" lvl="1" indent="0">
              <a:buNone/>
            </a:pPr>
            <a:r>
              <a:rPr lang="fi-FI" dirty="0" smtClean="0"/>
              <a:t>Havainnoimme </a:t>
            </a:r>
            <a:r>
              <a:rPr lang="fi-FI" dirty="0"/>
              <a:t>ja osallistumme lasten leikkiin, saamme tietoa lasten keskinäisestä vuorovaikutuksesta, heidän kiinnostuksen kohteistaan ja elementtejä ryhmän varhaiskasvatuksellisiin sisältöihin. </a:t>
            </a:r>
            <a:endParaRPr lang="fi-FI" dirty="0" smtClean="0"/>
          </a:p>
          <a:p>
            <a:pPr marL="457195" lvl="1" indent="0">
              <a:buNone/>
            </a:pPr>
            <a:endParaRPr lang="fi-FI" dirty="0"/>
          </a:p>
          <a:p>
            <a:pPr marL="457195" lvl="1" indent="0">
              <a:buNone/>
            </a:pPr>
            <a:r>
              <a:rPr lang="fi-FI" dirty="0"/>
              <a:t>O</a:t>
            </a:r>
            <a:r>
              <a:rPr lang="fi-FI" dirty="0" smtClean="0"/>
              <a:t>saamme </a:t>
            </a:r>
            <a:r>
              <a:rPr lang="fi-FI" dirty="0"/>
              <a:t>perustella toimintamme pedagogisen sisällön.</a:t>
            </a:r>
          </a:p>
          <a:p>
            <a:pPr marL="457195" lvl="1" indent="0">
              <a:buNone/>
            </a:pPr>
            <a:endParaRPr lang="fi-FI" dirty="0" smtClean="0"/>
          </a:p>
          <a:p>
            <a:pPr marL="457195" lvl="1" indent="0">
              <a:buNone/>
            </a:pPr>
            <a:r>
              <a:rPr lang="fi-FI" dirty="0"/>
              <a:t>V</a:t>
            </a:r>
            <a:r>
              <a:rPr lang="fi-FI" dirty="0" smtClean="0"/>
              <a:t>armistamme</a:t>
            </a:r>
            <a:r>
              <a:rPr lang="fi-FI" dirty="0"/>
              <a:t>, että toimintamme perustuu yhdenvertaisuuden ja tasa-arvon periaatteille</a:t>
            </a:r>
            <a:r>
              <a:rPr lang="fi-FI" dirty="0" smtClean="0"/>
              <a:t>.</a:t>
            </a:r>
          </a:p>
          <a:p>
            <a:pPr marL="457195" lvl="1" indent="0">
              <a:buNone/>
            </a:pPr>
            <a:endParaRPr lang="fi-FI" dirty="0"/>
          </a:p>
          <a:p>
            <a:pPr marL="457195" lvl="1" indent="0">
              <a:buNone/>
            </a:pPr>
            <a:r>
              <a:rPr lang="fi-FI" dirty="0"/>
              <a:t>T</a:t>
            </a:r>
            <a:r>
              <a:rPr lang="fi-FI" dirty="0" smtClean="0"/>
              <a:t>oimintamme </a:t>
            </a:r>
            <a:r>
              <a:rPr lang="fi-FI" dirty="0"/>
              <a:t>vastaa laaja-alaisen osaamisen tavoitteita sisältäen monipuolisesti kaikki oppimisen eri alueet</a:t>
            </a:r>
            <a:r>
              <a:rPr lang="fi-FI" dirty="0" smtClean="0"/>
              <a:t>.</a:t>
            </a:r>
          </a:p>
          <a:p>
            <a:pPr marL="457195" lvl="1" indent="0">
              <a:buNone/>
            </a:pPr>
            <a:endParaRPr lang="fi-FI" dirty="0"/>
          </a:p>
          <a:p>
            <a:pPr marL="457195" lvl="1" indent="0">
              <a:buNone/>
            </a:pPr>
            <a:r>
              <a:rPr lang="fi-FI" dirty="0"/>
              <a:t>O</a:t>
            </a:r>
            <a:r>
              <a:rPr lang="fi-FI" dirty="0" smtClean="0"/>
              <a:t>lemme </a:t>
            </a:r>
            <a:r>
              <a:rPr lang="fi-FI" dirty="0"/>
              <a:t>dokumentoineet monipuolisesti lasten kanssa yhdessä toimintaamme</a:t>
            </a:r>
          </a:p>
          <a:p>
            <a:endParaRPr lang="fi-FI"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21</a:t>
            </a:fld>
            <a:endParaRPr lang="fi-FI"/>
          </a:p>
        </p:txBody>
      </p:sp>
    </p:spTree>
    <p:extLst>
      <p:ext uri="{BB962C8B-B14F-4D97-AF65-F5344CB8AC3E}">
        <p14:creationId xmlns:p14="http://schemas.microsoft.com/office/powerpoint/2010/main" val="2358098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Yhteistyö ja viestintä </a:t>
            </a:r>
            <a:r>
              <a:rPr lang="fi-FI" u="sng" dirty="0"/>
              <a:t/>
            </a:r>
            <a:br>
              <a:rPr lang="fi-FI" u="sng" dirty="0"/>
            </a:br>
            <a:r>
              <a:rPr lang="fi-FI" dirty="0"/>
              <a:t/>
            </a:r>
            <a:br>
              <a:rPr lang="fi-FI" dirty="0"/>
            </a:br>
            <a:endParaRPr lang="fi-FI" dirty="0"/>
          </a:p>
        </p:txBody>
      </p:sp>
      <p:sp>
        <p:nvSpPr>
          <p:cNvPr id="3" name="Tekstin paikkamerkki 2"/>
          <p:cNvSpPr>
            <a:spLocks noGrp="1"/>
          </p:cNvSpPr>
          <p:nvPr>
            <p:ph type="body" sz="quarter" idx="13"/>
          </p:nvPr>
        </p:nvSpPr>
        <p:spPr>
          <a:xfrm>
            <a:off x="408565" y="1700020"/>
            <a:ext cx="7900463" cy="972000"/>
          </a:xfrm>
        </p:spPr>
        <p:txBody>
          <a:bodyPr/>
          <a:lstStyle/>
          <a:p>
            <a:r>
              <a:rPr lang="fi-FI" b="0" dirty="0"/>
              <a:t>Yhteistyöllä tuetaan lapsen varhaiskasvatuksen järjestämistä siten, että jokainen lapsi saa oman kehityksensä ja tarpeidensa mukaista kasvatusta, opetusta ja hoitoa. Vastuu yhteistyön toteutumisesta ja suunnitelmallisuudesta on varhaiskasvatuksen järjestäjillä. He vastaavat myös siitä, että yhteistyötä toteutetaan monialaisesti. </a:t>
            </a:r>
            <a:endParaRPr lang="fi-FI" dirty="0"/>
          </a:p>
        </p:txBody>
      </p:sp>
    </p:spTree>
    <p:extLst>
      <p:ext uri="{BB962C8B-B14F-4D97-AF65-F5344CB8AC3E}">
        <p14:creationId xmlns:p14="http://schemas.microsoft.com/office/powerpoint/2010/main" val="3014720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Yhteistyö ja viestintä</a:t>
            </a:r>
            <a:endParaRPr lang="fi-FI" dirty="0"/>
          </a:p>
        </p:txBody>
      </p:sp>
      <p:sp>
        <p:nvSpPr>
          <p:cNvPr id="3" name="Sisällön paikkamerkki 2"/>
          <p:cNvSpPr>
            <a:spLocks noGrp="1"/>
          </p:cNvSpPr>
          <p:nvPr>
            <p:ph idx="1"/>
          </p:nvPr>
        </p:nvSpPr>
        <p:spPr/>
        <p:txBody>
          <a:bodyPr/>
          <a:lstStyle/>
          <a:p>
            <a:pPr marL="0" indent="0">
              <a:buNone/>
            </a:pPr>
            <a:r>
              <a:rPr lang="fi-FI" sz="1600" u="sng" dirty="0"/>
              <a:t>Huoltajien osallisuus:</a:t>
            </a:r>
          </a:p>
          <a:p>
            <a:pPr marL="0" indent="0">
              <a:buNone/>
            </a:pPr>
            <a:r>
              <a:rPr lang="fi-FI" sz="1600" dirty="0"/>
              <a:t>Vanhempien </a:t>
            </a:r>
            <a:r>
              <a:rPr lang="fi-FI" sz="1600" dirty="0" smtClean="0"/>
              <a:t>kuuleminen-tutustuminen</a:t>
            </a:r>
            <a:r>
              <a:rPr lang="fi-FI" sz="1600" dirty="0"/>
              <a:t>, aloituskeskustelu, vasu, Hyve 4, </a:t>
            </a:r>
            <a:r>
              <a:rPr lang="fi-FI" sz="1600" dirty="0" err="1"/>
              <a:t>leops</a:t>
            </a:r>
            <a:r>
              <a:rPr lang="fi-FI" sz="1600" dirty="0"/>
              <a:t>, siirtopalaverit, </a:t>
            </a:r>
          </a:p>
          <a:p>
            <a:pPr marL="0" indent="0">
              <a:buNone/>
            </a:pPr>
            <a:r>
              <a:rPr lang="fi-FI" sz="1600" dirty="0"/>
              <a:t>tuonti- ja hakutilanteet</a:t>
            </a:r>
          </a:p>
          <a:p>
            <a:pPr marL="0" indent="0">
              <a:buNone/>
            </a:pPr>
            <a:r>
              <a:rPr lang="fi-FI" sz="1600" dirty="0"/>
              <a:t>Vanhempainillat ja -kahvit, ryhmien omat retket </a:t>
            </a:r>
          </a:p>
          <a:p>
            <a:pPr marL="0" indent="0">
              <a:buNone/>
            </a:pPr>
            <a:r>
              <a:rPr lang="fi-FI" sz="1600" dirty="0"/>
              <a:t>Vanhempaintoimikuntatoiminnassa </a:t>
            </a:r>
            <a:r>
              <a:rPr lang="fi-FI" sz="1600" dirty="0" smtClean="0"/>
              <a:t>mukana </a:t>
            </a:r>
            <a:r>
              <a:rPr lang="fi-FI" sz="1600" dirty="0"/>
              <a:t>oleminen ja/tai sen järjestämiin tapahtumiin osallistuminen</a:t>
            </a:r>
          </a:p>
          <a:p>
            <a:pPr marL="0" indent="0">
              <a:buNone/>
            </a:pPr>
            <a:r>
              <a:rPr lang="fi-FI" sz="1600" dirty="0"/>
              <a:t>Isän- ja äitienpäivä, isovanhempienpäivä, </a:t>
            </a:r>
            <a:r>
              <a:rPr lang="fi-FI" sz="1600" dirty="0" smtClean="0"/>
              <a:t>liikuntatapahtumat koko perheelle, </a:t>
            </a:r>
            <a:r>
              <a:rPr lang="fi-FI" sz="1600" dirty="0"/>
              <a:t>joulu- ja kevätjuhlat</a:t>
            </a:r>
          </a:p>
          <a:p>
            <a:pPr marL="0" indent="0">
              <a:buNone/>
            </a:pPr>
            <a:r>
              <a:rPr lang="fi-FI" sz="1600" dirty="0"/>
              <a:t>Erilaiset liikuntatapahtumat</a:t>
            </a:r>
          </a:p>
          <a:p>
            <a:pPr marL="0" indent="0">
              <a:buNone/>
            </a:pPr>
            <a:r>
              <a:rPr lang="fi-FI" sz="1600" dirty="0"/>
              <a:t>Kirjallisuusviikot</a:t>
            </a:r>
          </a:p>
          <a:p>
            <a:pPr marL="0" indent="0">
              <a:buNone/>
            </a:pPr>
            <a:r>
              <a:rPr lang="fi-FI" sz="1600" dirty="0"/>
              <a:t>Tarjotaan vanhemmille mahdollisuutta olla mukana päivän toiminnoissa niin halutessaan</a:t>
            </a:r>
          </a:p>
          <a:p>
            <a:pPr marL="0" indent="0">
              <a:buNone/>
            </a:pPr>
            <a:endParaRPr lang="fi-FI" sz="1600" dirty="0"/>
          </a:p>
          <a:p>
            <a:pPr marL="0" indent="0">
              <a:buNone/>
            </a:pPr>
            <a:r>
              <a:rPr lang="fi-FI" sz="1600" u="sng" dirty="0"/>
              <a:t>Viestintä vanhemmille:</a:t>
            </a:r>
          </a:p>
          <a:p>
            <a:pPr marL="0" indent="0">
              <a:buNone/>
            </a:pPr>
            <a:r>
              <a:rPr lang="fi-FI" sz="1600" dirty="0"/>
              <a:t>Viestintä suusanallisesti ja kasvotusten, tiedotteet ilmoitustauluilla, sähköposti, tekstiviesti</a:t>
            </a:r>
          </a:p>
          <a:p>
            <a:pPr marL="0" indent="0">
              <a:buNone/>
            </a:pPr>
            <a:r>
              <a:rPr lang="fi-FI" sz="1600" dirty="0"/>
              <a:t>Digi-kehykset</a:t>
            </a:r>
          </a:p>
          <a:p>
            <a:pPr marL="0" indent="0">
              <a:buNone/>
            </a:pPr>
            <a:r>
              <a:rPr lang="fi-FI" sz="1600" dirty="0"/>
              <a:t>Valokuvat seinillä, reissuvihko tarvittaessa, viikkotiedote</a:t>
            </a:r>
          </a:p>
          <a:p>
            <a:pPr marL="0" indent="0">
              <a:buNone/>
            </a:pPr>
            <a:endParaRPr lang="fi-FI" sz="1600" dirty="0"/>
          </a:p>
          <a:p>
            <a:pPr marL="0" indent="0">
              <a:buNone/>
            </a:pPr>
            <a:r>
              <a:rPr lang="fi-FI" sz="1600" u="sng" dirty="0"/>
              <a:t>Monialainen yhteistyö</a:t>
            </a:r>
          </a:p>
          <a:p>
            <a:pPr marL="0" indent="0">
              <a:buNone/>
            </a:pPr>
            <a:r>
              <a:rPr lang="fi-FI" sz="1600" dirty="0"/>
              <a:t>Kiertävä erityislastentarhanopettaja, S2-lto, esiopetuksen kuraattori, koulu- ja neuvolapsykologit, neuvola, perheneuvola, lastensuojelu, kotipalvelun varhainen tuki,</a:t>
            </a:r>
          </a:p>
          <a:p>
            <a:pPr marL="0" indent="0">
              <a:buNone/>
            </a:pPr>
            <a:r>
              <a:rPr lang="fi-FI" sz="1600" dirty="0"/>
              <a:t>lähikoulut, opiskelijat, </a:t>
            </a:r>
          </a:p>
          <a:p>
            <a:pPr marL="0" indent="0">
              <a:buNone/>
            </a:pPr>
            <a:r>
              <a:rPr lang="fi-FI" sz="1600" dirty="0"/>
              <a:t>Helsingin kaupungin kulttuuritoiminta kokonaisuudessaan ryhmien ikäjakauma huomioiden</a:t>
            </a:r>
          </a:p>
          <a:p>
            <a:pPr marL="0" indent="0">
              <a:buNone/>
            </a:pPr>
            <a:endParaRPr lang="fi-FI"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23</a:t>
            </a:fld>
            <a:endParaRPr lang="fi-FI"/>
          </a:p>
        </p:txBody>
      </p:sp>
    </p:spTree>
    <p:extLst>
      <p:ext uri="{BB962C8B-B14F-4D97-AF65-F5344CB8AC3E}">
        <p14:creationId xmlns:p14="http://schemas.microsoft.com/office/powerpoint/2010/main" val="521186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32545" y="234179"/>
            <a:ext cx="10739337" cy="2071991"/>
          </a:xfrm>
        </p:spPr>
        <p:txBody>
          <a:bodyPr/>
          <a:lstStyle/>
          <a:p>
            <a:r>
              <a:rPr lang="fi-FI" dirty="0"/>
              <a:t>Lapsen varhaiskasvatuksessa aloittaminen</a:t>
            </a:r>
            <a:br>
              <a:rPr lang="fi-FI" dirty="0"/>
            </a:br>
            <a:r>
              <a:rPr lang="fi-FI" dirty="0"/>
              <a:t/>
            </a:r>
            <a:br>
              <a:rPr lang="fi-FI" dirty="0"/>
            </a:br>
            <a:r>
              <a:rPr lang="fi-FI" dirty="0"/>
              <a:t/>
            </a:r>
            <a:br>
              <a:rPr lang="fi-FI" dirty="0"/>
            </a:br>
            <a:endParaRPr lang="fi-FI" dirty="0"/>
          </a:p>
        </p:txBody>
      </p:sp>
    </p:spTree>
    <p:extLst>
      <p:ext uri="{BB962C8B-B14F-4D97-AF65-F5344CB8AC3E}">
        <p14:creationId xmlns:p14="http://schemas.microsoft.com/office/powerpoint/2010/main" val="3279348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Lapsen varhaiskasvatuksen aloittaminen</a:t>
            </a:r>
            <a:endParaRPr lang="fi-FI" dirty="0"/>
          </a:p>
        </p:txBody>
      </p:sp>
      <p:sp>
        <p:nvSpPr>
          <p:cNvPr id="3" name="Sisällön paikkamerkki 2"/>
          <p:cNvSpPr>
            <a:spLocks noGrp="1"/>
          </p:cNvSpPr>
          <p:nvPr>
            <p:ph idx="1"/>
          </p:nvPr>
        </p:nvSpPr>
        <p:spPr>
          <a:xfrm>
            <a:off x="209776" y="1521002"/>
            <a:ext cx="11234739" cy="4979988"/>
          </a:xfrm>
        </p:spPr>
        <p:txBody>
          <a:bodyPr/>
          <a:lstStyle/>
          <a:p>
            <a:pPr lvl="0"/>
            <a:endParaRPr lang="fi-FI" sz="1200" dirty="0"/>
          </a:p>
          <a:p>
            <a:pPr marL="0" lvl="0" indent="0">
              <a:buNone/>
            </a:pPr>
            <a:endParaRPr lang="fi-FI" sz="1200" dirty="0"/>
          </a:p>
          <a:p>
            <a:pPr lvl="0"/>
            <a:r>
              <a:rPr lang="fi-FI" sz="1200" dirty="0"/>
              <a:t>Tutustuminen</a:t>
            </a:r>
          </a:p>
          <a:p>
            <a:pPr lvl="1"/>
            <a:r>
              <a:rPr lang="fi-FI" sz="1200" dirty="0"/>
              <a:t>Ennen kuin lapsi aloittaa päiväkodissa hän tulee tutustumaan yhdessä huoltajien kanssa päiväkotiin mahdollisuuksien mukaan. </a:t>
            </a:r>
          </a:p>
          <a:p>
            <a:pPr lvl="1"/>
            <a:r>
              <a:rPr lang="fi-FI" sz="1200" dirty="0"/>
              <a:t>Tutustuminen aloitetaan sovitusti 1-2 viikkoa ennen kuin lapsi aloittaa päivähoidossa riippuen lapsen iästä ja tarpeista</a:t>
            </a:r>
          </a:p>
          <a:p>
            <a:pPr lvl="1"/>
            <a:r>
              <a:rPr lang="fi-FI" sz="1200" dirty="0"/>
              <a:t>Aluksi lapsi tulee leikkimään pihalle ja sen jälkeen päiviä pidennetään sovitusti. Huoltaja on lapsen mukana tutustumisajan.</a:t>
            </a:r>
          </a:p>
          <a:p>
            <a:pPr marL="457194" lvl="1" indent="0">
              <a:buNone/>
            </a:pPr>
            <a:endParaRPr lang="fi-FI" sz="1200" dirty="0"/>
          </a:p>
          <a:p>
            <a:r>
              <a:rPr lang="fi-FI" sz="1200" dirty="0"/>
              <a:t>Aloituskeskustelu</a:t>
            </a:r>
          </a:p>
          <a:p>
            <a:pPr lvl="1"/>
            <a:r>
              <a:rPr lang="fi-FI" sz="1200" dirty="0"/>
              <a:t>Ryhmästä otetaan yhteyttä perheeseen ja sovitaan aloituskeskustelu käytäväksi kotona tai päivähoitopaikassa</a:t>
            </a:r>
          </a:p>
          <a:p>
            <a:pPr lvl="1"/>
            <a:r>
              <a:rPr lang="fi-FI" sz="1200" dirty="0"/>
              <a:t>Aloituskeskustelu on perheen puheenvuoro, jossa he kertovat omasta lapsestaan ja toiveistaan henkilökunnalle</a:t>
            </a:r>
          </a:p>
          <a:p>
            <a:pPr lvl="1"/>
            <a:r>
              <a:rPr lang="fi-FI" sz="1200" dirty="0"/>
              <a:t>Aloituskeskustelu käydään tutustumisjakson aikana</a:t>
            </a:r>
          </a:p>
          <a:p>
            <a:pPr lvl="1"/>
            <a:endParaRPr lang="fi-FI" sz="1200" dirty="0"/>
          </a:p>
          <a:p>
            <a:pPr lvl="0"/>
            <a:r>
              <a:rPr lang="fi-FI" sz="1200" dirty="0"/>
              <a:t>Päivähoidon aloitus</a:t>
            </a:r>
          </a:p>
          <a:p>
            <a:pPr lvl="1"/>
            <a:r>
              <a:rPr lang="fi-FI" sz="1200" dirty="0"/>
              <a:t>Vanhempien rooli on rohkaista lasta kaikissa päivän tilanteissa (ruokailu, lepohetki jne.)</a:t>
            </a:r>
          </a:p>
          <a:p>
            <a:pPr lvl="1"/>
            <a:r>
              <a:rPr lang="fi-FI" sz="1200" dirty="0"/>
              <a:t>Päivähoidon aloituksen päätöspäivästä lähtien lapsella on mahdollisuus jäädä päivähoitoon yksin ilman vanhempia</a:t>
            </a:r>
          </a:p>
          <a:p>
            <a:pPr lvl="1"/>
            <a:r>
              <a:rPr lang="fi-FI" sz="1200" dirty="0"/>
              <a:t>Tästä päivästä lähtien päivähoitomaksu ja vakuutukset ovat voimassa</a:t>
            </a:r>
          </a:p>
          <a:p>
            <a:pPr lvl="1"/>
            <a:endParaRPr lang="fi-FI" sz="1200" dirty="0"/>
          </a:p>
          <a:p>
            <a:pPr lvl="0"/>
            <a:r>
              <a:rPr lang="fi-FI" sz="1200" dirty="0"/>
              <a:t>Siirtyminen toiseen ryhmään </a:t>
            </a:r>
          </a:p>
          <a:p>
            <a:pPr lvl="1"/>
            <a:r>
              <a:rPr lang="fi-FI" sz="1200" dirty="0"/>
              <a:t>Keskustelun käy vanhan ja uuden ryhmän henkilökunta yhdessä huoltajien kanssa.</a:t>
            </a:r>
          </a:p>
          <a:p>
            <a:pPr lvl="1"/>
            <a:endParaRPr lang="fi-FI" sz="1200" dirty="0"/>
          </a:p>
          <a:p>
            <a:pPr lvl="0"/>
            <a:r>
              <a:rPr lang="fi-FI" sz="1200" dirty="0"/>
              <a:t>Lapsen vasuprosessi</a:t>
            </a:r>
          </a:p>
          <a:p>
            <a:pPr lvl="1"/>
            <a:r>
              <a:rPr lang="fi-FI" sz="1200" dirty="0"/>
              <a:t>Varhaiskasvatuskeskustelut käydään n. kuukauden päästä siitä kun lapsi on aloittanut päivähoidossa </a:t>
            </a:r>
          </a:p>
          <a:p>
            <a:pPr lvl="1"/>
            <a:r>
              <a:rPr lang="fi-FI" sz="1200" dirty="0"/>
              <a:t>Muuten varhaiskasvatuskeskustelut käydään lokakuun loppuun mennessä</a:t>
            </a:r>
          </a:p>
          <a:p>
            <a:pPr lvl="1"/>
            <a:r>
              <a:rPr lang="fi-FI" sz="1200" dirty="0"/>
              <a:t>Varhaiskasvatuskeskustelut arvioidaan yhdessä huoltajien kanssa aina kun lapsi siirtyy toiseen ryhmään, esiopetukseen, toiseen päiväkotiin tai aina tarvittaessa. Muuten varhaiskasvatuskeskustelut arvioidaan seuraavan vuoden lokakuun loppuun mennessä</a:t>
            </a:r>
          </a:p>
          <a:p>
            <a:pPr lvl="2"/>
            <a:r>
              <a:rPr lang="fi-FI" sz="1200" dirty="0"/>
              <a:t>Varhaiskasvatuskeskustelut käydään ryhmän lastentarhanopettajan kanssa</a:t>
            </a:r>
          </a:p>
          <a:p>
            <a:endParaRPr lang="fi-FI"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25</a:t>
            </a:fld>
            <a:endParaRPr lang="fi-FI"/>
          </a:p>
        </p:txBody>
      </p:sp>
    </p:spTree>
    <p:extLst>
      <p:ext uri="{BB962C8B-B14F-4D97-AF65-F5344CB8AC3E}">
        <p14:creationId xmlns:p14="http://schemas.microsoft.com/office/powerpoint/2010/main" val="515365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05842" y="301842"/>
            <a:ext cx="9741876" cy="1139458"/>
          </a:xfrm>
        </p:spPr>
        <p:txBody>
          <a:bodyPr/>
          <a:lstStyle/>
          <a:p>
            <a:r>
              <a:rPr lang="fi-FI" dirty="0"/>
              <a:t>Helsingin yhteiset tavoitteet vuodelle 2017</a:t>
            </a:r>
          </a:p>
        </p:txBody>
      </p:sp>
      <p:sp>
        <p:nvSpPr>
          <p:cNvPr id="3" name="Sisällön paikkamerkki 2"/>
          <p:cNvSpPr>
            <a:spLocks noGrp="1"/>
          </p:cNvSpPr>
          <p:nvPr>
            <p:ph idx="1"/>
          </p:nvPr>
        </p:nvSpPr>
        <p:spPr>
          <a:xfrm>
            <a:off x="457201" y="1814731"/>
            <a:ext cx="10290517" cy="4080877"/>
          </a:xfrm>
        </p:spPr>
        <p:txBody>
          <a:bodyPr/>
          <a:lstStyle/>
          <a:p>
            <a:r>
              <a:rPr lang="fi-FI" sz="1400" dirty="0"/>
              <a:t>Varhaiskasvatus on mukana ”Suomi 100 Suuri Lukuseikkailu” hankkeessa tiiviissä yhteistyössä kaupunginkirjaston kanssa</a:t>
            </a:r>
            <a:r>
              <a:rPr lang="fi-FI" sz="1400" dirty="0" smtClean="0"/>
              <a:t>. </a:t>
            </a:r>
            <a:r>
              <a:rPr lang="fi-FI" sz="1400" dirty="0"/>
              <a:t>Jokaisessa päiväkodissa on järjestetty lapsille ja perheille 1-2-tapahtumaa vuoden 2017 aikana.</a:t>
            </a:r>
          </a:p>
          <a:p>
            <a:endParaRPr lang="fi-FI" sz="1400" dirty="0"/>
          </a:p>
          <a:p>
            <a:r>
              <a:rPr lang="fi-FI" sz="1400" dirty="0"/>
              <a:t>Asiakkaiden osallisuus on </a:t>
            </a:r>
            <a:r>
              <a:rPr lang="fi-FI" sz="1400" dirty="0" smtClean="0"/>
              <a:t>vahvistunut. Lapset </a:t>
            </a:r>
            <a:r>
              <a:rPr lang="fi-FI" sz="1400" dirty="0"/>
              <a:t>ja perheet saavat mahdollisuuden osallistua varhaiskasvatuksen toimintasuunnitelmien tekemiseen kaikissa toimipisteissä, joissa toimintasuunnitelma tehdään</a:t>
            </a:r>
            <a:r>
              <a:rPr lang="fi-FI" sz="1400" dirty="0" smtClean="0"/>
              <a:t>.</a:t>
            </a:r>
          </a:p>
          <a:p>
            <a:endParaRPr lang="fi-FI" sz="1400" dirty="0"/>
          </a:p>
          <a:p>
            <a:pPr>
              <a:buFontTx/>
              <a:buChar char="-"/>
            </a:pPr>
            <a:r>
              <a:rPr lang="fi-FI" sz="1400" dirty="0" smtClean="0"/>
              <a:t>Suomi 100 suuri lukuseikkailutapahtumat:</a:t>
            </a:r>
          </a:p>
          <a:p>
            <a:pPr marL="0" indent="0">
              <a:buNone/>
            </a:pPr>
            <a:r>
              <a:rPr lang="fi-FI" sz="1400" dirty="0" smtClean="0"/>
              <a:t> Klaarassa:</a:t>
            </a:r>
          </a:p>
          <a:p>
            <a:pPr>
              <a:buFontTx/>
              <a:buChar char="-"/>
            </a:pPr>
            <a:r>
              <a:rPr lang="fi-FI" sz="1400" dirty="0" smtClean="0"/>
              <a:t>15.6.17 100 suomalaista lastenkirjaa – tapahtuma </a:t>
            </a:r>
          </a:p>
          <a:p>
            <a:pPr>
              <a:buFontTx/>
              <a:buChar char="-"/>
            </a:pPr>
            <a:r>
              <a:rPr lang="fi-FI" sz="1400" dirty="0" smtClean="0"/>
              <a:t>10.10.17 ” Runoriimirumba” </a:t>
            </a:r>
          </a:p>
          <a:p>
            <a:pPr lvl="0"/>
            <a:r>
              <a:rPr lang="fi-FI" sz="1400" dirty="0" smtClean="0"/>
              <a:t>Vihtorissa: </a:t>
            </a:r>
            <a:r>
              <a:rPr lang="fi-FI" sz="1400" dirty="0"/>
              <a:t>11.5.2017 </a:t>
            </a:r>
            <a:r>
              <a:rPr lang="fi-FI" sz="1400" dirty="0" smtClean="0"/>
              <a:t>  </a:t>
            </a:r>
            <a:r>
              <a:rPr lang="fi-FI" sz="1400" dirty="0"/>
              <a:t>”Äitien hemmottelu iltapäivä ja kirjakahvila</a:t>
            </a:r>
            <a:r>
              <a:rPr lang="fi-FI" sz="1400" dirty="0" smtClean="0"/>
              <a:t>”.</a:t>
            </a:r>
            <a:endParaRPr lang="fi-FI" sz="1400" dirty="0"/>
          </a:p>
          <a:p>
            <a:pPr lvl="0"/>
            <a:r>
              <a:rPr lang="fi-FI" sz="1400" dirty="0"/>
              <a:t>19.9.2018 Reissaajat ryhmä järjesti </a:t>
            </a:r>
            <a:r>
              <a:rPr lang="fi-FI" sz="1400" dirty="0" err="1"/>
              <a:t>Geo</a:t>
            </a:r>
            <a:r>
              <a:rPr lang="fi-FI" sz="1400" dirty="0"/>
              <a:t>-kätkön Nurkan kirjastoon – lapset perheineen kävivät kätköllä noin kuukauden ajan ja kirjasivat käyntinsä vihkoon</a:t>
            </a:r>
            <a:r>
              <a:rPr lang="fi-FI" sz="1400" dirty="0" smtClean="0"/>
              <a:t>..</a:t>
            </a:r>
            <a:endParaRPr lang="fi-FI" sz="1400" dirty="0"/>
          </a:p>
          <a:p>
            <a:pPr lvl="0"/>
            <a:r>
              <a:rPr lang="fi-FI" sz="1400" dirty="0"/>
              <a:t>25.1.2018 Suuren lukuseikkailun päätteeksi kaikille perheille jaettiin ”Lue lapselle Lukumitta” lehtinen (</a:t>
            </a:r>
            <a:r>
              <a:rPr lang="fi-FI" sz="1400" u="sng" dirty="0">
                <a:hlinkClick r:id="rId2"/>
              </a:rPr>
              <a:t>www.luelapselle.fi</a:t>
            </a:r>
            <a:r>
              <a:rPr lang="fi-FI" sz="1400" dirty="0"/>
              <a:t>)</a:t>
            </a:r>
          </a:p>
          <a:p>
            <a:r>
              <a:rPr lang="fi-FI" sz="1400" dirty="0"/>
              <a:t> </a:t>
            </a:r>
          </a:p>
          <a:p>
            <a:pPr>
              <a:buFontTx/>
              <a:buChar char="-"/>
            </a:pPr>
            <a:r>
              <a:rPr lang="fi-FI" sz="1400" dirty="0" smtClean="0"/>
              <a:t>Toimintasuunnitelman tekemiseen  vanhemmat ovat voineet osallistua toiminnallisissa vanhempaintapahtumissa.</a:t>
            </a:r>
          </a:p>
          <a:p>
            <a:pPr>
              <a:buFontTx/>
              <a:buChar char="-"/>
            </a:pPr>
            <a:r>
              <a:rPr lang="fi-FI" sz="1400" dirty="0" smtClean="0"/>
              <a:t>Klaara ja Vihtori  5.9. 17 vasuista vauhtia-tapahtuma</a:t>
            </a:r>
          </a:p>
          <a:p>
            <a:pPr>
              <a:buFontTx/>
              <a:buChar char="-"/>
            </a:pPr>
            <a:r>
              <a:rPr lang="fi-FI" sz="1400" dirty="0" smtClean="0"/>
              <a:t>Vanhempainillat 12.9.2017 ja 14.9.17, </a:t>
            </a:r>
            <a:endParaRPr lang="fi-FI" sz="1400"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26</a:t>
            </a:fld>
            <a:endParaRPr lang="fi-FI"/>
          </a:p>
        </p:txBody>
      </p:sp>
    </p:spTree>
    <p:extLst>
      <p:ext uri="{BB962C8B-B14F-4D97-AF65-F5344CB8AC3E}">
        <p14:creationId xmlns:p14="http://schemas.microsoft.com/office/powerpoint/2010/main" val="310785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1" y="407988"/>
            <a:ext cx="11234739" cy="443659"/>
          </a:xfrm>
        </p:spPr>
        <p:txBody>
          <a:bodyPr/>
          <a:lstStyle/>
          <a:p>
            <a:r>
              <a:rPr lang="fi-FI" sz="4000" dirty="0"/>
              <a:t>Oppiva yhteisö toimintakulttuurin ytimenä</a:t>
            </a:r>
            <a:r>
              <a:rPr lang="fi-FI" dirty="0"/>
              <a:t/>
            </a:r>
            <a:br>
              <a:rPr lang="fi-FI" dirty="0"/>
            </a:br>
            <a:r>
              <a:rPr lang="fi-FI" dirty="0" smtClean="0"/>
              <a:t/>
            </a:r>
            <a:br>
              <a:rPr lang="fi-FI" dirty="0" smtClean="0"/>
            </a:br>
            <a:endParaRPr lang="fi-FI" dirty="0"/>
          </a:p>
        </p:txBody>
      </p:sp>
      <p:sp>
        <p:nvSpPr>
          <p:cNvPr id="3" name="Sisällön paikkamerkki 2"/>
          <p:cNvSpPr>
            <a:spLocks noGrp="1"/>
          </p:cNvSpPr>
          <p:nvPr>
            <p:ph idx="1"/>
          </p:nvPr>
        </p:nvSpPr>
        <p:spPr>
          <a:xfrm>
            <a:off x="439738" y="1678319"/>
            <a:ext cx="11234739" cy="1378646"/>
          </a:xfrm>
        </p:spPr>
        <p:txBody>
          <a:bodyPr/>
          <a:lstStyle/>
          <a:p>
            <a:pPr marL="0" indent="0">
              <a:buNone/>
            </a:pPr>
            <a:endParaRPr lang="fi-FI" sz="1801" dirty="0"/>
          </a:p>
          <a:p>
            <a:pPr marL="0" indent="0">
              <a:buNone/>
            </a:pPr>
            <a:r>
              <a:rPr lang="fi-FI" sz="1801" dirty="0" smtClean="0"/>
              <a:t>-Klaara-Vihtorissa oppiva yhteisö koostuu lapsista, vanhemmista, henkilökunnasta ja muista toimijoista. </a:t>
            </a:r>
          </a:p>
          <a:p>
            <a:pPr marL="0" indent="0">
              <a:buNone/>
            </a:pPr>
            <a:r>
              <a:rPr lang="fi-FI" sz="1801" dirty="0" smtClean="0"/>
              <a:t>-yhteisössämme hyödynnetään erilaisia vahvuuksia</a:t>
            </a:r>
          </a:p>
          <a:p>
            <a:pPr marL="0" indent="0">
              <a:buNone/>
            </a:pPr>
            <a:r>
              <a:rPr lang="fi-FI" sz="1801" dirty="0" smtClean="0"/>
              <a:t>-meillä on avoin asenne kaikkeen uuteen ja mahdollisuus jatkuvaan itsensä kehittämiseen.</a:t>
            </a:r>
          </a:p>
          <a:p>
            <a:pPr marL="0" indent="0">
              <a:buNone/>
            </a:pPr>
            <a:r>
              <a:rPr lang="fi-FI" sz="1801" dirty="0" smtClean="0"/>
              <a:t>-Kaikki huolehtii kaikista  - yhteisvastuu lapsista</a:t>
            </a:r>
          </a:p>
          <a:p>
            <a:pPr marL="0" indent="0">
              <a:buNone/>
            </a:pPr>
            <a:r>
              <a:rPr lang="fi-FI" sz="1801" dirty="0" smtClean="0"/>
              <a:t>-Henkilöstö huolehtii </a:t>
            </a:r>
            <a:r>
              <a:rPr lang="fi-FI" sz="1801" smtClean="0"/>
              <a:t>jatkuvasta kouluttautumisesta  </a:t>
            </a:r>
            <a:r>
              <a:rPr lang="fi-FI" sz="1801" dirty="0" smtClean="0"/>
              <a:t>ja jakaa koulutuksen kaikkien tietoon</a:t>
            </a:r>
          </a:p>
          <a:p>
            <a:pPr marL="0" indent="0">
              <a:buNone/>
            </a:pPr>
            <a:r>
              <a:rPr lang="fi-FI" sz="1801" dirty="0" smtClean="0"/>
              <a:t>-innostuminen uuteen ja toimintatapojen muuttaminen kuuluu Klaara-Vihtorin yhteisön ytimeen</a:t>
            </a:r>
          </a:p>
          <a:p>
            <a:pPr marL="0" indent="0">
              <a:buNone/>
            </a:pPr>
            <a:r>
              <a:rPr lang="fi-FI" sz="1801" dirty="0" smtClean="0"/>
              <a:t>-henkilöstön erityisosaaminen ja vahvuudet käyttöön</a:t>
            </a:r>
          </a:p>
          <a:p>
            <a:pPr marL="0" indent="0">
              <a:buNone/>
            </a:pPr>
            <a:r>
              <a:rPr lang="fi-FI" sz="1801" dirty="0" smtClean="0"/>
              <a:t>-säännölliset palaveri käytännöt</a:t>
            </a:r>
          </a:p>
          <a:p>
            <a:pPr marL="0" indent="0">
              <a:buNone/>
            </a:pPr>
            <a:endParaRPr lang="fi-FI" sz="1801" dirty="0"/>
          </a:p>
          <a:p>
            <a:endParaRPr lang="fi-FI"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3</a:t>
            </a:fld>
            <a:endParaRPr lang="fi-FI"/>
          </a:p>
        </p:txBody>
      </p:sp>
    </p:spTree>
    <p:extLst>
      <p:ext uri="{BB962C8B-B14F-4D97-AF65-F5344CB8AC3E}">
        <p14:creationId xmlns:p14="http://schemas.microsoft.com/office/powerpoint/2010/main" val="2352749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Leikkiin ja vuorovaikutukseen kannustava yhteisö</a:t>
            </a:r>
            <a:r>
              <a:rPr lang="fi-FI" dirty="0"/>
              <a:t/>
            </a:r>
            <a:br>
              <a:rPr lang="fi-FI" dirty="0"/>
            </a:br>
            <a:r>
              <a:rPr lang="fi-FI" dirty="0" smtClean="0"/>
              <a:t/>
            </a:r>
            <a:br>
              <a:rPr lang="fi-FI" dirty="0" smtClean="0"/>
            </a:br>
            <a:endParaRPr lang="fi-FI" dirty="0"/>
          </a:p>
        </p:txBody>
      </p:sp>
      <p:sp>
        <p:nvSpPr>
          <p:cNvPr id="3" name="Sisällön paikkamerkki 2"/>
          <p:cNvSpPr>
            <a:spLocks noGrp="1"/>
          </p:cNvSpPr>
          <p:nvPr>
            <p:ph idx="1"/>
          </p:nvPr>
        </p:nvSpPr>
        <p:spPr>
          <a:xfrm>
            <a:off x="384848" y="1666147"/>
            <a:ext cx="11234739" cy="4979988"/>
          </a:xfrm>
        </p:spPr>
        <p:txBody>
          <a:bodyPr/>
          <a:lstStyle/>
          <a:p>
            <a:pPr marL="0" indent="0">
              <a:buNone/>
            </a:pPr>
            <a:r>
              <a:rPr lang="fi-FI" sz="1801" dirty="0" smtClean="0"/>
              <a:t>Aikaa ja rauhaa leikeille</a:t>
            </a:r>
          </a:p>
          <a:p>
            <a:pPr marL="0" indent="0">
              <a:buNone/>
            </a:pPr>
            <a:r>
              <a:rPr lang="fi-FI" sz="1801" dirty="0" smtClean="0"/>
              <a:t>-pienryhmätoiminta</a:t>
            </a:r>
          </a:p>
          <a:p>
            <a:pPr marL="0" indent="0">
              <a:buNone/>
            </a:pPr>
            <a:r>
              <a:rPr lang="fi-FI" sz="1801" dirty="0" smtClean="0"/>
              <a:t>-joissakin tiloissa voi jättää leikin kesken</a:t>
            </a:r>
          </a:p>
          <a:p>
            <a:pPr marL="0" indent="0">
              <a:buNone/>
            </a:pPr>
            <a:r>
              <a:rPr lang="fi-FI" sz="1801" dirty="0" smtClean="0"/>
              <a:t>-lasten ideoiden huomioiminen</a:t>
            </a:r>
          </a:p>
          <a:p>
            <a:pPr marL="0" indent="0">
              <a:buNone/>
            </a:pPr>
            <a:r>
              <a:rPr lang="fi-FI" sz="1801" dirty="0" smtClean="0"/>
              <a:t>-aikuiset leikkivät mukana, leikin rikastaminen ja kannattelu</a:t>
            </a:r>
          </a:p>
          <a:p>
            <a:pPr marL="0" indent="0">
              <a:buNone/>
            </a:pPr>
            <a:r>
              <a:rPr lang="fi-FI" sz="1801" dirty="0" smtClean="0"/>
              <a:t>-leikin havainnointi mm. videointi</a:t>
            </a:r>
          </a:p>
          <a:p>
            <a:pPr marL="0" indent="0">
              <a:buNone/>
            </a:pPr>
            <a:r>
              <a:rPr lang="fi-FI" sz="1801" dirty="0" smtClean="0"/>
              <a:t>-hetkeen tarttuminen</a:t>
            </a:r>
          </a:p>
          <a:p>
            <a:pPr marL="0" indent="0">
              <a:buNone/>
            </a:pPr>
            <a:r>
              <a:rPr lang="fi-FI" sz="1801" dirty="0" smtClean="0"/>
              <a:t>-vaalitaan lasten oikeutta leikkiin</a:t>
            </a:r>
          </a:p>
          <a:p>
            <a:pPr marL="0" indent="0">
              <a:buNone/>
            </a:pPr>
            <a:r>
              <a:rPr lang="fi-FI" sz="1801" dirty="0" smtClean="0"/>
              <a:t>-leikkikaveri</a:t>
            </a:r>
          </a:p>
          <a:p>
            <a:pPr marL="0" indent="0">
              <a:buNone/>
            </a:pPr>
            <a:r>
              <a:rPr lang="fi-FI" sz="1801" dirty="0" smtClean="0"/>
              <a:t>-leikkirauha lapselle ja aikuiselle</a:t>
            </a:r>
          </a:p>
          <a:p>
            <a:pPr marL="0" indent="0">
              <a:buNone/>
            </a:pPr>
            <a:r>
              <a:rPr lang="fi-FI" sz="1801" dirty="0" smtClean="0"/>
              <a:t>-opettelemme yhdessä elämään erilaisten ihmisten kanssa</a:t>
            </a:r>
          </a:p>
          <a:p>
            <a:pPr marL="0" indent="0">
              <a:buNone/>
            </a:pPr>
            <a:r>
              <a:rPr lang="fi-FI" sz="1801" dirty="0" smtClean="0"/>
              <a:t>-virikkeinen ympäristö</a:t>
            </a:r>
          </a:p>
          <a:p>
            <a:pPr marL="0" indent="0">
              <a:buNone/>
            </a:pPr>
            <a:r>
              <a:rPr lang="fi-FI" sz="1801" dirty="0" smtClean="0"/>
              <a:t>-aikuinen tukena vuorovaikutuksessa, esim. erityislapset</a:t>
            </a:r>
          </a:p>
          <a:p>
            <a:pPr marL="0" indent="0">
              <a:buNone/>
            </a:pPr>
            <a:r>
              <a:rPr lang="fi-FI" sz="1801" dirty="0" smtClean="0"/>
              <a:t>-leikkiparien arvonta</a:t>
            </a:r>
          </a:p>
          <a:p>
            <a:pPr marL="0" indent="0">
              <a:buNone/>
            </a:pPr>
            <a:r>
              <a:rPr lang="fi-FI" sz="1801" dirty="0" smtClean="0"/>
              <a:t>-toiminta yli ryhmien</a:t>
            </a:r>
          </a:p>
          <a:p>
            <a:pPr marL="0" indent="0">
              <a:buNone/>
            </a:pPr>
            <a:r>
              <a:rPr lang="fi-FI" sz="1801" dirty="0" smtClean="0"/>
              <a:t>-leikkimällä oppiminen</a:t>
            </a:r>
            <a:endParaRPr lang="fi-FI" sz="1801"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4</a:t>
            </a:fld>
            <a:endParaRPr lang="fi-FI"/>
          </a:p>
        </p:txBody>
      </p:sp>
    </p:spTree>
    <p:extLst>
      <p:ext uri="{BB962C8B-B14F-4D97-AF65-F5344CB8AC3E}">
        <p14:creationId xmlns:p14="http://schemas.microsoft.com/office/powerpoint/2010/main" val="238922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Osallisuus, yhdenvertaisuus ja tasa-arvo</a:t>
            </a:r>
            <a:br>
              <a:rPr lang="fi-FI" dirty="0"/>
            </a:br>
            <a:r>
              <a:rPr lang="fi-FI" dirty="0" smtClean="0"/>
              <a:t/>
            </a:r>
            <a:br>
              <a:rPr lang="fi-FI" dirty="0" smtClean="0"/>
            </a:br>
            <a:endParaRPr lang="fi-FI" dirty="0"/>
          </a:p>
        </p:txBody>
      </p:sp>
      <p:sp>
        <p:nvSpPr>
          <p:cNvPr id="3" name="Sisällön paikkamerkki 2"/>
          <p:cNvSpPr>
            <a:spLocks noGrp="1"/>
          </p:cNvSpPr>
          <p:nvPr>
            <p:ph idx="1"/>
          </p:nvPr>
        </p:nvSpPr>
        <p:spPr/>
        <p:txBody>
          <a:bodyPr/>
          <a:lstStyle/>
          <a:p>
            <a:pPr marL="0" indent="0">
              <a:buNone/>
            </a:pPr>
            <a:endParaRPr lang="fi-FI" sz="1801" dirty="0"/>
          </a:p>
          <a:p>
            <a:pPr marL="0" indent="0">
              <a:buNone/>
            </a:pPr>
            <a:endParaRPr lang="fi-FI" sz="1801" dirty="0"/>
          </a:p>
          <a:p>
            <a:pPr marL="0" indent="0">
              <a:buNone/>
            </a:pPr>
            <a:r>
              <a:rPr lang="fi-FI" sz="1801" dirty="0" smtClean="0"/>
              <a:t>-kaikille oman tasoista toimintaa</a:t>
            </a:r>
          </a:p>
          <a:p>
            <a:pPr marL="0" indent="0">
              <a:buNone/>
            </a:pPr>
            <a:r>
              <a:rPr lang="fi-FI" sz="1801" dirty="0" smtClean="0"/>
              <a:t>-yhdenvertainen kohtelu</a:t>
            </a:r>
          </a:p>
          <a:p>
            <a:pPr marL="0" indent="0">
              <a:buNone/>
            </a:pPr>
            <a:r>
              <a:rPr lang="fi-FI" sz="1801" dirty="0" smtClean="0"/>
              <a:t>-kokemus kaikille että kuuluu joukkoon</a:t>
            </a:r>
          </a:p>
          <a:p>
            <a:pPr marL="0" indent="0">
              <a:buNone/>
            </a:pPr>
            <a:r>
              <a:rPr lang="fi-FI" sz="1801" dirty="0" smtClean="0"/>
              <a:t>-kaikkien vahvuudet esille</a:t>
            </a:r>
          </a:p>
          <a:p>
            <a:pPr marL="0" indent="0">
              <a:buNone/>
            </a:pPr>
            <a:r>
              <a:rPr lang="fi-FI" sz="1801" dirty="0" smtClean="0"/>
              <a:t>-huomaa hyvä</a:t>
            </a:r>
          </a:p>
          <a:p>
            <a:pPr marL="0" indent="0">
              <a:buNone/>
            </a:pPr>
            <a:r>
              <a:rPr lang="fi-FI" sz="1801" dirty="0" smtClean="0"/>
              <a:t>-kehu</a:t>
            </a:r>
          </a:p>
          <a:p>
            <a:pPr marL="0" indent="0">
              <a:buNone/>
            </a:pPr>
            <a:r>
              <a:rPr lang="fi-FI" sz="1801" dirty="0" smtClean="0"/>
              <a:t>-uusia materiaaleja käyttöön</a:t>
            </a:r>
          </a:p>
          <a:p>
            <a:pPr marL="0" indent="0">
              <a:buNone/>
            </a:pPr>
            <a:r>
              <a:rPr lang="fi-FI" sz="1801" dirty="0" smtClean="0"/>
              <a:t>-erityisestä ei erityistä vaan tasavertaista</a:t>
            </a:r>
          </a:p>
          <a:p>
            <a:pPr marL="0" indent="0">
              <a:buNone/>
            </a:pPr>
            <a:endParaRPr lang="fi-FI" sz="1801"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5</a:t>
            </a:fld>
            <a:endParaRPr lang="fi-FI"/>
          </a:p>
        </p:txBody>
      </p:sp>
      <p:pic>
        <p:nvPicPr>
          <p:cNvPr id="7" name="Kuva 6"/>
          <p:cNvPicPr>
            <a:picLocks noChangeAspect="1"/>
          </p:cNvPicPr>
          <p:nvPr/>
        </p:nvPicPr>
        <p:blipFill>
          <a:blip r:embed="rId2"/>
          <a:stretch>
            <a:fillRect/>
          </a:stretch>
        </p:blipFill>
        <p:spPr>
          <a:xfrm>
            <a:off x="6739390" y="2898474"/>
            <a:ext cx="3119718" cy="2339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86040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Kulttuurinen moninaisuus ja kielitietoisuus</a:t>
            </a:r>
            <a:r>
              <a:rPr lang="fi-FI" dirty="0" smtClean="0"/>
              <a:t/>
            </a:r>
            <a:br>
              <a:rPr lang="fi-FI" dirty="0" smtClean="0"/>
            </a:br>
            <a:endParaRPr lang="fi-FI" dirty="0"/>
          </a:p>
        </p:txBody>
      </p:sp>
      <p:sp>
        <p:nvSpPr>
          <p:cNvPr id="3" name="Sisällön paikkamerkki 2"/>
          <p:cNvSpPr>
            <a:spLocks noGrp="1"/>
          </p:cNvSpPr>
          <p:nvPr>
            <p:ph idx="1"/>
          </p:nvPr>
        </p:nvSpPr>
        <p:spPr>
          <a:xfrm>
            <a:off x="439737" y="1547814"/>
            <a:ext cx="11234739" cy="4979988"/>
          </a:xfrm>
        </p:spPr>
        <p:txBody>
          <a:bodyPr/>
          <a:lstStyle/>
          <a:p>
            <a:pPr marL="0" indent="0">
              <a:buNone/>
            </a:pPr>
            <a:endParaRPr lang="fi-FI" sz="1801" dirty="0"/>
          </a:p>
          <a:p>
            <a:pPr marL="0" indent="0">
              <a:buNone/>
            </a:pPr>
            <a:r>
              <a:rPr lang="fi-FI" sz="1801" dirty="0" smtClean="0"/>
              <a:t>-Päivähoitoyksikössä nostetaan esille monikulttuurisia perheitä kertomaan heidän kulttuuristaan </a:t>
            </a:r>
          </a:p>
          <a:p>
            <a:pPr marL="0" indent="0">
              <a:buNone/>
            </a:pPr>
            <a:r>
              <a:rPr lang="fi-FI" sz="1801" dirty="0" smtClean="0"/>
              <a:t>-Suomi 100v,itsenäisyyspv-juhlat, numerot aidassa 1-100(Suomi 100 liikunta) suomailaiset sadut ja musiikki</a:t>
            </a:r>
          </a:p>
          <a:p>
            <a:pPr marL="0" indent="0">
              <a:buNone/>
            </a:pPr>
            <a:r>
              <a:rPr lang="fi-FI" sz="1801" dirty="0" smtClean="0"/>
              <a:t>-Helsingin monipuolinen kulttuuritarjonta käytössä esim. museot ja muut retkikohteet </a:t>
            </a:r>
          </a:p>
          <a:p>
            <a:pPr marL="0" indent="0">
              <a:buNone/>
            </a:pPr>
            <a:r>
              <a:rPr lang="fi-FI" sz="1801" dirty="0" smtClean="0"/>
              <a:t>-eri kulttuurien juhlapäivät mahdollisuuksien mukaan</a:t>
            </a:r>
          </a:p>
          <a:p>
            <a:pPr marL="0" indent="0">
              <a:buNone/>
            </a:pPr>
            <a:r>
              <a:rPr lang="fi-FI" sz="1801" dirty="0" smtClean="0"/>
              <a:t>-monikulttuurisuus arjessa, eri maiden sadut ja niiden hyödyntäminen</a:t>
            </a:r>
          </a:p>
          <a:p>
            <a:pPr marL="0" indent="0">
              <a:buNone/>
            </a:pPr>
            <a:endParaRPr lang="fi-FI" sz="1801"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6</a:t>
            </a:fld>
            <a:endParaRPr lang="fi-FI"/>
          </a:p>
        </p:txBody>
      </p:sp>
    </p:spTree>
    <p:extLst>
      <p:ext uri="{BB962C8B-B14F-4D97-AF65-F5344CB8AC3E}">
        <p14:creationId xmlns:p14="http://schemas.microsoft.com/office/powerpoint/2010/main" val="2104117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Hyvinvointi, turvallisuus ja kestävä elämäntapa</a:t>
            </a:r>
            <a:br>
              <a:rPr lang="fi-FI" dirty="0"/>
            </a:br>
            <a:endParaRPr lang="fi-FI" dirty="0"/>
          </a:p>
        </p:txBody>
      </p:sp>
      <p:sp>
        <p:nvSpPr>
          <p:cNvPr id="3" name="Sisällön paikkamerkki 2"/>
          <p:cNvSpPr>
            <a:spLocks noGrp="1"/>
          </p:cNvSpPr>
          <p:nvPr>
            <p:ph idx="1"/>
          </p:nvPr>
        </p:nvSpPr>
        <p:spPr/>
        <p:txBody>
          <a:bodyPr/>
          <a:lstStyle/>
          <a:p>
            <a:endParaRPr lang="fi-FI" dirty="0" smtClean="0"/>
          </a:p>
          <a:p>
            <a:pPr marL="0" indent="0">
              <a:buNone/>
            </a:pPr>
            <a:endParaRPr lang="fi-FI" sz="1801" dirty="0" smtClean="0"/>
          </a:p>
          <a:p>
            <a:pPr marL="0" indent="0">
              <a:buNone/>
            </a:pPr>
            <a:endParaRPr lang="fi-FI" sz="1801" dirty="0"/>
          </a:p>
          <a:p>
            <a:pPr marL="0" indent="0">
              <a:buNone/>
            </a:pPr>
            <a:r>
              <a:rPr lang="fi-FI" sz="1801" dirty="0" smtClean="0"/>
              <a:t>-Fyysinen, psyykkinen ja sosiaalinen turvallisuus on osa toimintakulttuuriamme</a:t>
            </a:r>
          </a:p>
          <a:p>
            <a:pPr marL="0" indent="0">
              <a:buNone/>
            </a:pPr>
            <a:r>
              <a:rPr lang="fi-FI" sz="1801" dirty="0" smtClean="0"/>
              <a:t>-pidetään huolta ympäristöstä </a:t>
            </a:r>
          </a:p>
          <a:p>
            <a:pPr marL="0" indent="0">
              <a:buNone/>
            </a:pPr>
            <a:r>
              <a:rPr lang="fi-FI" sz="1801" dirty="0" smtClean="0"/>
              <a:t>-ohjataan lapsia huolehtimaan tavaroista näyttämällä mallia/omalla esimerkillä</a:t>
            </a:r>
          </a:p>
          <a:p>
            <a:pPr marL="0" indent="0">
              <a:buNone/>
            </a:pPr>
            <a:r>
              <a:rPr lang="fi-FI" sz="1801" dirty="0" smtClean="0"/>
              <a:t>-kannustetaan terveellisiin ruokailutottumuksiin</a:t>
            </a:r>
          </a:p>
          <a:p>
            <a:pPr marL="0" indent="0">
              <a:buNone/>
            </a:pPr>
            <a:r>
              <a:rPr lang="fi-FI" sz="1801" dirty="0" smtClean="0"/>
              <a:t>-hygieniakasvatus</a:t>
            </a:r>
            <a:endParaRPr lang="fi-FI" sz="1801" dirty="0" smtClean="0">
              <a:solidFill>
                <a:srgbClr val="DB2719"/>
              </a:solidFill>
            </a:endParaRPr>
          </a:p>
          <a:p>
            <a:pPr marL="0" indent="0">
              <a:buNone/>
            </a:pPr>
            <a:r>
              <a:rPr lang="fi-FI" sz="1801" dirty="0" smtClean="0"/>
              <a:t>-ympäristökasvatusviikot eskareille</a:t>
            </a:r>
          </a:p>
          <a:p>
            <a:pPr marL="0" indent="0">
              <a:buNone/>
            </a:pPr>
            <a:r>
              <a:rPr lang="fi-FI" sz="1801" dirty="0" smtClean="0"/>
              <a:t>-kiusaamisen ehkäisysuunnitelma</a:t>
            </a:r>
          </a:p>
          <a:p>
            <a:pPr marL="0" indent="0">
              <a:buNone/>
            </a:pPr>
            <a:r>
              <a:rPr lang="fi-FI" sz="1801" dirty="0" smtClean="0"/>
              <a:t>-henkilökunnan osaamisesta huolehtiminen esim. </a:t>
            </a:r>
            <a:r>
              <a:rPr lang="fi-FI" sz="1801" dirty="0" err="1" smtClean="0"/>
              <a:t>ea</a:t>
            </a:r>
            <a:r>
              <a:rPr lang="fi-FI" sz="1801" dirty="0" smtClean="0"/>
              <a:t>-koulutus</a:t>
            </a:r>
          </a:p>
          <a:p>
            <a:pPr marL="0" indent="0">
              <a:buNone/>
            </a:pPr>
            <a:endParaRPr lang="fi-FI" sz="1801" dirty="0">
              <a:solidFill>
                <a:srgbClr val="DB2719"/>
              </a:solidFill>
            </a:endParaRPr>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7</a:t>
            </a:fld>
            <a:endParaRPr lang="fi-FI"/>
          </a:p>
        </p:txBody>
      </p:sp>
    </p:spTree>
    <p:extLst>
      <p:ext uri="{BB962C8B-B14F-4D97-AF65-F5344CB8AC3E}">
        <p14:creationId xmlns:p14="http://schemas.microsoft.com/office/powerpoint/2010/main" val="2318161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Oppimisen alueet</a:t>
            </a:r>
            <a:endParaRPr lang="fi-FI" dirty="0"/>
          </a:p>
        </p:txBody>
      </p:sp>
      <p:sp>
        <p:nvSpPr>
          <p:cNvPr id="3" name="Sisällön paikkamerkki 2"/>
          <p:cNvSpPr>
            <a:spLocks noGrp="1"/>
          </p:cNvSpPr>
          <p:nvPr>
            <p:ph idx="1"/>
          </p:nvPr>
        </p:nvSpPr>
        <p:spPr/>
        <p:txBody>
          <a:bodyPr/>
          <a:lstStyle/>
          <a:p>
            <a:pPr marL="0" indent="0">
              <a:buNone/>
            </a:pPr>
            <a:r>
              <a:rPr lang="fi-FI" sz="1800" dirty="0" smtClean="0"/>
              <a:t>-leikin kautta</a:t>
            </a:r>
          </a:p>
          <a:p>
            <a:pPr marL="0" indent="0">
              <a:buNone/>
            </a:pPr>
            <a:r>
              <a:rPr lang="fi-FI" sz="1800" dirty="0" smtClean="0"/>
              <a:t>-pienryhmätoiminta</a:t>
            </a:r>
          </a:p>
          <a:p>
            <a:pPr marL="0" indent="0">
              <a:buNone/>
            </a:pPr>
            <a:r>
              <a:rPr lang="fi-FI" sz="1800" dirty="0" smtClean="0"/>
              <a:t>-teemat ja projektit</a:t>
            </a:r>
          </a:p>
          <a:p>
            <a:pPr marL="0" indent="0">
              <a:buNone/>
            </a:pPr>
            <a:r>
              <a:rPr lang="fi-FI" sz="1800" dirty="0" smtClean="0"/>
              <a:t>-tutkiminen – lähiluonnon havainnointi</a:t>
            </a:r>
          </a:p>
          <a:p>
            <a:pPr marL="0" indent="0">
              <a:buNone/>
            </a:pPr>
            <a:r>
              <a:rPr lang="fi-FI" sz="1800" dirty="0" smtClean="0"/>
              <a:t>-lasten mielenkiinnon kohteisiin tarttuminen</a:t>
            </a:r>
          </a:p>
          <a:p>
            <a:pPr marL="0" indent="0">
              <a:buNone/>
            </a:pPr>
            <a:r>
              <a:rPr lang="fi-FI" sz="1800" dirty="0" smtClean="0"/>
              <a:t>-kaikkea voi harjoitella ja opetella</a:t>
            </a:r>
          </a:p>
          <a:p>
            <a:pPr marL="0" indent="0">
              <a:buNone/>
            </a:pPr>
            <a:r>
              <a:rPr lang="fi-FI" sz="1800" dirty="0" smtClean="0"/>
              <a:t>-tapahtumat ja juhlat mahdollisuus oppimiseen</a:t>
            </a:r>
          </a:p>
          <a:p>
            <a:pPr marL="0" indent="0">
              <a:buNone/>
            </a:pPr>
            <a:r>
              <a:rPr lang="fi-FI" sz="1800" dirty="0" smtClean="0"/>
              <a:t>-liikunnan kautta motoriikka, musiikki, kädentaidot, taidekasvatus</a:t>
            </a:r>
            <a:endParaRPr lang="fi-FI" sz="1800" dirty="0"/>
          </a:p>
          <a:p>
            <a:endParaRPr lang="fi-FI" dirty="0"/>
          </a:p>
        </p:txBody>
      </p:sp>
      <p:sp>
        <p:nvSpPr>
          <p:cNvPr id="4" name="Päivämäärän paikkamerkki 3"/>
          <p:cNvSpPr>
            <a:spLocks noGrp="1"/>
          </p:cNvSpPr>
          <p:nvPr>
            <p:ph type="dt" sz="half" idx="10"/>
          </p:nvPr>
        </p:nvSpPr>
        <p:spPr/>
        <p:txBody>
          <a:bodyPr/>
          <a:lstStyle/>
          <a:p>
            <a:pPr>
              <a:defRPr/>
            </a:pPr>
            <a:fld id="{F7911D33-9FF2-4D30-8428-B248206C86F9}" type="datetime1">
              <a:rPr lang="fi-FI" smtClean="0"/>
              <a:pPr>
                <a:defRPr/>
              </a:pPr>
              <a:t>21.3.2018</a:t>
            </a:fld>
            <a:endParaRPr lang="fi-FI"/>
          </a:p>
        </p:txBody>
      </p:sp>
      <p:sp>
        <p:nvSpPr>
          <p:cNvPr id="5" name="Alatunnisteen paikkamerkki 4"/>
          <p:cNvSpPr>
            <a:spLocks noGrp="1"/>
          </p:cNvSpPr>
          <p:nvPr>
            <p:ph type="ftr" sz="quarter" idx="11"/>
          </p:nvPr>
        </p:nvSpPr>
        <p:spPr/>
        <p:txBody>
          <a:bodyPr/>
          <a:lstStyle/>
          <a:p>
            <a:pPr>
              <a:defRPr/>
            </a:pPr>
            <a:r>
              <a:rPr lang="fi-FI" smtClean="0"/>
              <a:t>Etunimi Sukunimi</a:t>
            </a:r>
            <a:endParaRPr lang="fi-FI"/>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8</a:t>
            </a:fld>
            <a:endParaRPr lang="fi-FI"/>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388" y="3579021"/>
            <a:ext cx="3759199" cy="2819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52019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Laaja-alainen osaaminen</a:t>
            </a:r>
            <a:endParaRPr lang="fi-FI" dirty="0"/>
          </a:p>
        </p:txBody>
      </p:sp>
      <p:sp>
        <p:nvSpPr>
          <p:cNvPr id="3" name="Tekstin paikkamerkki 2"/>
          <p:cNvSpPr>
            <a:spLocks noGrp="1"/>
          </p:cNvSpPr>
          <p:nvPr>
            <p:ph type="body" sz="quarter" idx="13"/>
          </p:nvPr>
        </p:nvSpPr>
        <p:spPr>
          <a:xfrm>
            <a:off x="318383" y="1772493"/>
            <a:ext cx="7470155" cy="3939819"/>
          </a:xfrm>
        </p:spPr>
        <p:txBody>
          <a:bodyPr/>
          <a:lstStyle/>
          <a:p>
            <a:r>
              <a:rPr lang="fi-FI" b="0" dirty="0"/>
              <a:t>Varhaiskasvatuksessa luodaan pohjaa lasten laaja-alaiselle osaamiselle. Laaja-alainen osaaminen muodostuu tietojen, taitojen, arvojen, asenteiden ja tahdon kokonaisuudesta. Osaaminen tarkoittaa myös kykyä käyttää tietoja ja taitoja sekä toimia tilanteen edellyttämällä tavalla. </a:t>
            </a:r>
            <a:endParaRPr lang="fi-FI" dirty="0"/>
          </a:p>
        </p:txBody>
      </p:sp>
    </p:spTree>
    <p:extLst>
      <p:ext uri="{BB962C8B-B14F-4D97-AF65-F5344CB8AC3E}">
        <p14:creationId xmlns:p14="http://schemas.microsoft.com/office/powerpoint/2010/main" val="927034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2.xml><?xml version="1.0" encoding="utf-8"?>
<a:theme xmlns:a="http://schemas.openxmlformats.org/drawingml/2006/main" name="HKI-bussi">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A24C57A2-4736-BE47-81F6-5DC6C8AD29D6}"/>
    </a:ext>
  </a:extLst>
</a:theme>
</file>

<file path=ppt/theme/theme3.xml><?xml version="1.0" encoding="utf-8"?>
<a:theme xmlns:a="http://schemas.openxmlformats.org/drawingml/2006/main" name="HKI-metro">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FF"/>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objectDefaults>
  <a:extraClrSchemeLst/>
  <a:extLst>
    <a:ext uri="{05A4C25C-085E-4340-85A3-A5531E510DB2}">
      <thm15:themeFamily xmlns:thm15="http://schemas.microsoft.com/office/thememl/2012/main" name="Presentation1" id="{9BA43834-84E8-1541-A3A8-3233C81DED4A}" vid="{D194A319-BDD9-9144-AF1C-D6FFEB41B6FF}"/>
    </a:ext>
  </a:extLst>
</a:theme>
</file>

<file path=ppt/theme/theme4.xml><?xml version="1.0" encoding="utf-8"?>
<a:theme xmlns:a="http://schemas.openxmlformats.org/drawingml/2006/main" name="HKI-spåra">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CEF41086-7240-E145-B7F8-8B01D5B93276}"/>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uva" ma:contentTypeID="0x0101009148F5A04DDD49CBA7127AADA5FB792B00AADE34325A8B49CDA8BB4DB53328F214003DA04A25D0A97147BE3C10E715A72B19" ma:contentTypeVersion="1" ma:contentTypeDescription="Lataa kuva palvelimeen." ma:contentTypeScope="" ma:versionID="6bc9a3049186d305c99100583688998b">
  <xsd:schema xmlns:xsd="http://www.w3.org/2001/XMLSchema" xmlns:xs="http://www.w3.org/2001/XMLSchema" xmlns:p="http://schemas.microsoft.com/office/2006/metadata/properties" xmlns:ns1="http://schemas.microsoft.com/sharepoint/v3" xmlns:ns2="D93E16C8-B977-48FD-B12B-41268D8D55B6" xmlns:ns3="http://schemas.microsoft.com/sharepoint/v3/fields" targetNamespace="http://schemas.microsoft.com/office/2006/metadata/properties" ma:root="true" ma:fieldsID="81d0452b1bc34288b841cfa46287c5da" ns1:_="" ns2:_="" ns3:_="">
    <xsd:import namespace="http://schemas.microsoft.com/sharepoint/v3"/>
    <xsd:import namespace="D93E16C8-B977-48FD-B12B-41268D8D55B6"/>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polku" ma:hidden="true" ma:list="Docs" ma:internalName="FileRef" ma:readOnly="true" ma:showField="FullUrl">
      <xsd:simpleType>
        <xsd:restriction base="dms:Lookup"/>
      </xsd:simpleType>
    </xsd:element>
    <xsd:element name="File_x0020_Type" ma:index="9" nillable="true" ma:displayName="Tiedostotyyppi" ma:hidden="true" ma:internalName="File_x0020_Type" ma:readOnly="true">
      <xsd:simpleType>
        <xsd:restriction base="dms:Text"/>
      </xsd:simpleType>
    </xsd:element>
    <xsd:element name="HTML_x0020_File_x0020_Type" ma:index="10" nillable="true" ma:displayName="HTML-tiedostotyyppi" ma:hidden="true" ma:internalName="HTML_x0020_File_x0020_Type" ma:readOnly="true">
      <xsd:simpleType>
        <xsd:restriction base="dms:Text"/>
      </xsd:simpleType>
    </xsd:element>
    <xsd:element name="FSObjType" ma:index="11" nillable="true" ma:displayName="Kohteen tyyppi" ma:hidden="true" ma:list="Docs" ma:internalName="FSObjType" ma:readOnly="true" ma:showField="FSType">
      <xsd:simpleType>
        <xsd:restriction base="dms:Lookup"/>
      </xsd:simpleType>
    </xsd:element>
    <xsd:element name="PublishingStartDate" ma:index="27" nillable="true" ma:displayName="Ajoituksen alkamispäivämäärä" ma:description="" ma:hidden="true" ma:internalName="PublishingStartDate">
      <xsd:simpleType>
        <xsd:restriction base="dms:Unknown"/>
      </xsd:simpleType>
    </xsd:element>
    <xsd:element name="PublishingExpirationDate" ma:index="28" nillable="true" ma:displayName="Ajoituksen päättymispäivämäärä"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3E16C8-B977-48FD-B12B-41268D8D55B6" elementFormDefault="qualified">
    <xsd:import namespace="http://schemas.microsoft.com/office/2006/documentManagement/types"/>
    <xsd:import namespace="http://schemas.microsoft.com/office/infopath/2007/PartnerControls"/>
    <xsd:element name="ThumbnailExists" ma:index="18" nillable="true" ma:displayName="Pikkukuva on olemassa" ma:default="FALSE" ma:hidden="true" ma:internalName="ThumbnailExists" ma:readOnly="true">
      <xsd:simpleType>
        <xsd:restriction base="dms:Boolean"/>
      </xsd:simpleType>
    </xsd:element>
    <xsd:element name="PreviewExists" ma:index="19" nillable="true" ma:displayName="Esikatselu on olemassa" ma:default="FALSE" ma:hidden="true" ma:internalName="PreviewExists" ma:readOnly="true">
      <xsd:simpleType>
        <xsd:restriction base="dms:Boolean"/>
      </xsd:simpleType>
    </xsd:element>
    <xsd:element name="ImageWidth" ma:index="20" nillable="true" ma:displayName="Leveys" ma:internalName="ImageWidth" ma:readOnly="true">
      <xsd:simpleType>
        <xsd:restriction base="dms:Unknown"/>
      </xsd:simpleType>
    </xsd:element>
    <xsd:element name="ImageHeight" ma:index="22" nillable="true" ma:displayName="Korkeus" ma:internalName="ImageHeight" ma:readOnly="true">
      <xsd:simpleType>
        <xsd:restriction base="dms:Unknown"/>
      </xsd:simpleType>
    </xsd:element>
    <xsd:element name="ImageCreateDate" ma:index="25" nillable="true" ma:displayName="Kuvattu"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Tekijänoikeus"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Tekijä"/>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ma:index="23" ma:displayName="Kommentit"/>
        <xsd:element name="keywords" minOccurs="0" maxOccurs="1" type="xsd:string" ma:index="14" ma:displayName="Avainsana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wic_System_Copyright xmlns="http://schemas.microsoft.com/sharepoint/v3/fields" xsi:nil="true"/>
    <ImageCreateDate xmlns="D93E16C8-B977-48FD-B12B-41268D8D55B6" xsi:nil="true"/>
  </documentManagement>
</p:properties>
</file>

<file path=customXml/itemProps1.xml><?xml version="1.0" encoding="utf-8"?>
<ds:datastoreItem xmlns:ds="http://schemas.openxmlformats.org/officeDocument/2006/customXml" ds:itemID="{089EF8CA-1113-482A-B29E-F8A426A44C3A}">
  <ds:schemaRefs>
    <ds:schemaRef ds:uri="http://schemas.microsoft.com/sharepoint/v3/contenttype/forms"/>
  </ds:schemaRefs>
</ds:datastoreItem>
</file>

<file path=customXml/itemProps2.xml><?xml version="1.0" encoding="utf-8"?>
<ds:datastoreItem xmlns:ds="http://schemas.openxmlformats.org/officeDocument/2006/customXml" ds:itemID="{CB290EC1-25B4-44E0-8D78-0EEE9ADA8D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3E16C8-B977-48FD-B12B-41268D8D55B6"/>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C29EA5-A60E-4FF2-AD67-10556CF773AB}">
  <ds:schemaRefs>
    <ds:schemaRef ds:uri="http://purl.org/dc/terms/"/>
    <ds:schemaRef ds:uri="http://schemas.microsoft.com/office/2006/documentManagement/types"/>
    <ds:schemaRef ds:uri="D93E16C8-B977-48FD-B12B-41268D8D55B6"/>
    <ds:schemaRef ds:uri="http://schemas.openxmlformats.org/package/2006/metadata/core-properties"/>
    <ds:schemaRef ds:uri="http://purl.org/dc/elements/1.1/"/>
    <ds:schemaRef ds:uri="http://schemas.microsoft.com/office/infopath/2007/PartnerControls"/>
    <ds:schemaRef ds:uri="http://schemas.microsoft.com/sharepoint/v3/fields"/>
    <ds:schemaRef ds:uri="http://schemas.microsoft.com/sharepoint/v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HKI_presentation</Template>
  <TotalTime>3168</TotalTime>
  <Words>1583</Words>
  <Application>Microsoft Office PowerPoint</Application>
  <PresentationFormat>Laajakuva</PresentationFormat>
  <Paragraphs>257</Paragraphs>
  <Slides>26</Slides>
  <Notes>1</Notes>
  <HiddenSlides>0</HiddenSlides>
  <MMClips>0</MMClips>
  <ScaleCrop>false</ScaleCrop>
  <HeadingPairs>
    <vt:vector size="6" baseType="variant">
      <vt:variant>
        <vt:lpstr>Käytetyt fontit</vt:lpstr>
      </vt:variant>
      <vt:variant>
        <vt:i4>3</vt:i4>
      </vt:variant>
      <vt:variant>
        <vt:lpstr>Teema</vt:lpstr>
      </vt:variant>
      <vt:variant>
        <vt:i4>4</vt:i4>
      </vt:variant>
      <vt:variant>
        <vt:lpstr>Dian otsikot</vt:lpstr>
      </vt:variant>
      <vt:variant>
        <vt:i4>26</vt:i4>
      </vt:variant>
    </vt:vector>
  </HeadingPairs>
  <TitlesOfParts>
    <vt:vector size="33" baseType="lpstr">
      <vt:lpstr>Arial</vt:lpstr>
      <vt:lpstr>Arial Black</vt:lpstr>
      <vt:lpstr>Calibri</vt:lpstr>
      <vt:lpstr>HKI-perus</vt:lpstr>
      <vt:lpstr>HKI-bussi</vt:lpstr>
      <vt:lpstr>HKI-metro</vt:lpstr>
      <vt:lpstr>HKI-spåra</vt:lpstr>
      <vt:lpstr>Yksikön toimintasuunnitelma</vt:lpstr>
      <vt:lpstr>Toimintakulttuuri</vt:lpstr>
      <vt:lpstr>Oppiva yhteisö toimintakulttuurin ytimenä  </vt:lpstr>
      <vt:lpstr>Leikkiin ja vuorovaikutukseen kannustava yhteisö  </vt:lpstr>
      <vt:lpstr>Osallisuus, yhdenvertaisuus ja tasa-arvo  </vt:lpstr>
      <vt:lpstr>Kulttuurinen moninaisuus ja kielitietoisuus </vt:lpstr>
      <vt:lpstr>Hyvinvointi, turvallisuus ja kestävä elämäntapa </vt:lpstr>
      <vt:lpstr>Oppimisen alueet</vt:lpstr>
      <vt:lpstr>Laaja-alainen osaaminen</vt:lpstr>
      <vt:lpstr> Ajattelu ja oppiminen  </vt:lpstr>
      <vt:lpstr>Kulttuurinen osaaminen, vuorovaikutus ja ilmaisu </vt:lpstr>
      <vt:lpstr>Itsestä huolehtiminen ja arjen taidot </vt:lpstr>
      <vt:lpstr>Monilukutaito ja tieto- ja viestintäteknologinen osaaminen </vt:lpstr>
      <vt:lpstr>Osallistuminen ja vaikuttaminen </vt:lpstr>
      <vt:lpstr>Oppimisympäristö</vt:lpstr>
      <vt:lpstr>Oppimisympäristö</vt:lpstr>
      <vt:lpstr>Leikki ja monipuoliset työtavat </vt:lpstr>
      <vt:lpstr>Leikki ja sen merkitys </vt:lpstr>
      <vt:lpstr>Toiminnan arviointi ja kehittäminen</vt:lpstr>
      <vt:lpstr>Toiminnan arviointi ja kehittäminen</vt:lpstr>
      <vt:lpstr>Arvioimme miten onnistumme:</vt:lpstr>
      <vt:lpstr>Yhteistyö ja viestintä   </vt:lpstr>
      <vt:lpstr>Yhteistyö ja viestintä</vt:lpstr>
      <vt:lpstr>Lapsen varhaiskasvatuksessa aloittaminen   </vt:lpstr>
      <vt:lpstr>Lapsen varhaiskasvatuksen aloittaminen</vt:lpstr>
      <vt:lpstr>Helsingin yhteiset tavoitteet vuodelle 2017</vt:lpstr>
    </vt:vector>
  </TitlesOfParts>
  <Company>City of Helsinki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Toimintasuunnitelmapohja</dc:title>
  <dc:creator>Kamunen Olli  Pekka</dc:creator>
  <cp:keywords/>
  <dc:description/>
  <cp:lastModifiedBy>Kalaoja Aila Irene</cp:lastModifiedBy>
  <cp:revision>69</cp:revision>
  <cp:lastPrinted>2017-11-07T10:30:36Z</cp:lastPrinted>
  <dcterms:created xsi:type="dcterms:W3CDTF">2017-06-27T05:55:34Z</dcterms:created>
  <dcterms:modified xsi:type="dcterms:W3CDTF">2018-03-21T07:16:47Z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0x0101009148F5A04DDD49CBA7127AADA5FB792B00AADE34325A8B49CDA8BB4DB53328F214003DA04A25D0A97147BE3C10E715A72B19</vt:lpwstr>
  </property>
</Properties>
</file>