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64" r:id="rId2"/>
    <p:sldId id="265" r:id="rId3"/>
    <p:sldId id="271" r:id="rId4"/>
    <p:sldId id="270" r:id="rId5"/>
    <p:sldId id="272" r:id="rId6"/>
    <p:sldId id="268" r:id="rId7"/>
    <p:sldId id="269" r:id="rId8"/>
    <p:sldId id="279" r:id="rId9"/>
    <p:sldId id="280" r:id="rId10"/>
    <p:sldId id="274" r:id="rId11"/>
    <p:sldId id="275" r:id="rId12"/>
    <p:sldId id="281" r:id="rId13"/>
    <p:sldId id="282" r:id="rId14"/>
    <p:sldId id="257" r:id="rId15"/>
    <p:sldId id="266" r:id="rId16"/>
    <p:sldId id="262" r:id="rId17"/>
  </p:sldIdLst>
  <p:sldSz cx="9144000" cy="5143500" type="screen16x9"/>
  <p:notesSz cx="6858000" cy="9144000"/>
  <p:embeddedFontLst>
    <p:embeddedFont>
      <p:font typeface="Comfortaa Regular" panose="020B0604020202020204" charset="0"/>
      <p:regular r:id="rId19"/>
      <p:bold r:id="rId20"/>
    </p:embeddedFont>
    <p:embeddedFont>
      <p:font typeface="Comfortaa" panose="020B0604020202020204" charset="0"/>
      <p:regular r:id="rId21"/>
      <p:bold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BB59"/>
    <a:srgbClr val="2543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8"/>
  </p:normalViewPr>
  <p:slideViewPr>
    <p:cSldViewPr snapToGrid="0">
      <p:cViewPr varScale="1">
        <p:scale>
          <a:sx n="91" d="100"/>
          <a:sy n="91" d="100"/>
        </p:scale>
        <p:origin x="584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15819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de723f8b30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de723f8b30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de723f8b3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de723f8b3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Tässä voisi kertoa, että Pihlajamäessä on onnistuneesti järjestetty ennenkin kulttuuritapahtumia.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events/305408830517824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mailto:tertiiti@welho.com" TargetMode="External"/><Relationship Id="rId13" Type="http://schemas.openxmlformats.org/officeDocument/2006/relationships/hyperlink" Target="mailto:katri.hirvonen@hel.fi" TargetMode="External"/><Relationship Id="rId3" Type="http://schemas.openxmlformats.org/officeDocument/2006/relationships/hyperlink" Target="https://www.instagram.com/pihlajamaki.seura" TargetMode="External"/><Relationship Id="rId7" Type="http://schemas.openxmlformats.org/officeDocument/2006/relationships/hyperlink" Target="https://pihlajisto.fi/" TargetMode="External"/><Relationship Id="rId12" Type="http://schemas.openxmlformats.org/officeDocument/2006/relationships/hyperlink" Target="https://www.graniitti9.com/" TargetMode="External"/><Relationship Id="rId2" Type="http://schemas.openxmlformats.org/officeDocument/2006/relationships/hyperlink" Target="https://pihlajamaki.info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taneli.saari@iki.fi" TargetMode="External"/><Relationship Id="rId11" Type="http://schemas.openxmlformats.org/officeDocument/2006/relationships/hyperlink" Target="https://pk-35.fi/" TargetMode="External"/><Relationship Id="rId5" Type="http://schemas.openxmlformats.org/officeDocument/2006/relationships/hyperlink" Target="mailto:paivi.seikkula@gmail.com" TargetMode="External"/><Relationship Id="rId15" Type="http://schemas.openxmlformats.org/officeDocument/2006/relationships/hyperlink" Target="mailto:aino.toiviainen-koskinen@hel.fi" TargetMode="External"/><Relationship Id="rId10" Type="http://schemas.openxmlformats.org/officeDocument/2006/relationships/hyperlink" Target="http://www.aarnivalkeat.fi/" TargetMode="External"/><Relationship Id="rId4" Type="http://schemas.openxmlformats.org/officeDocument/2006/relationships/hyperlink" Target="http://www.facebook.com/pihlajamakiseura" TargetMode="External"/><Relationship Id="rId9" Type="http://schemas.openxmlformats.org/officeDocument/2006/relationships/hyperlink" Target="https://pihlajamaki.mll.fi/" TargetMode="External"/><Relationship Id="rId14" Type="http://schemas.openxmlformats.org/officeDocument/2006/relationships/hyperlink" Target="mailto:satu.punju@hel.fi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zjpEXiXhPiQwMrqd04HH54e892lv_AvS/view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l.fi/hel2/kanslia/pihlajamaki_arkkitehtuuripolku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ihlajamaki.info/luonto-mainmenu-889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nuorten.helsinki/nuorisotalot/pihlajamaen-nuorisopuisto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69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18947" y="-1"/>
            <a:ext cx="9264579" cy="521133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53042" y="3674850"/>
            <a:ext cx="8520600" cy="841800"/>
          </a:xfrm>
        </p:spPr>
        <p:txBody>
          <a:bodyPr>
            <a:normAutofit fontScale="90000"/>
          </a:bodyPr>
          <a:lstStyle/>
          <a:p>
            <a:r>
              <a:rPr lang="fi-FI" b="1" dirty="0">
                <a:solidFill>
                  <a:schemeClr val="bg1"/>
                </a:solidFill>
              </a:rPr>
              <a:t>Pihlajamäki </a:t>
            </a:r>
            <a:r>
              <a:rPr lang="fi-FI" b="1" dirty="0" smtClean="0">
                <a:solidFill>
                  <a:schemeClr val="bg1"/>
                </a:solidFill>
              </a:rPr>
              <a:t>– Pihlajisto</a:t>
            </a:r>
            <a:br>
              <a:rPr lang="fi-FI" b="1" dirty="0" smtClean="0">
                <a:solidFill>
                  <a:schemeClr val="bg1"/>
                </a:solidFill>
              </a:rPr>
            </a:br>
            <a:r>
              <a:rPr lang="fi-FI" sz="1600" dirty="0" smtClean="0">
                <a:solidFill>
                  <a:schemeClr val="bg1"/>
                </a:solidFill>
              </a:rPr>
              <a:t>Helsinki-mallin info 8.6.2021, Päivi Seikkula &amp; Taneli Saari</a:t>
            </a:r>
            <a:endParaRPr lang="fi-F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62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4" name="Tekstiruutu 3"/>
          <p:cNvSpPr txBox="1"/>
          <p:nvPr/>
        </p:nvSpPr>
        <p:spPr>
          <a:xfrm>
            <a:off x="4058874" y="4300741"/>
            <a:ext cx="5259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800" b="1" dirty="0">
                <a:solidFill>
                  <a:schemeClr val="bg1"/>
                </a:solidFill>
              </a:rPr>
              <a:t>Tapahtumat kokoavat asukkaita </a:t>
            </a:r>
            <a:r>
              <a:rPr lang="fi-FI" sz="1800" b="1" dirty="0" smtClean="0">
                <a:solidFill>
                  <a:schemeClr val="bg1"/>
                </a:solidFill>
              </a:rPr>
              <a:t>yhteen</a:t>
            </a:r>
            <a:br>
              <a:rPr lang="fi-FI" sz="1800" b="1" dirty="0" smtClean="0">
                <a:solidFill>
                  <a:schemeClr val="bg1"/>
                </a:solidFill>
              </a:rPr>
            </a:br>
            <a:r>
              <a:rPr lang="fi-FI" dirty="0" smtClean="0">
                <a:solidFill>
                  <a:schemeClr val="bg1"/>
                </a:solidFill>
                <a:hlinkClick r:id="rId3"/>
              </a:rPr>
              <a:t>Pihlajamäen kyläjuhlat &gt;</a:t>
            </a:r>
            <a:endParaRPr lang="fi-F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4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690" y="-81779"/>
            <a:ext cx="9703568" cy="5242622"/>
          </a:xfrm>
          <a:prstGeom prst="rect">
            <a:avLst/>
          </a:prstGeom>
        </p:spPr>
      </p:pic>
      <p:sp>
        <p:nvSpPr>
          <p:cNvPr id="3" name="Tekstiruutu 2"/>
          <p:cNvSpPr txBox="1"/>
          <p:nvPr/>
        </p:nvSpPr>
        <p:spPr>
          <a:xfrm>
            <a:off x="237892" y="4438187"/>
            <a:ext cx="8132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800" b="1" dirty="0" err="1">
                <a:solidFill>
                  <a:schemeClr val="bg1"/>
                </a:solidFill>
              </a:rPr>
              <a:t>Synkronis</a:t>
            </a:r>
            <a:r>
              <a:rPr lang="fi-FI" sz="1800" b="1" dirty="0">
                <a:solidFill>
                  <a:schemeClr val="bg1"/>
                </a:solidFill>
              </a:rPr>
              <a:t>-kvartetti on </a:t>
            </a:r>
            <a:r>
              <a:rPr lang="fi-FI" sz="1800" b="1" dirty="0" smtClean="0">
                <a:solidFill>
                  <a:schemeClr val="bg1"/>
                </a:solidFill>
              </a:rPr>
              <a:t>Pihlajamäen </a:t>
            </a:r>
            <a:r>
              <a:rPr lang="fi-FI" sz="1800" b="1" dirty="0">
                <a:solidFill>
                  <a:schemeClr val="bg1"/>
                </a:solidFill>
              </a:rPr>
              <a:t>kyläjuhlan vakioesiintyjiä</a:t>
            </a:r>
          </a:p>
        </p:txBody>
      </p:sp>
    </p:spTree>
    <p:extLst>
      <p:ext uri="{BB962C8B-B14F-4D97-AF65-F5344CB8AC3E}">
        <p14:creationId xmlns:p14="http://schemas.microsoft.com/office/powerpoint/2010/main" val="31693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63"/>
            <a:ext cx="4731850" cy="5151863"/>
          </a:xfrm>
          <a:prstGeom prst="rect">
            <a:avLst/>
          </a:prstGeom>
        </p:spPr>
      </p:pic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F1BA1017-9002-D648-AC44-85B8834AC1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1850" y="-798847"/>
            <a:ext cx="4456755" cy="5942341"/>
          </a:xfrm>
          <a:prstGeom prst="rect">
            <a:avLst/>
          </a:prstGeom>
        </p:spPr>
      </p:pic>
      <p:sp>
        <p:nvSpPr>
          <p:cNvPr id="3" name="Tekstiruutu 2"/>
          <p:cNvSpPr txBox="1"/>
          <p:nvPr/>
        </p:nvSpPr>
        <p:spPr>
          <a:xfrm>
            <a:off x="4973444" y="4096214"/>
            <a:ext cx="3910361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fi-FI" sz="1800" b="1" dirty="0" smtClean="0">
                <a:solidFill>
                  <a:schemeClr val="bg1"/>
                </a:solidFill>
              </a:rPr>
              <a:t>Hiidenkirnut, jotka siirsivät teitä:</a:t>
            </a:r>
            <a:br>
              <a:rPr lang="fi-FI" sz="1800" b="1" dirty="0" smtClean="0">
                <a:solidFill>
                  <a:schemeClr val="bg1"/>
                </a:solidFill>
              </a:rPr>
            </a:br>
            <a:r>
              <a:rPr lang="fi-FI" sz="1800" b="1" dirty="0" smtClean="0">
                <a:solidFill>
                  <a:schemeClr val="bg1"/>
                </a:solidFill>
              </a:rPr>
              <a:t>Aarnipata ja </a:t>
            </a:r>
            <a:r>
              <a:rPr lang="fi-FI" sz="1800" b="1" dirty="0" err="1" smtClean="0">
                <a:solidFill>
                  <a:schemeClr val="bg1"/>
                </a:solidFill>
              </a:rPr>
              <a:t>Rauninmalja</a:t>
            </a:r>
            <a:endParaRPr lang="fi-FI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75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kstiruutu 2"/>
          <p:cNvSpPr txBox="1"/>
          <p:nvPr/>
        </p:nvSpPr>
        <p:spPr>
          <a:xfrm>
            <a:off x="3925229" y="4386142"/>
            <a:ext cx="5218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800" b="1" dirty="0" smtClean="0">
                <a:solidFill>
                  <a:schemeClr val="bg1"/>
                </a:solidFill>
              </a:rPr>
              <a:t>Suojeltu ostoskeskus, Kaija ja Heikki Siren</a:t>
            </a:r>
            <a:endParaRPr lang="fi-FI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94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960275" y="687950"/>
            <a:ext cx="73380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4"/>
          <p:cNvSpPr txBox="1"/>
          <p:nvPr/>
        </p:nvSpPr>
        <p:spPr>
          <a:xfrm>
            <a:off x="199250" y="498975"/>
            <a:ext cx="7338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459600" y="2171550"/>
            <a:ext cx="2649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300" y="-126378"/>
            <a:ext cx="8112427" cy="550974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kstiruutu 7"/>
          <p:cNvSpPr txBox="1"/>
          <p:nvPr/>
        </p:nvSpPr>
        <p:spPr>
          <a:xfrm>
            <a:off x="490536" y="4378713"/>
            <a:ext cx="7807739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1800" b="1" dirty="0">
                <a:solidFill>
                  <a:schemeClr val="bg1"/>
                </a:solidFill>
              </a:rPr>
              <a:t>Pihlajamäestä on tehty </a:t>
            </a:r>
            <a:r>
              <a:rPr lang="fi-FI" sz="1800" b="1" dirty="0" smtClean="0">
                <a:solidFill>
                  <a:schemeClr val="bg1"/>
                </a:solidFill>
              </a:rPr>
              <a:t>lukuisia </a:t>
            </a:r>
            <a:r>
              <a:rPr lang="fi-FI" sz="1800" b="1" dirty="0">
                <a:solidFill>
                  <a:schemeClr val="bg1"/>
                </a:solidFill>
              </a:rPr>
              <a:t>esitteitä, kirjoja ja </a:t>
            </a:r>
            <a:r>
              <a:rPr lang="fi-FI" sz="1800" b="1" dirty="0" smtClean="0">
                <a:solidFill>
                  <a:schemeClr val="bg1"/>
                </a:solidFill>
              </a:rPr>
              <a:t>postikorttisarjakin. </a:t>
            </a:r>
            <a:endParaRPr lang="fi-FI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Paikallisia </a:t>
            </a:r>
            <a:r>
              <a:rPr lang="fi-FI" dirty="0" smtClean="0"/>
              <a:t>toimijoita ja yhteystietoja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marL="285750" indent="-285750"/>
            <a:r>
              <a:rPr lang="fi-FI" sz="1900" dirty="0" smtClean="0">
                <a:solidFill>
                  <a:schemeClr val="bg2"/>
                </a:solidFill>
                <a:latin typeface="+mn-lt"/>
                <a:ea typeface="Comfortaa"/>
                <a:cs typeface="Comfortaa"/>
                <a:sym typeface="Comfortaa"/>
              </a:rPr>
              <a:t>Pihlajamäki-seura, </a:t>
            </a:r>
            <a:r>
              <a:rPr lang="fi-FI" sz="1900" u="sng" dirty="0" smtClean="0">
                <a:solidFill>
                  <a:schemeClr val="bg2"/>
                </a:solidFill>
                <a:latin typeface="+mn-lt"/>
                <a:ea typeface="Comfortaa"/>
                <a:cs typeface="Comfortaa"/>
                <a:sym typeface="Comfortaa"/>
                <a:hlinkClick r:id="rId2">
                  <a:extLst>
                    <a:ext uri="{A12FA001-AC4F-418D-AE19-62706E023703}">
                      <ahyp:hlinkClr xmlns:ahyp="http://schemas.microsoft.com/office/drawing/2018/hyperlinkcolor" xmlns="" xmlns:lc="http://schemas.openxmlformats.org/drawingml/2006/lockedCanvas" val="tx"/>
                    </a:ext>
                  </a:extLst>
                </a:hlinkClick>
              </a:rPr>
              <a:t>pihlajamaki.info</a:t>
            </a:r>
            <a:endParaRPr lang="fi-FI" sz="1900" dirty="0">
              <a:solidFill>
                <a:schemeClr val="bg2"/>
              </a:solidFill>
              <a:latin typeface="+mn-lt"/>
              <a:ea typeface="Comfortaa"/>
              <a:cs typeface="Comfortaa"/>
              <a:sym typeface="Comfortaa"/>
            </a:endParaRPr>
          </a:p>
          <a:p>
            <a:pPr marL="742950" lvl="1" indent="-285750"/>
            <a:r>
              <a:rPr lang="fi-FI" sz="1600" dirty="0">
                <a:solidFill>
                  <a:schemeClr val="bg2"/>
                </a:solidFill>
                <a:latin typeface="+mn-lt"/>
                <a:ea typeface="Comfortaa"/>
                <a:cs typeface="Comfortaa"/>
                <a:sym typeface="Comfortaa"/>
              </a:rPr>
              <a:t>Instagram </a:t>
            </a:r>
            <a:r>
              <a:rPr lang="fi-FI" sz="1600" dirty="0">
                <a:solidFill>
                  <a:schemeClr val="bg2"/>
                </a:solidFill>
                <a:latin typeface="+mn-lt"/>
                <a:ea typeface="Comfortaa"/>
                <a:cs typeface="Comfortaa"/>
                <a:sym typeface="Comfortaa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@pihlajamaki.seura</a:t>
            </a:r>
            <a:r>
              <a:rPr lang="fi-FI" sz="1600" dirty="0">
                <a:solidFill>
                  <a:schemeClr val="bg2"/>
                </a:solidFill>
                <a:latin typeface="+mn-lt"/>
                <a:ea typeface="Comfortaa"/>
                <a:cs typeface="Comfortaa"/>
                <a:sym typeface="Comfortaa"/>
              </a:rPr>
              <a:t>, Facebook </a:t>
            </a:r>
            <a:r>
              <a:rPr lang="fi-FI" sz="1600" dirty="0">
                <a:solidFill>
                  <a:schemeClr val="bg2"/>
                </a:solidFill>
                <a:latin typeface="+mn-lt"/>
                <a:ea typeface="Comfortaa"/>
                <a:cs typeface="Comfortaa"/>
                <a:sym typeface="Comfortaa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facebook.com/pihlajamakiseura</a:t>
            </a:r>
            <a:r>
              <a:rPr lang="fi-FI" sz="1600" dirty="0">
                <a:solidFill>
                  <a:schemeClr val="bg2"/>
                </a:solidFill>
                <a:latin typeface="+mn-lt"/>
                <a:ea typeface="Comfortaa"/>
                <a:cs typeface="Comfortaa"/>
                <a:sym typeface="Comfortaa"/>
              </a:rPr>
              <a:t>, </a:t>
            </a:r>
            <a:endParaRPr lang="fi-FI" sz="1600" dirty="0" smtClean="0">
              <a:solidFill>
                <a:schemeClr val="bg2"/>
              </a:solidFill>
              <a:latin typeface="+mn-lt"/>
              <a:ea typeface="Comfortaa"/>
              <a:cs typeface="Comfortaa"/>
              <a:sym typeface="Comfortaa"/>
            </a:endParaRPr>
          </a:p>
          <a:p>
            <a:pPr marL="742950" lvl="1" indent="-285750"/>
            <a:r>
              <a:rPr lang="fi-FI" sz="1600" dirty="0" smtClean="0">
                <a:solidFill>
                  <a:schemeClr val="bg2"/>
                </a:solidFill>
                <a:latin typeface="+mn-lt"/>
              </a:rPr>
              <a:t>Päivi </a:t>
            </a:r>
            <a:r>
              <a:rPr lang="fi-FI" sz="1600" dirty="0">
                <a:solidFill>
                  <a:schemeClr val="bg2"/>
                </a:solidFill>
                <a:latin typeface="+mn-lt"/>
              </a:rPr>
              <a:t>Seikkula (</a:t>
            </a:r>
            <a:r>
              <a:rPr lang="fi-FI" sz="1600" dirty="0">
                <a:solidFill>
                  <a:schemeClr val="bg2"/>
                </a:solidFill>
                <a:latin typeface="+mn-lt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paivi.seikkula@gmail.com</a:t>
            </a:r>
            <a:r>
              <a:rPr lang="fi-FI" sz="1600" dirty="0">
                <a:solidFill>
                  <a:schemeClr val="bg2"/>
                </a:solidFill>
                <a:latin typeface="+mn-lt"/>
              </a:rPr>
              <a:t>, </a:t>
            </a:r>
            <a:r>
              <a:rPr lang="fi-FI" sz="1600" dirty="0" smtClean="0">
                <a:solidFill>
                  <a:schemeClr val="bg2"/>
                </a:solidFill>
                <a:latin typeface="+mn-lt"/>
              </a:rPr>
              <a:t>puh 050 4280516 </a:t>
            </a:r>
            <a:r>
              <a:rPr lang="fi-FI" sz="1600" dirty="0">
                <a:solidFill>
                  <a:schemeClr val="bg2"/>
                </a:solidFill>
                <a:latin typeface="+mn-lt"/>
              </a:rPr>
              <a:t>ja Taneli Saari, </a:t>
            </a:r>
            <a:r>
              <a:rPr lang="fi-FI" sz="1600" dirty="0">
                <a:solidFill>
                  <a:schemeClr val="bg2"/>
                </a:solidFill>
                <a:latin typeface="+mn-lt"/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taneli.saari@iki.fi</a:t>
            </a:r>
            <a:r>
              <a:rPr lang="fi-FI" sz="1600" dirty="0">
                <a:solidFill>
                  <a:schemeClr val="bg2"/>
                </a:solidFill>
                <a:latin typeface="+mn-lt"/>
              </a:rPr>
              <a:t>)</a:t>
            </a:r>
            <a:endParaRPr lang="fi-FI" sz="1600" u="sng" dirty="0">
              <a:solidFill>
                <a:schemeClr val="bg2"/>
              </a:solidFill>
              <a:latin typeface="+mn-lt"/>
              <a:ea typeface="Comfortaa"/>
              <a:cs typeface="Comfortaa"/>
              <a:sym typeface="Comfortaa"/>
            </a:endParaRPr>
          </a:p>
          <a:p>
            <a:pPr marL="285750" indent="-285750"/>
            <a:r>
              <a:rPr lang="fi-FI" sz="1900" dirty="0">
                <a:solidFill>
                  <a:schemeClr val="bg2"/>
                </a:solidFill>
                <a:latin typeface="+mn-lt"/>
                <a:ea typeface="Comfortaa"/>
                <a:cs typeface="Comfortaa"/>
                <a:sym typeface="Comfortaa"/>
              </a:rPr>
              <a:t>Pihlajisto-Viikinmäki </a:t>
            </a:r>
            <a:r>
              <a:rPr lang="fi-FI" sz="1900" dirty="0" smtClean="0">
                <a:solidFill>
                  <a:schemeClr val="bg2"/>
                </a:solidFill>
                <a:latin typeface="+mn-lt"/>
                <a:ea typeface="Comfortaa"/>
                <a:cs typeface="Comfortaa"/>
                <a:sym typeface="Comfortaa"/>
              </a:rPr>
              <a:t>asukasyhdistys, </a:t>
            </a:r>
            <a:r>
              <a:rPr lang="fi-FI" sz="1900" dirty="0">
                <a:solidFill>
                  <a:schemeClr val="bg2"/>
                </a:solidFill>
                <a:latin typeface="+mn-lt"/>
                <a:ea typeface="Comfortaa"/>
                <a:cs typeface="Comfortaa"/>
                <a:sym typeface="Comfortaa"/>
                <a:hlinkClick r:id="rId7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fi-FI" sz="1900">
                <a:solidFill>
                  <a:schemeClr val="bg2"/>
                </a:solidFill>
                <a:latin typeface="+mn-lt"/>
                <a:ea typeface="Comfortaa"/>
                <a:cs typeface="Comfortaa"/>
                <a:sym typeface="Comfortaa"/>
                <a:hlinkClick r:id="rId7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pihlajisto.fi</a:t>
            </a:r>
            <a:r>
              <a:rPr lang="fi-FI" sz="1900" smtClean="0">
                <a:solidFill>
                  <a:schemeClr val="bg2"/>
                </a:solidFill>
                <a:latin typeface="+mn-lt"/>
                <a:ea typeface="Comfortaa"/>
                <a:cs typeface="Comfortaa"/>
                <a:sym typeface="Comfortaa"/>
                <a:hlinkClick r:id="rId7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fi-FI" sz="1900" dirty="0">
              <a:solidFill>
                <a:schemeClr val="bg2"/>
              </a:solidFill>
              <a:latin typeface="+mn-lt"/>
              <a:ea typeface="Comfortaa"/>
              <a:cs typeface="Comfortaa"/>
              <a:sym typeface="Comfortaa"/>
            </a:endParaRPr>
          </a:p>
          <a:p>
            <a:pPr marL="742950" lvl="1" indent="-285750"/>
            <a:r>
              <a:rPr lang="fi-FI" sz="1600" dirty="0">
                <a:solidFill>
                  <a:schemeClr val="bg2"/>
                </a:solidFill>
                <a:latin typeface="+mn-lt"/>
              </a:rPr>
              <a:t>Pj Terttu Tiitinen, </a:t>
            </a:r>
            <a:r>
              <a:rPr lang="en-GB" sz="1600" dirty="0" err="1">
                <a:solidFill>
                  <a:schemeClr val="bg2"/>
                </a:solidFill>
                <a:latin typeface="+mn-lt"/>
                <a:hlinkClick r:id="rId8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tertiiti@welho.com</a:t>
            </a:r>
            <a:endParaRPr lang="fi-FI" sz="1600" dirty="0">
              <a:solidFill>
                <a:schemeClr val="bg2"/>
              </a:solidFill>
              <a:latin typeface="+mn-lt"/>
            </a:endParaRPr>
          </a:p>
          <a:p>
            <a:pPr marL="285750" indent="-285750"/>
            <a:r>
              <a:rPr lang="fi-FI" sz="1900" dirty="0">
                <a:solidFill>
                  <a:schemeClr val="bg2"/>
                </a:solidFill>
                <a:latin typeface="+mn-lt"/>
                <a:ea typeface="Comfortaa"/>
                <a:cs typeface="Comfortaa"/>
                <a:sym typeface="Comfortaa"/>
              </a:rPr>
              <a:t>MLL:n Pihlajamäen paikallisyhdistys, </a:t>
            </a:r>
            <a:r>
              <a:rPr lang="fi-FI" sz="1900" u="sng" dirty="0">
                <a:solidFill>
                  <a:schemeClr val="bg2"/>
                </a:solidFill>
                <a:latin typeface="+mn-lt"/>
                <a:ea typeface="Comfortaa"/>
                <a:cs typeface="Comfortaa"/>
                <a:sym typeface="Comfortaa"/>
                <a:hlinkClick r:id="rId9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pihlajamaki.mll.fi</a:t>
            </a:r>
            <a:endParaRPr lang="fi-FI" sz="1900" u="sng" dirty="0">
              <a:solidFill>
                <a:schemeClr val="bg2"/>
              </a:solidFill>
              <a:latin typeface="+mn-lt"/>
              <a:ea typeface="Comfortaa"/>
              <a:cs typeface="Comfortaa"/>
              <a:sym typeface="Comfortaa"/>
            </a:endParaRPr>
          </a:p>
          <a:p>
            <a:pPr marL="285750" indent="-285750"/>
            <a:r>
              <a:rPr lang="fi-FI" sz="1900" dirty="0">
                <a:solidFill>
                  <a:schemeClr val="bg2"/>
                </a:solidFill>
                <a:latin typeface="+mn-lt"/>
                <a:ea typeface="Comfortaa"/>
                <a:cs typeface="Comfortaa"/>
                <a:sym typeface="Comfortaa"/>
              </a:rPr>
              <a:t>Partiolippukunta Aarnivalkeat, </a:t>
            </a:r>
            <a:r>
              <a:rPr lang="fi-FI" sz="1900" u="sng" dirty="0">
                <a:solidFill>
                  <a:schemeClr val="bg2"/>
                </a:solidFill>
                <a:latin typeface="+mn-lt"/>
                <a:ea typeface="Comfortaa"/>
                <a:cs typeface="Comfortaa"/>
                <a:sym typeface="Comfortaa"/>
                <a:hlinkClick r:id="rId10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aarnivalkeat.fi</a:t>
            </a:r>
            <a:endParaRPr lang="fi-FI" sz="1900" u="sng" dirty="0">
              <a:solidFill>
                <a:schemeClr val="bg2"/>
              </a:solidFill>
              <a:latin typeface="+mn-lt"/>
              <a:ea typeface="Comfortaa"/>
              <a:cs typeface="Comfortaa"/>
              <a:sym typeface="Comfortaa"/>
            </a:endParaRPr>
          </a:p>
          <a:p>
            <a:pPr marL="285750" indent="-285750"/>
            <a:r>
              <a:rPr lang="fi-FI" sz="1900" dirty="0">
                <a:solidFill>
                  <a:schemeClr val="bg2"/>
                </a:solidFill>
                <a:latin typeface="+mn-lt"/>
                <a:ea typeface="Comfortaa"/>
                <a:cs typeface="Comfortaa"/>
                <a:sym typeface="Comfortaa"/>
              </a:rPr>
              <a:t>Liigajoukkue PK-35, </a:t>
            </a:r>
            <a:r>
              <a:rPr lang="fi-FI" sz="1900" u="sng" dirty="0">
                <a:solidFill>
                  <a:schemeClr val="bg2"/>
                </a:solidFill>
                <a:latin typeface="+mn-lt"/>
                <a:ea typeface="Comfortaa"/>
                <a:cs typeface="Comfortaa"/>
                <a:sym typeface="Comfortaa"/>
                <a:hlinkClick r:id="rId11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pk-35.fi</a:t>
            </a:r>
            <a:endParaRPr lang="fi-FI" sz="1900" u="sng" dirty="0">
              <a:solidFill>
                <a:schemeClr val="bg2"/>
              </a:solidFill>
              <a:latin typeface="+mn-lt"/>
              <a:ea typeface="Comfortaa"/>
              <a:cs typeface="Comfortaa"/>
              <a:sym typeface="Comfortaa"/>
            </a:endParaRPr>
          </a:p>
          <a:p>
            <a:pPr marL="285750" indent="-285750"/>
            <a:r>
              <a:rPr lang="fi-FI" sz="1900" dirty="0">
                <a:solidFill>
                  <a:schemeClr val="bg2"/>
                </a:solidFill>
                <a:latin typeface="+mn-lt"/>
                <a:ea typeface="Comfortaa"/>
                <a:cs typeface="Comfortaa"/>
                <a:sym typeface="Comfortaa"/>
              </a:rPr>
              <a:t>Monikulttuurinen toimintakeskus Graniitti </a:t>
            </a:r>
            <a:r>
              <a:rPr lang="fi-FI" sz="1900" dirty="0">
                <a:solidFill>
                  <a:schemeClr val="bg2"/>
                </a:solidFill>
                <a:latin typeface="+mn-lt"/>
                <a:ea typeface="Comfortaa"/>
                <a:cs typeface="Comfortaa"/>
                <a:sym typeface="Comfortaa"/>
                <a:hlinkClick r:id="rId1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https://www.graniitti9.com/</a:t>
            </a:r>
            <a:r>
              <a:rPr lang="fi-FI" sz="1900" dirty="0">
                <a:solidFill>
                  <a:schemeClr val="bg2"/>
                </a:solidFill>
                <a:latin typeface="+mn-lt"/>
                <a:ea typeface="Comfortaa"/>
                <a:cs typeface="Comfortaa"/>
                <a:sym typeface="Comfortaa"/>
              </a:rPr>
              <a:t> </a:t>
            </a:r>
          </a:p>
          <a:p>
            <a:pPr marL="285750" indent="-285750"/>
            <a:r>
              <a:rPr lang="fi-FI" sz="1900" dirty="0">
                <a:solidFill>
                  <a:schemeClr val="bg2"/>
                </a:solidFill>
                <a:latin typeface="+mn-lt"/>
              </a:rPr>
              <a:t>Helsingin uusi yhteiskoulu, rehtori Katri Hirvonen (</a:t>
            </a:r>
            <a:r>
              <a:rPr lang="fi-FI" sz="1900" dirty="0">
                <a:solidFill>
                  <a:schemeClr val="bg2"/>
                </a:solidFill>
                <a:latin typeface="+mn-lt"/>
                <a:hlinkClick r:id="rId1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katri.hirvonen@hel.fi</a:t>
            </a:r>
            <a:r>
              <a:rPr lang="fi-FI" sz="1900" dirty="0">
                <a:solidFill>
                  <a:schemeClr val="bg2"/>
                </a:solidFill>
                <a:latin typeface="+mn-lt"/>
              </a:rPr>
              <a:t>, </a:t>
            </a:r>
            <a:r>
              <a:rPr lang="en-GB" sz="1900" dirty="0">
                <a:solidFill>
                  <a:schemeClr val="bg2"/>
                </a:solidFill>
              </a:rPr>
              <a:t>0400 292 616)</a:t>
            </a:r>
            <a:endParaRPr lang="fi-FI" sz="1900" dirty="0">
              <a:solidFill>
                <a:schemeClr val="bg2"/>
              </a:solidFill>
              <a:latin typeface="+mn-lt"/>
            </a:endParaRPr>
          </a:p>
          <a:p>
            <a:pPr marL="285750" indent="-285750"/>
            <a:r>
              <a:rPr lang="fi-FI" sz="1900" dirty="0">
                <a:solidFill>
                  <a:schemeClr val="bg2"/>
                </a:solidFill>
                <a:latin typeface="+mn-lt"/>
              </a:rPr>
              <a:t>Pihlajamäen asukastalo (</a:t>
            </a:r>
            <a:r>
              <a:rPr lang="fi-FI" sz="1900" dirty="0">
                <a:solidFill>
                  <a:schemeClr val="bg2"/>
                </a:solidFill>
                <a:latin typeface="+mn-lt"/>
                <a:hlinkClick r:id="rId1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satu.punju@hel.fi</a:t>
            </a:r>
            <a:r>
              <a:rPr lang="fi-FI" sz="1900" dirty="0">
                <a:solidFill>
                  <a:schemeClr val="bg2"/>
                </a:solidFill>
                <a:latin typeface="+mn-lt"/>
              </a:rPr>
              <a:t>, 09 310 62575)</a:t>
            </a:r>
          </a:p>
          <a:p>
            <a:pPr marL="285750" indent="-285750"/>
            <a:r>
              <a:rPr lang="fi-FI" sz="1900" dirty="0">
                <a:solidFill>
                  <a:schemeClr val="bg2"/>
                </a:solidFill>
                <a:latin typeface="+mn-lt"/>
              </a:rPr>
              <a:t>Pihlajamäen nuorisotalo (</a:t>
            </a:r>
            <a:r>
              <a:rPr lang="fi-FI" sz="1900" dirty="0">
                <a:solidFill>
                  <a:schemeClr val="bg2"/>
                </a:solidFill>
                <a:latin typeface="+mn-lt"/>
                <a:hlinkClick r:id="rId1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aino.toiviainen-koskinen@hel.fi</a:t>
            </a:r>
            <a:r>
              <a:rPr lang="fi-FI" sz="1900" dirty="0">
                <a:solidFill>
                  <a:schemeClr val="bg2"/>
                </a:solidFill>
                <a:latin typeface="+mn-lt"/>
              </a:rPr>
              <a:t>, 040-5724176)</a:t>
            </a:r>
            <a:r>
              <a:rPr lang="fi-FI" dirty="0">
                <a:solidFill>
                  <a:schemeClr val="bg2"/>
                </a:solidFill>
                <a:latin typeface="+mn-lt"/>
              </a:rPr>
              <a:t/>
            </a:r>
            <a:br>
              <a:rPr lang="fi-FI" dirty="0">
                <a:solidFill>
                  <a:schemeClr val="bg2"/>
                </a:solidFill>
                <a:latin typeface="+mn-lt"/>
              </a:rPr>
            </a:br>
            <a:endParaRPr lang="fi-FI" dirty="0">
              <a:solidFill>
                <a:schemeClr val="bg2"/>
              </a:solidFill>
              <a:latin typeface="+mn-lt"/>
            </a:endParaRPr>
          </a:p>
          <a:p>
            <a:pPr marL="285750" indent="-285750"/>
            <a:endParaRPr lang="fi-FI" dirty="0">
              <a:solidFill>
                <a:schemeClr val="bg2"/>
              </a:solidFill>
              <a:latin typeface="+mn-lt"/>
              <a:ea typeface="Comfortaa"/>
              <a:cs typeface="Comfortaa"/>
              <a:sym typeface="Comfortaa"/>
            </a:endParaRPr>
          </a:p>
        </p:txBody>
      </p:sp>
    </p:spTree>
    <p:extLst>
      <p:ext uri="{BB962C8B-B14F-4D97-AF65-F5344CB8AC3E}">
        <p14:creationId xmlns:p14="http://schemas.microsoft.com/office/powerpoint/2010/main" val="193933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9" title="Kyläjuhla_pääuutisissa_2019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1500" y="293675"/>
            <a:ext cx="7341000" cy="4129313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9"/>
          <p:cNvSpPr txBox="1"/>
          <p:nvPr/>
        </p:nvSpPr>
        <p:spPr>
          <a:xfrm>
            <a:off x="901500" y="4560150"/>
            <a:ext cx="73410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1700" b="1" dirty="0">
                <a:latin typeface="+mn-lt"/>
                <a:ea typeface="Comfortaa"/>
                <a:cs typeface="Comfortaa"/>
                <a:sym typeface="Comfortaa"/>
              </a:rPr>
              <a:t>Pihlajamäen kyläjuhla Ylen pääuutisissa 2019</a:t>
            </a:r>
            <a:endParaRPr sz="1700" b="1" dirty="0">
              <a:latin typeface="+mn-lt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Paikallisidentiteetin rakennusaineita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i-FI" sz="1900" dirty="0"/>
              <a:t>Jo </a:t>
            </a:r>
            <a:r>
              <a:rPr lang="fi-FI" sz="1900" dirty="0" smtClean="0"/>
              <a:t>perinteisiä </a:t>
            </a:r>
            <a:r>
              <a:rPr lang="fi-FI" sz="1900" dirty="0"/>
              <a:t>asuinalueita, luonnolliset yhteisöt, kaikenikäisiä asukkaita.  </a:t>
            </a:r>
          </a:p>
          <a:p>
            <a:pPr lvl="1"/>
            <a:r>
              <a:rPr lang="fi-FI" sz="1700" dirty="0" smtClean="0"/>
              <a:t>Pihlajamäki, 60-luvulta. Väkiluku </a:t>
            </a:r>
            <a:r>
              <a:rPr lang="fi-FI" sz="1700" dirty="0"/>
              <a:t>7400, äidinkielet suomi 70 %, ruotsi 2 %, muu kieli 28 %</a:t>
            </a:r>
          </a:p>
          <a:p>
            <a:pPr lvl="1"/>
            <a:r>
              <a:rPr lang="fi-FI" sz="1700" dirty="0" smtClean="0"/>
              <a:t>Pihlajisto, 70-luvulta. Väkiluku </a:t>
            </a:r>
            <a:r>
              <a:rPr lang="fi-FI" sz="1700" dirty="0"/>
              <a:t>2600, äidinkielet suomi 69 %, ruotsi 3 %, muu kieli 28 % </a:t>
            </a:r>
          </a:p>
          <a:p>
            <a:r>
              <a:rPr lang="fi-FI" sz="1900" dirty="0"/>
              <a:t>Voimakas, </a:t>
            </a:r>
            <a:r>
              <a:rPr lang="fi-FI" sz="1900" dirty="0" smtClean="0"/>
              <a:t>monimuotoinen </a:t>
            </a:r>
            <a:r>
              <a:rPr lang="fi-FI" sz="1900" dirty="0"/>
              <a:t>luonto – korkeita kallioita, näköalapaikkoja, metsäpolkuja, joenranta, taimenpuro, </a:t>
            </a:r>
            <a:r>
              <a:rPr lang="fi-FI" sz="1900" dirty="0" smtClean="0"/>
              <a:t>runsas lajikirjo, Suomen </a:t>
            </a:r>
            <a:r>
              <a:rPr lang="fi-FI" sz="1900" dirty="0"/>
              <a:t>vanhimmat hiidenkirnut.</a:t>
            </a:r>
          </a:p>
          <a:p>
            <a:r>
              <a:rPr lang="fi-FI" sz="1900" dirty="0"/>
              <a:t>Erottuva arkkitehtuuri. 60-luvulla rakennettu Pihlajamäki suojeltu kokonaan asemakaavalla. Myös näkymät.</a:t>
            </a:r>
          </a:p>
          <a:p>
            <a:r>
              <a:rPr lang="fi-FI" sz="1900" dirty="0"/>
              <a:t>Yhteisöllisyys ja kylämäisyys, </a:t>
            </a:r>
            <a:r>
              <a:rPr lang="fi-FI" sz="1900" dirty="0" smtClean="0"/>
              <a:t>kotiseuturakkaus. </a:t>
            </a:r>
            <a:r>
              <a:rPr lang="fi-FI" sz="1900" dirty="0" smtClean="0"/>
              <a:t>Yhdessä tekemisen perinteet, yhteisiä </a:t>
            </a:r>
            <a:r>
              <a:rPr lang="fi-FI" sz="1900" dirty="0" smtClean="0"/>
              <a:t>tapahtumia</a:t>
            </a:r>
            <a:r>
              <a:rPr lang="fi-FI" sz="1900" dirty="0"/>
              <a:t>. PK-35.</a:t>
            </a:r>
          </a:p>
          <a:p>
            <a:r>
              <a:rPr lang="fi-FI" sz="1900" dirty="0"/>
              <a:t>Ajankohtaista Pihlajamäessä: ostoskeskuksen uudempi puoli puretaan tänä kesänä, tilalle uusi ostoskeskus ja asuntoja. Vanha ostoskeskus suojeltu</a:t>
            </a:r>
            <a:r>
              <a:rPr lang="fi-FI" sz="1900" dirty="0" smtClean="0"/>
              <a:t>. </a:t>
            </a:r>
            <a:endParaRPr lang="fi-FI" sz="20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5215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54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9469" y="-364273"/>
            <a:ext cx="9285245" cy="604245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kstiruutu 3"/>
          <p:cNvSpPr txBox="1"/>
          <p:nvPr/>
        </p:nvSpPr>
        <p:spPr>
          <a:xfrm>
            <a:off x="438615" y="394010"/>
            <a:ext cx="5843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 smtClean="0">
                <a:solidFill>
                  <a:srgbClr val="002060"/>
                </a:solidFill>
              </a:rPr>
              <a:t>Suojeltua arkkitehtuuria</a:t>
            </a:r>
          </a:p>
          <a:p>
            <a:r>
              <a:rPr lang="fi-FI" sz="1600" dirty="0" smtClean="0">
                <a:solidFill>
                  <a:srgbClr val="002060"/>
                </a:solidFill>
                <a:hlinkClick r:id="rId3"/>
              </a:rPr>
              <a:t>Pihlajamäen arkkitehtuuripolku &gt;</a:t>
            </a:r>
            <a:endParaRPr lang="fi-FI" sz="1600" dirty="0">
              <a:solidFill>
                <a:srgbClr val="002060"/>
              </a:solidFill>
            </a:endParaRPr>
          </a:p>
        </p:txBody>
      </p:sp>
      <p:sp>
        <p:nvSpPr>
          <p:cNvPr id="2" name="Tekstiruutu 1"/>
          <p:cNvSpPr txBox="1"/>
          <p:nvPr/>
        </p:nvSpPr>
        <p:spPr>
          <a:xfrm>
            <a:off x="4583153" y="4021873"/>
            <a:ext cx="45199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>
                <a:solidFill>
                  <a:schemeClr val="bg1"/>
                </a:solidFill>
              </a:rPr>
              <a:t>Pihlajamäki suunniteltiin ja </a:t>
            </a:r>
            <a:r>
              <a:rPr lang="fi-FI" dirty="0" err="1" smtClean="0">
                <a:solidFill>
                  <a:schemeClr val="bg1"/>
                </a:solidFill>
              </a:rPr>
              <a:t>rakennettin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>
                <a:solidFill>
                  <a:schemeClr val="bg1"/>
                </a:solidFill>
              </a:rPr>
              <a:t>l</a:t>
            </a:r>
            <a:r>
              <a:rPr lang="fi-FI" dirty="0" smtClean="0">
                <a:solidFill>
                  <a:schemeClr val="bg1"/>
                </a:solidFill>
              </a:rPr>
              <a:t>uonnon muotojen </a:t>
            </a:r>
            <a:r>
              <a:rPr lang="fi-FI" dirty="0" smtClean="0">
                <a:solidFill>
                  <a:schemeClr val="bg1"/>
                </a:solidFill>
              </a:rPr>
              <a:t>mukaan. </a:t>
            </a:r>
            <a:r>
              <a:rPr lang="fi-FI" dirty="0" smtClean="0">
                <a:solidFill>
                  <a:schemeClr val="bg1"/>
                </a:solidFill>
              </a:rPr>
              <a:t>Pihlajamäen </a:t>
            </a:r>
            <a:r>
              <a:rPr lang="fi-FI" dirty="0" err="1">
                <a:solidFill>
                  <a:schemeClr val="bg1"/>
                </a:solidFill>
              </a:rPr>
              <a:t>DoCoMoMO</a:t>
            </a:r>
            <a:r>
              <a:rPr lang="fi-FI" dirty="0">
                <a:solidFill>
                  <a:schemeClr val="bg1"/>
                </a:solidFill>
              </a:rPr>
              <a:t>-alue on kansainvälisesti tunnustettu 1960-luvun asuntoarkkitehtuurin ja kaupunkisuunnittelun kohde.</a:t>
            </a:r>
          </a:p>
        </p:txBody>
      </p:sp>
    </p:spTree>
    <p:extLst>
      <p:ext uri="{BB962C8B-B14F-4D97-AF65-F5344CB8AC3E}">
        <p14:creationId xmlns:p14="http://schemas.microsoft.com/office/powerpoint/2010/main" val="135295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82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04175" y="-129000"/>
            <a:ext cx="9373301" cy="52724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iruutu 2"/>
          <p:cNvSpPr txBox="1"/>
          <p:nvPr/>
        </p:nvSpPr>
        <p:spPr>
          <a:xfrm>
            <a:off x="579863" y="208158"/>
            <a:ext cx="58432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 smtClean="0">
                <a:solidFill>
                  <a:srgbClr val="254335"/>
                </a:solidFill>
              </a:rPr>
              <a:t>Voimakas, monimuotoinen luonto</a:t>
            </a:r>
          </a:p>
        </p:txBody>
      </p:sp>
      <p:sp>
        <p:nvSpPr>
          <p:cNvPr id="4" name="Tekstiruutu 3"/>
          <p:cNvSpPr txBox="1"/>
          <p:nvPr/>
        </p:nvSpPr>
        <p:spPr>
          <a:xfrm>
            <a:off x="5681844" y="3526793"/>
            <a:ext cx="33644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>
                <a:solidFill>
                  <a:schemeClr val="bg1"/>
                </a:solidFill>
              </a:rPr>
              <a:t>Varsinkin Pihlajamäki on rakennettu väljästi ja luonto säilynyt. Kalliometsiä, metsäpihoja, </a:t>
            </a:r>
            <a:r>
              <a:rPr lang="fi-FI" dirty="0" smtClean="0">
                <a:solidFill>
                  <a:schemeClr val="bg1"/>
                </a:solidFill>
              </a:rPr>
              <a:t>lehtoja, liito-oravia, näköalapaikkoja, </a:t>
            </a:r>
            <a:r>
              <a:rPr lang="fi-FI" dirty="0" smtClean="0">
                <a:solidFill>
                  <a:schemeClr val="bg1"/>
                </a:solidFill>
              </a:rPr>
              <a:t>joenranta</a:t>
            </a:r>
            <a:r>
              <a:rPr lang="fi-FI" dirty="0">
                <a:solidFill>
                  <a:schemeClr val="bg1"/>
                </a:solidFill>
              </a:rPr>
              <a:t>, taimenpuro, Suomen vanhimmat hiidenkirnut</a:t>
            </a:r>
            <a:r>
              <a:rPr lang="fi-FI" dirty="0" smtClean="0">
                <a:solidFill>
                  <a:schemeClr val="bg1"/>
                </a:solidFill>
              </a:rPr>
              <a:t>.</a:t>
            </a:r>
          </a:p>
          <a:p>
            <a:r>
              <a:rPr lang="fi-FI" dirty="0" smtClean="0">
                <a:solidFill>
                  <a:schemeClr val="bg1"/>
                </a:solidFill>
                <a:hlinkClick r:id="rId3"/>
              </a:rPr>
              <a:t>Lue lisää &gt;</a:t>
            </a:r>
            <a:endParaRPr lang="fi-FI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32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867"/>
            <a:ext cx="9144000" cy="5143500"/>
          </a:xfrm>
          <a:prstGeom prst="rect">
            <a:avLst/>
          </a:prstGeom>
        </p:spPr>
      </p:pic>
      <p:sp>
        <p:nvSpPr>
          <p:cNvPr id="3" name="Tekstiruutu 2"/>
          <p:cNvSpPr txBox="1"/>
          <p:nvPr/>
        </p:nvSpPr>
        <p:spPr>
          <a:xfrm>
            <a:off x="438615" y="394010"/>
            <a:ext cx="58432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>
                <a:solidFill>
                  <a:schemeClr val="bg1"/>
                </a:solidFill>
              </a:rPr>
              <a:t>Tapahtumia ympäri vuoden</a:t>
            </a:r>
          </a:p>
        </p:txBody>
      </p:sp>
      <p:sp>
        <p:nvSpPr>
          <p:cNvPr id="4" name="Tekstiruutu 3"/>
          <p:cNvSpPr txBox="1"/>
          <p:nvPr/>
        </p:nvSpPr>
        <p:spPr>
          <a:xfrm>
            <a:off x="5218770" y="4192859"/>
            <a:ext cx="3590693" cy="523220"/>
          </a:xfrm>
          <a:prstGeom prst="rect">
            <a:avLst/>
          </a:prstGeom>
          <a:solidFill>
            <a:srgbClr val="91BB59"/>
          </a:solidFill>
        </p:spPr>
        <p:txBody>
          <a:bodyPr wrap="square" rtlCol="0">
            <a:spAutoFit/>
          </a:bodyPr>
          <a:lstStyle/>
          <a:p>
            <a:r>
              <a:rPr lang="fi-FI" dirty="0" smtClean="0">
                <a:solidFill>
                  <a:schemeClr val="bg1"/>
                </a:solidFill>
              </a:rPr>
              <a:t>Legendaarinen Pihlajamäki </a:t>
            </a:r>
            <a:r>
              <a:rPr lang="fi-FI" dirty="0" err="1" smtClean="0">
                <a:solidFill>
                  <a:schemeClr val="bg1"/>
                </a:solidFill>
              </a:rPr>
              <a:t>goes</a:t>
            </a:r>
            <a:r>
              <a:rPr lang="fi-FI" dirty="0" smtClean="0">
                <a:solidFill>
                  <a:schemeClr val="bg1"/>
                </a:solidFill>
              </a:rPr>
              <a:t> Blues </a:t>
            </a:r>
            <a:br>
              <a:rPr lang="fi-FI" dirty="0" smtClean="0">
                <a:solidFill>
                  <a:schemeClr val="bg1"/>
                </a:solidFill>
              </a:rPr>
            </a:br>
            <a:r>
              <a:rPr lang="fi-FI" dirty="0" smtClean="0">
                <a:solidFill>
                  <a:schemeClr val="bg1"/>
                </a:solidFill>
              </a:rPr>
              <a:t>-</a:t>
            </a:r>
            <a:r>
              <a:rPr lang="fi-FI" dirty="0" err="1" smtClean="0">
                <a:solidFill>
                  <a:schemeClr val="bg1"/>
                </a:solidFill>
              </a:rPr>
              <a:t>festari</a:t>
            </a:r>
            <a:r>
              <a:rPr lang="fi-FI" dirty="0" smtClean="0">
                <a:solidFill>
                  <a:schemeClr val="bg1"/>
                </a:solidFill>
              </a:rPr>
              <a:t> Kiillepuistossa.</a:t>
            </a:r>
            <a:endParaRPr lang="fi-F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29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Sisätiloja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Pihlajamäen nuorisotalo, mm. ateljee, </a:t>
            </a:r>
            <a:r>
              <a:rPr lang="fi-FI" dirty="0" smtClean="0"/>
              <a:t>sali </a:t>
            </a:r>
            <a:r>
              <a:rPr lang="fi-FI" dirty="0"/>
              <a:t>ja kahvila.</a:t>
            </a:r>
          </a:p>
          <a:p>
            <a:r>
              <a:rPr lang="fi-FI" dirty="0" smtClean="0"/>
              <a:t>Helsingin </a:t>
            </a:r>
            <a:r>
              <a:rPr lang="fi-FI" dirty="0"/>
              <a:t>uusi yhteiskoulu, mm. 160 hengen auditorio ja sali</a:t>
            </a:r>
            <a:r>
              <a:rPr lang="fi-FI" dirty="0" smtClean="0"/>
              <a:t>.</a:t>
            </a:r>
          </a:p>
          <a:p>
            <a:r>
              <a:rPr lang="fi-FI" dirty="0"/>
              <a:t>Pihlajamäen kirkko.</a:t>
            </a:r>
          </a:p>
          <a:p>
            <a:r>
              <a:rPr lang="fi-FI" dirty="0" smtClean="0"/>
              <a:t>PK-35:n kuplahalli.</a:t>
            </a:r>
            <a:endParaRPr lang="fi-FI" dirty="0"/>
          </a:p>
          <a:p>
            <a:r>
              <a:rPr lang="fi-FI" dirty="0"/>
              <a:t>Pihlajamäen asukastalo.</a:t>
            </a:r>
          </a:p>
          <a:p>
            <a:r>
              <a:rPr lang="fi-FI" dirty="0"/>
              <a:t>Pihlajiston asukastila Mesta.</a:t>
            </a:r>
          </a:p>
          <a:p>
            <a:r>
              <a:rPr lang="fi-FI" dirty="0"/>
              <a:t>Maasälvän leikkipuisto ja Salpausselän leikkipuisto.</a:t>
            </a:r>
          </a:p>
          <a:p>
            <a:r>
              <a:rPr lang="fi-FI" dirty="0"/>
              <a:t>Kaksi ala-astetta, useita päiväkoteja.</a:t>
            </a:r>
          </a:p>
          <a:p>
            <a:r>
              <a:rPr lang="fi-FI" dirty="0"/>
              <a:t>Kulttuurikeskus Graniitti.</a:t>
            </a:r>
          </a:p>
        </p:txBody>
      </p:sp>
    </p:spTree>
    <p:extLst>
      <p:ext uri="{BB962C8B-B14F-4D97-AF65-F5344CB8AC3E}">
        <p14:creationId xmlns:p14="http://schemas.microsoft.com/office/powerpoint/2010/main" val="147447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Ulkotiloja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Pihlajamäen toriaukio.</a:t>
            </a:r>
          </a:p>
          <a:p>
            <a:r>
              <a:rPr lang="fi-FI" dirty="0"/>
              <a:t>Nuorisopuisto – monipuolinen toimintapuisto ja laajat viheralueet. Kahvilarakennus. </a:t>
            </a:r>
          </a:p>
          <a:p>
            <a:r>
              <a:rPr lang="fi-FI" dirty="0" smtClean="0"/>
              <a:t>Kiillepuisto. 60-luvun </a:t>
            </a:r>
            <a:r>
              <a:rPr lang="fi-FI" dirty="0"/>
              <a:t>henkeen uusittu puisto, jossa </a:t>
            </a:r>
            <a:r>
              <a:rPr lang="fi-FI" dirty="0" smtClean="0"/>
              <a:t>mm. </a:t>
            </a:r>
            <a:r>
              <a:rPr lang="fi-FI" dirty="0"/>
              <a:t>kiinteä katsomo.</a:t>
            </a:r>
          </a:p>
          <a:p>
            <a:r>
              <a:rPr lang="fi-FI" dirty="0"/>
              <a:t>Sorsapuisto.</a:t>
            </a:r>
          </a:p>
          <a:p>
            <a:r>
              <a:rPr lang="fi-FI" dirty="0"/>
              <a:t>Kaksi leikkipuistoa. Useita pienempiä puistoja. </a:t>
            </a:r>
          </a:p>
          <a:p>
            <a:r>
              <a:rPr lang="fi-FI" dirty="0" err="1"/>
              <a:t>Nälöalapaikat</a:t>
            </a:r>
            <a:r>
              <a:rPr lang="fi-FI" dirty="0"/>
              <a:t> </a:t>
            </a:r>
            <a:r>
              <a:rPr lang="fi-FI" dirty="0" err="1"/>
              <a:t>Aarnikanmäki</a:t>
            </a:r>
            <a:r>
              <a:rPr lang="fi-FI" dirty="0"/>
              <a:t> ja Porraskalliot. </a:t>
            </a:r>
          </a:p>
          <a:p>
            <a:r>
              <a:rPr lang="fi-FI" dirty="0"/>
              <a:t>Hakan alueen U-lamellitalojen suuret sisäpihat. </a:t>
            </a:r>
          </a:p>
        </p:txBody>
      </p:sp>
    </p:spTree>
    <p:extLst>
      <p:ext uri="{BB962C8B-B14F-4D97-AF65-F5344CB8AC3E}">
        <p14:creationId xmlns:p14="http://schemas.microsoft.com/office/powerpoint/2010/main" val="55322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kstiruutu 2"/>
          <p:cNvSpPr txBox="1"/>
          <p:nvPr/>
        </p:nvSpPr>
        <p:spPr>
          <a:xfrm>
            <a:off x="847492" y="4311804"/>
            <a:ext cx="4869367" cy="36933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1800" b="1" dirty="0" err="1" smtClean="0">
                <a:solidFill>
                  <a:schemeClr val="bg1"/>
                </a:solidFill>
              </a:rPr>
              <a:t>Retropuisto</a:t>
            </a:r>
            <a:r>
              <a:rPr lang="fi-FI" sz="1800" b="1" dirty="0" smtClean="0">
                <a:solidFill>
                  <a:schemeClr val="bg1"/>
                </a:solidFill>
              </a:rPr>
              <a:t> Kiillepuiston </a:t>
            </a:r>
            <a:r>
              <a:rPr lang="fi-FI" sz="1800" b="1" dirty="0">
                <a:solidFill>
                  <a:schemeClr val="bg1"/>
                </a:solidFill>
              </a:rPr>
              <a:t>kiinteä katsomo</a:t>
            </a:r>
          </a:p>
        </p:txBody>
      </p:sp>
    </p:spTree>
    <p:extLst>
      <p:ext uri="{BB962C8B-B14F-4D97-AF65-F5344CB8AC3E}">
        <p14:creationId xmlns:p14="http://schemas.microsoft.com/office/powerpoint/2010/main" val="286732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33"/>
            <a:ext cx="9144000" cy="5143500"/>
          </a:xfrm>
          <a:prstGeom prst="rect">
            <a:avLst/>
          </a:prstGeom>
        </p:spPr>
      </p:pic>
      <p:sp>
        <p:nvSpPr>
          <p:cNvPr id="3" name="Tekstiruutu 2"/>
          <p:cNvSpPr txBox="1"/>
          <p:nvPr/>
        </p:nvSpPr>
        <p:spPr>
          <a:xfrm>
            <a:off x="2765502" y="4029310"/>
            <a:ext cx="6036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800" b="1" dirty="0" smtClean="0">
                <a:solidFill>
                  <a:schemeClr val="bg1"/>
                </a:solidFill>
              </a:rPr>
              <a:t>Nuorisopuisto on suosittu myös maalauspaikkana.</a:t>
            </a:r>
            <a:r>
              <a:rPr lang="fi-FI" sz="1800" b="1" dirty="0">
                <a:solidFill>
                  <a:schemeClr val="bg1"/>
                </a:solidFill>
              </a:rPr>
              <a:t/>
            </a:r>
            <a:br>
              <a:rPr lang="fi-FI" sz="1800" b="1" dirty="0">
                <a:solidFill>
                  <a:schemeClr val="bg1"/>
                </a:solidFill>
              </a:rPr>
            </a:br>
            <a:r>
              <a:rPr lang="fi-FI" dirty="0">
                <a:solidFill>
                  <a:schemeClr val="bg1"/>
                </a:solidFill>
                <a:hlinkClick r:id="rId3"/>
              </a:rPr>
              <a:t>https://nuorten.helsinki/nuorisotalot/pihlajamaen-nuorisopuisto/</a:t>
            </a:r>
            <a:endParaRPr lang="fi-FI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45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464</Words>
  <Application>Microsoft Office PowerPoint</Application>
  <PresentationFormat>Näytössä katseltava esitys (16:9)</PresentationFormat>
  <Paragraphs>57</Paragraphs>
  <Slides>16</Slides>
  <Notes>3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20" baseType="lpstr">
      <vt:lpstr>Comfortaa Regular</vt:lpstr>
      <vt:lpstr>Comfortaa</vt:lpstr>
      <vt:lpstr>Arial</vt:lpstr>
      <vt:lpstr>Simple Light</vt:lpstr>
      <vt:lpstr>Pihlajamäki – Pihlajisto Helsinki-mallin info 8.6.2021, Päivi Seikkula &amp; Taneli Saari</vt:lpstr>
      <vt:lpstr>Paikallisidentiteetin rakennusaineita</vt:lpstr>
      <vt:lpstr>PowerPoint-esitys</vt:lpstr>
      <vt:lpstr>PowerPoint-esitys</vt:lpstr>
      <vt:lpstr>PowerPoint-esitys</vt:lpstr>
      <vt:lpstr>Sisätiloja</vt:lpstr>
      <vt:lpstr>Ulkotiloja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Paikallisia toimijoita ja yhteystietoja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Pihlajamäki - Pihlajisto</dc:title>
  <dc:creator>Seikkula Päivi</dc:creator>
  <cp:lastModifiedBy>Seikkula Päivi</cp:lastModifiedBy>
  <cp:revision>29</cp:revision>
  <dcterms:modified xsi:type="dcterms:W3CDTF">2021-06-07T20:15:06Z</dcterms:modified>
</cp:coreProperties>
</file>