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96" r:id="rId3"/>
    <p:sldMasterId id="2147483683" r:id="rId4"/>
  </p:sldMasterIdLst>
  <p:notesMasterIdLst>
    <p:notesMasterId r:id="rId13"/>
  </p:notesMasterIdLst>
  <p:handoutMasterIdLst>
    <p:handoutMasterId r:id="rId14"/>
  </p:handoutMasterIdLst>
  <p:sldIdLst>
    <p:sldId id="264" r:id="rId5"/>
    <p:sldId id="297" r:id="rId6"/>
    <p:sldId id="298" r:id="rId7"/>
    <p:sldId id="299" r:id="rId8"/>
    <p:sldId id="300" r:id="rId9"/>
    <p:sldId id="301" r:id="rId10"/>
    <p:sldId id="302" r:id="rId11"/>
    <p:sldId id="260" r:id="rId12"/>
  </p:sldIdLst>
  <p:sldSz cx="12192000" cy="6858000"/>
  <p:notesSz cx="6799263" cy="9929813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4" autoAdjust="0"/>
    <p:restoredTop sz="92077" autoAdjust="0"/>
  </p:normalViewPr>
  <p:slideViewPr>
    <p:cSldViewPr snapToGrid="0">
      <p:cViewPr varScale="1">
        <p:scale>
          <a:sx n="86" d="100"/>
          <a:sy n="86" d="100"/>
        </p:scale>
        <p:origin x="8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93B2B-B437-4B19-979C-C0523C73A126}" type="datetimeFigureOut">
              <a:rPr lang="fi-FI" smtClean="0"/>
              <a:t>27.8.2019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0917E-5A1E-4174-88CF-0725661B5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6154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5332ABF-C5CB-4E86-8848-5DE4E7361191}" type="datetimeFigureOut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2D42D58-51BB-4B1A-BA5D-6CCBC5BAAC5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20FF7-6C3A-410D-A42E-2986293B0B98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3E188-05C8-424B-962A-32932177748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470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246CF-2FF6-4E7B-A25A-6BC69E52CA52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4C4DC-B049-4D28-B5A3-1B6E14DF12C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636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7504C-F68E-4316-B103-CD4738118A98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94080-E79C-481B-B00B-F32D4BB4DA1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705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AA970-B009-4A8C-AE09-8A15F89B9DEA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F1C87-90A2-4ED1-B312-17ED70595F5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347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D0D09-3744-4021-932D-27D0B1919DEC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B6DE0-DC8B-4E6F-A6D6-4F60B3C239F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221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15C27-FDF2-46B9-A591-ECC401FB0C08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9E3D6-FE70-4AD9-A818-2B32E2A00CD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628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0A01A-E6B0-4157-8483-6E79D4EC6C92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2DD90-BB10-416C-9F2D-3986168C398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042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77F7D-C926-4D74-BF46-3A99AE8813BE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7A310-0DF6-4516-8C97-457C2333BB3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6381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F7BF8-39D9-4EA6-AD66-E86312C05EE9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158A1-67EA-4EFF-8F2C-720A2C71414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2658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025D8-803A-4241-93F1-3DB65B217B9A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E60BF-519B-446E-88AD-F72E2D93E5E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4765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59C5-E922-43A3-B045-FDE173B863C0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F7B9D-FB22-4E2B-B4B2-D02256FA09F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26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F248D94-6170-49EC-8C1F-6D07DC205946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3563346-3017-4C80-B0C6-58E1D561816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58429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8D95A-D7AF-425A-BF08-30CDCD24C3B6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D12C3-28C3-4979-A631-ED1A279EDE4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1233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C1276-5950-41E7-B161-E5B7699B084A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97D4-2642-4966-AE6E-F36935793D5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0950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C041F-AEC0-48D2-BA69-4E0AD027B5CF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11243-117D-4BEF-9A22-C5AB529F8E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74512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69484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10720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A6FBF-4DEE-4B34-8E7F-767C3D630961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3933D-5792-4492-8B7A-E81C03FB652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977125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3E1AC-87B0-404F-A1A1-6BCDF1F95BDB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B9542-60B8-4E47-A301-472D3021DE6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56957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1642273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306429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635592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7FD21F-8493-4C7A-8664-D1D69B0EAE29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4D2B6CA-25B6-43E8-AA4E-79E7C7DDCF2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37706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9115898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8110536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5665779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59066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068473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6691392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8915248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2B0C2-3882-43D4-B9F8-86E6324211B2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7565A-68C4-4D15-82FA-671729AB0FD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41387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D4202B-7130-4D13-83E2-037C105DC88E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F18606-E5A1-43D2-AB0B-11670EA992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24794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8F0B2-B152-4077-B6E6-0DCC1885014D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1A92F-CAF4-4CF1-88A3-A69E6C04FE8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308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19752E5-C967-473B-A2DC-1BD2C41DDC88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1883C77-AEC6-4AA5-AECF-4B494D12519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67210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B5F18-A28C-4C90-8DA2-9D4E9FA65364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0BB94BF-6347-4EF0-A3A8-F392C9052BE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21183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E88C0-7C95-4B2A-862D-C18C314B0E34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81591-B2CA-4B1C-911C-AC7BD808FCE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87239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F1197-5C92-4C0A-AE2C-B568BDD4A27B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6C3E-B773-44B1-9C8A-58164CC1263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64806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4557D-864B-4199-A7FC-A012EB40256A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2B0CD-CAE6-4C85-A649-BCDD7B1F056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71336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59002-B420-489E-9E6F-76E8B5D3FF52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E97DE-0596-4305-9C27-02A7A8B10B3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42262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C42E4-8F1B-4FD1-8F57-A7CA43FE1714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FAFD1-9A3C-4737-8719-E436C67D52E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94872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533443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988166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681820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7564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13BE591-35E0-475D-8BD5-229462F9C467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D3E3521-B032-4DF7-99B2-F55187ED91C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663789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385420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707030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491379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3274372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6386276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3195078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97DAE-731D-4A65-9030-7B5AC0066734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4D576-4E7E-46B6-880D-433AC95341A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71457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7BE0FC5-652F-46D2-B581-F895E7CC2986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04F691-C4FD-4F43-9BE0-D203DF8D56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995536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8CBB9-4849-4148-8470-681E958C8ABF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CAC18-B9E5-43AA-B8A3-2154611CEBE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15072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E4678-DEA1-4E4C-8384-1050CCF83642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BBCEFC2-D4C3-4808-9782-28F4497B98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707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75089CD-2848-486E-87CC-7F5D05F1AE71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AAC094-8904-4CCF-9E9D-8995AEE744B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21568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6E24C-C05C-45BA-A745-EFF855311FA0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46A57-4BBD-415A-ABEA-31E3EA653DE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656905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360B1-A8A3-47FB-83EB-3BD53AC0A940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FD403-E6C2-493B-9AF9-AE3459F37D0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990151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F62D0-D491-4A25-A78B-5BFC17CF7D70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2803-21C6-4EC1-80BF-9181B8545BE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947893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9238A-91D6-4F21-BB58-93AE3357353A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B6A61-B980-48D2-BFD2-88B84B7A755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9179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C4E4E-9127-458C-B83E-2B764B7BE442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62EDA-52B2-4C0F-8193-909E8EB65DE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894373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8142075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5396958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0398134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382988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688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95C92F-6370-4504-8DBB-66544BF90988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4449F03-00AB-4223-8C98-01F85BFB9D2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72418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3643242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7933257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1113480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2621696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8982844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3B11F-2294-42CA-B2A1-B4B5296E339D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A5696-70E2-4D5D-B651-813CE165FCA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528206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972B6F-7B22-4C59-AC7A-9EFD24FA445D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44E0BCD-8F81-406D-AE59-49CE5D21C1B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482416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9501A-5893-4691-A378-45A093A4AE6D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52B4B-DCC4-494C-8EA3-65228524718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976863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C57D7-D910-4461-8092-C6B497BF9C24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3DC5046-FF63-4FA5-B58F-EF9EFB0598E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300267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6655C-FAEC-425E-8879-C854DFED83BC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34120-9CD4-4B41-B984-F601CA2ABC7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7768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50D159-53C1-4A6D-A7D9-1E20DAC5DFBB}" type="datetime1">
              <a:rPr lang="fi-FI"/>
              <a:pPr>
                <a:defRPr/>
              </a:pPr>
              <a:t>27.8.2019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3B64B75-D601-49D0-AFDF-C45218669C2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77208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5829C-67A9-462E-BBB4-8462B0484DF8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1655C-6479-403E-8F0C-0B0E4A7C490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560569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65B0-7760-436E-AB84-4F0BA5D15F91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87DC5-3C77-4A16-B34E-ACA66A855CB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607882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41DE2-F431-45A1-ADC2-17B33A6E967F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40F2D-A925-482A-88FE-FB46C93307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512661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CCEBB-E519-4F30-A6A2-E1A25ADE9D4A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DEE0D-49A0-4AB2-824B-AF1B8323C18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49870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0742505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3179189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4245770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4799182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9825599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3671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B38BF-66D4-485C-BFCB-B95D61E0018F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F9FD7-EFD9-4AEB-B6DE-A432B52E0EB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94598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4920779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418915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3522919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1022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28C940F5-250D-45C0-8D76-B974F9A9F34F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A56A84A-78F8-4899-92FB-995DC9EBDD0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97C54B6C-EC3A-4832-AF48-83C61872008E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135C0AA7-0F1B-4582-B004-DC9CD935D1B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9319F3AB-6B56-46D7-9D27-40EEA021E892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35C60444-DFD4-429C-9F40-FB609C40150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993B5D17-572E-4F2A-B1BD-B00CCCEC83E8}" type="datetime1">
              <a:rPr lang="fi-FI"/>
              <a:pPr>
                <a:defRPr/>
              </a:pPr>
              <a:t>27.8.2019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77FE99C4-1DC4-444C-8EA7-E649591A630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l.fi/kanslia/yhdenvertainenhelsinki-fi/vanhusneuvosto/" TargetMode="Externa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sz="4000" dirty="0"/>
              <a:t>HELSINGIN </a:t>
            </a:r>
            <a:r>
              <a:rPr lang="fi-FI" sz="4000" dirty="0" smtClean="0"/>
              <a:t>VANHUSNEUVOSTO</a:t>
            </a:r>
            <a:br>
              <a:rPr lang="fi-FI" sz="4000" dirty="0" smtClean="0"/>
            </a:br>
            <a:r>
              <a:rPr lang="fi-FI" sz="4000" dirty="0"/>
              <a:t/>
            </a:r>
            <a:br>
              <a:rPr lang="fi-FI" sz="4000" dirty="0"/>
            </a:br>
            <a:r>
              <a:rPr lang="fi-FI" sz="4000" dirty="0"/>
              <a:t>Helsinkiläisen ikääntyneen asialla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505661" y="2740192"/>
            <a:ext cx="10709478" cy="972000"/>
          </a:xfrm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800" b="0" dirty="0" smtClean="0"/>
              <a:t>16.4.2019</a:t>
            </a:r>
            <a:endParaRPr lang="fi-FI" sz="18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81BB2E-9839-42C5-94DD-8858F36156B1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27.8.2019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B7C54D-362F-4892-8BF8-31DC65764366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90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Mikä on vanhusneuvosto?</a:t>
            </a:r>
            <a:endParaRPr lang="fi-FI" altLang="fi-FI" dirty="0" smtClean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endParaRPr lang="fi-FI" dirty="0" smtClean="0"/>
          </a:p>
          <a:p>
            <a:r>
              <a:rPr lang="fi-FI" dirty="0"/>
              <a:t>Vanhusneuvosto on ikääntyneiden helsinkiläisten edunvalvoja. Sen asema perustuu kuntalakiin (27 </a:t>
            </a:r>
            <a:r>
              <a:rPr lang="fi-FI" dirty="0" smtClean="0"/>
              <a:t>§).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Vanhusneuvosto on toiminut Helsingissä vuodesta 1997.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Vanhusneuvoston nimeää Helsingissä kaupunginhallitus. Nykyinen neuvosto on nimetty 26.6.2017.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81BB2E-9839-42C5-94DD-8858F36156B1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27.8.2019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B7C54D-362F-4892-8BF8-31DC65764366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90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 smtClean="0"/>
              <a:t>Vanhusneuvoston tehtävät</a:t>
            </a:r>
            <a:endParaRPr lang="fi-FI" altLang="fi-FI" sz="4000" dirty="0" smtClean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lvl="0"/>
            <a:endParaRPr lang="fi-FI" sz="2000" dirty="0" smtClean="0"/>
          </a:p>
          <a:p>
            <a:pPr lvl="0"/>
            <a:r>
              <a:rPr lang="fi-FI" sz="2000" dirty="0" smtClean="0"/>
              <a:t>tuo esiin ikääntyneiden/vanhusten näkökulmaa ja tukee heidän </a:t>
            </a:r>
            <a:r>
              <a:rPr lang="fi-FI" sz="2000" dirty="0" err="1" smtClean="0"/>
              <a:t>osallistumis</a:t>
            </a:r>
            <a:r>
              <a:rPr lang="fi-FI" sz="2000" dirty="0" smtClean="0"/>
              <a:t>- ja vaikutusmahdollisuuksiaan,</a:t>
            </a:r>
          </a:p>
          <a:p>
            <a:pPr lvl="0"/>
            <a:endParaRPr lang="fi-FI" sz="1000" dirty="0" smtClean="0"/>
          </a:p>
          <a:p>
            <a:pPr lvl="0"/>
            <a:r>
              <a:rPr lang="fi-FI" sz="2000" dirty="0" smtClean="0"/>
              <a:t>tekee aloitteita ja esityksiä sekä antaa lausuntoja ikääntyneitä/vanhuksia ja heidän elinolojaan koskevissa asioissa,</a:t>
            </a:r>
          </a:p>
          <a:p>
            <a:pPr lvl="0"/>
            <a:endParaRPr lang="fi-FI" sz="1100" dirty="0" smtClean="0"/>
          </a:p>
          <a:p>
            <a:pPr lvl="0"/>
            <a:r>
              <a:rPr lang="fi-FI" sz="2000" dirty="0" smtClean="0"/>
              <a:t>edistää ja seuraa eri hallinnon aloilla tapahtuvaa toimintaa ikääntyneiden/vanhusten näkökulmasta,</a:t>
            </a:r>
          </a:p>
          <a:p>
            <a:pPr lvl="0"/>
            <a:endParaRPr lang="fi-FI" sz="1100" dirty="0" smtClean="0"/>
          </a:p>
          <a:p>
            <a:pPr lvl="0"/>
            <a:r>
              <a:rPr lang="fi-FI" sz="2000" dirty="0" smtClean="0"/>
              <a:t>vaikuttaa siihen, että kunta kehittäessään yleisiä palveluja huolehtii niiden riittävyydestä ja soveltuvuudesta ikääntyneille/vanhuksille,</a:t>
            </a:r>
          </a:p>
          <a:p>
            <a:pPr lvl="0"/>
            <a:endParaRPr lang="fi-FI" sz="1400" dirty="0" smtClean="0"/>
          </a:p>
          <a:p>
            <a:pPr lvl="0"/>
            <a:r>
              <a:rPr lang="fi-FI" sz="2000" dirty="0" smtClean="0"/>
              <a:t>edistää osaltaan ikääntyneitä/vanhuksia, heidän elinolojaan ja heille tarkoitettuja palveluja koskevaa tiedottamista ja tiedonkulkua sekä</a:t>
            </a:r>
          </a:p>
          <a:p>
            <a:pPr lvl="0"/>
            <a:endParaRPr lang="fi-FI" sz="1400" dirty="0" smtClean="0"/>
          </a:p>
          <a:p>
            <a:r>
              <a:rPr lang="fi-FI" sz="2000" dirty="0" smtClean="0"/>
              <a:t>edistää Helsingin kaupungin ja eläkeläisjärjestöjen välistä yhteistoimintaa.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4271451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81BB2E-9839-42C5-94DD-8858F36156B1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27.8.2019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B7C54D-362F-4892-8BF8-31DC65764366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90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1"/>
                </a:solidFill>
                <a:uFill>
                  <a:solidFill>
                    <a:srgbClr val="C00000"/>
                  </a:solidFill>
                </a:uFill>
              </a:rPr>
              <a:t>Vaikuttamistoimintaa vuonna 2018</a:t>
            </a:r>
            <a:endParaRPr lang="fi-FI" altLang="fi-FI" dirty="0" smtClean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endParaRPr lang="fi-FI" dirty="0" smtClean="0"/>
          </a:p>
          <a:p>
            <a:pPr>
              <a:spcBef>
                <a:spcPts val="0"/>
              </a:spcBef>
              <a:defRPr/>
            </a:pPr>
            <a:r>
              <a:rPr lang="fi-FI" sz="2400" dirty="0"/>
              <a:t>Kannanotto kokoontumistiloista ja liikuntamahdollisuuksista,  pormestarikunnalle ja virkamiesjohdolle.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i-FI" sz="2400" dirty="0"/>
          </a:p>
          <a:p>
            <a:pPr>
              <a:spcBef>
                <a:spcPts val="0"/>
              </a:spcBef>
              <a:defRPr/>
            </a:pPr>
            <a:r>
              <a:rPr lang="fi-FI" sz="2400" dirty="0"/>
              <a:t>Tapaaminen pormestari Vapaavuoren kanssa. </a:t>
            </a:r>
          </a:p>
          <a:p>
            <a:pPr>
              <a:spcBef>
                <a:spcPts val="0"/>
              </a:spcBef>
              <a:defRPr/>
            </a:pPr>
            <a:endParaRPr lang="fi-FI" sz="2400" dirty="0"/>
          </a:p>
          <a:p>
            <a:pPr>
              <a:spcBef>
                <a:spcPts val="0"/>
              </a:spcBef>
              <a:defRPr/>
            </a:pPr>
            <a:r>
              <a:rPr lang="fi-FI" sz="2400" dirty="0"/>
              <a:t>Kannanotto kulttuuripalvelujen leikkaamista vastaan (v. 2019 budjetissa), lautakunnan jäsenille ja kulttuuri- ja vapaa-aikatoimen virkamiesjohdolle.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i-FI" sz="2400" dirty="0"/>
          </a:p>
          <a:p>
            <a:pPr>
              <a:spcBef>
                <a:spcPts val="0"/>
              </a:spcBef>
              <a:defRPr/>
            </a:pPr>
            <a:r>
              <a:rPr lang="fi-FI" sz="2400" dirty="0"/>
              <a:t>Tiivis osallistuminen Stadin ikäohjelman valmisteluun.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i-FI" sz="2400" dirty="0"/>
          </a:p>
          <a:p>
            <a:pPr>
              <a:spcBef>
                <a:spcPts val="0"/>
              </a:spcBef>
              <a:defRPr/>
            </a:pPr>
            <a:r>
              <a:rPr lang="fi-FI" sz="2400" dirty="0"/>
              <a:t>Valtuustoryhmien tapaaminen.</a:t>
            </a:r>
          </a:p>
        </p:txBody>
      </p:sp>
    </p:spTree>
    <p:extLst>
      <p:ext uri="{BB962C8B-B14F-4D97-AF65-F5344CB8AC3E}">
        <p14:creationId xmlns:p14="http://schemas.microsoft.com/office/powerpoint/2010/main" val="230001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81BB2E-9839-42C5-94DD-8858F36156B1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27.8.2019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B7C54D-362F-4892-8BF8-31DC65764366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90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1"/>
                </a:solidFill>
                <a:uFill>
                  <a:solidFill>
                    <a:srgbClr val="C00000"/>
                  </a:solidFill>
                </a:uFill>
              </a:rPr>
              <a:t>Vuonna 2019</a:t>
            </a:r>
            <a:endParaRPr lang="fi-FI" altLang="fi-FI" dirty="0" smtClean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205740" indent="-205740">
              <a:spcBef>
                <a:spcPts val="435"/>
              </a:spcBef>
              <a:buClr>
                <a:srgbClr val="D34817"/>
              </a:buClr>
            </a:pPr>
            <a:r>
              <a:rPr lang="fi-FI" dirty="0">
                <a:solidFill>
                  <a:prstClr val="black"/>
                </a:solidFill>
              </a:rPr>
              <a:t>T</a:t>
            </a:r>
            <a:r>
              <a:rPr lang="fi-FI" dirty="0" smtClean="0">
                <a:solidFill>
                  <a:prstClr val="black"/>
                </a:solidFill>
              </a:rPr>
              <a:t>apaaminen </a:t>
            </a:r>
            <a:r>
              <a:rPr lang="fi-FI" dirty="0">
                <a:solidFill>
                  <a:prstClr val="black"/>
                </a:solidFill>
              </a:rPr>
              <a:t>nuorisoneuvoston kanssa, kokemusten ja hyvien käytäntöjen </a:t>
            </a:r>
            <a:r>
              <a:rPr lang="fi-FI" dirty="0" smtClean="0">
                <a:solidFill>
                  <a:prstClr val="black"/>
                </a:solidFill>
              </a:rPr>
              <a:t>vaihto. Yhteistyön käynnistäminen.</a:t>
            </a:r>
            <a:endParaRPr lang="fi-FI" dirty="0">
              <a:solidFill>
                <a:prstClr val="black"/>
              </a:solidFill>
            </a:endParaRPr>
          </a:p>
          <a:p>
            <a:pPr marL="0" indent="0">
              <a:spcBef>
                <a:spcPts val="435"/>
              </a:spcBef>
              <a:buClr>
                <a:srgbClr val="D34817"/>
              </a:buClr>
              <a:buNone/>
            </a:pPr>
            <a:endParaRPr lang="fi-FI" sz="100" dirty="0">
              <a:solidFill>
                <a:prstClr val="black"/>
              </a:solidFill>
            </a:endParaRPr>
          </a:p>
          <a:p>
            <a:r>
              <a:rPr lang="fi-FI" dirty="0" smtClean="0"/>
              <a:t>Tapaaminen kaupungin viestintäjohtajan kanssa, aiheena vanhusneuvoston näkyvyyden ja viestinnän parantamisesta. </a:t>
            </a:r>
          </a:p>
          <a:p>
            <a:r>
              <a:rPr lang="fi-FI" dirty="0" smtClean="0"/>
              <a:t>Yhteyksiä </a:t>
            </a:r>
            <a:r>
              <a:rPr lang="fi-FI" dirty="0"/>
              <a:t>HSL:n johdon kanssa, aiheena mm. seniorialennus.</a:t>
            </a:r>
          </a:p>
          <a:p>
            <a:r>
              <a:rPr lang="fi-FI" dirty="0" smtClean="0"/>
              <a:t>Stadin </a:t>
            </a:r>
            <a:r>
              <a:rPr lang="fi-FI" dirty="0" smtClean="0"/>
              <a:t>ikäohjelmaan ja eläkeläisjärjestöjen vaikutusmahdollisuuksiin liittyvät kannanotot ja keskustelu apulaispormestarien kanssa 15.5. (katsottavissa Helsinki-kanavalla</a:t>
            </a:r>
            <a:r>
              <a:rPr lang="fi-FI" dirty="0" smtClean="0"/>
              <a:t>.</a:t>
            </a:r>
          </a:p>
          <a:p>
            <a:endParaRPr lang="fi-FI" dirty="0"/>
          </a:p>
          <a:p>
            <a:r>
              <a:rPr lang="fi-FI" dirty="0" smtClean="0"/>
              <a:t>Syksyllä </a:t>
            </a:r>
            <a:r>
              <a:rPr lang="fi-FI" dirty="0" err="1" smtClean="0"/>
              <a:t>sosiaali</a:t>
            </a:r>
            <a:r>
              <a:rPr lang="fi-FI" dirty="0" smtClean="0"/>
              <a:t>- ja terveyslautakunnan tapaaminen 19.9.2019 ja seminaari eläkeläisjärjestöjen kanssa 19.11.2019. Kokousaiheina mm. maahanmuuttajataustaiset ikäihmiset, vapaaehtoistoiminnan organisointi kaupungilla ja uudet vapaaehtoistoiminnan muodot.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sz="500" dirty="0" smtClean="0"/>
          </a:p>
          <a:p>
            <a:endParaRPr lang="fi-FI" sz="700" dirty="0" smtClean="0"/>
          </a:p>
          <a:p>
            <a:endParaRPr lang="fi-FI" sz="800" dirty="0" smtClean="0"/>
          </a:p>
        </p:txBody>
      </p:sp>
    </p:spTree>
    <p:extLst>
      <p:ext uri="{BB962C8B-B14F-4D97-AF65-F5344CB8AC3E}">
        <p14:creationId xmlns:p14="http://schemas.microsoft.com/office/powerpoint/2010/main" val="56485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 smtClean="0">
                <a:solidFill>
                  <a:schemeClr val="tx1"/>
                </a:solidFill>
                <a:uFill>
                  <a:solidFill>
                    <a:srgbClr val="C00000"/>
                  </a:solidFill>
                </a:uFill>
              </a:rPr>
              <a:t>Vanhusneuvoston jäsenet (2017-2021) </a:t>
            </a:r>
            <a:endParaRPr lang="fi-FI" altLang="fi-FI" sz="3600" dirty="0" smtClean="0"/>
          </a:p>
        </p:txBody>
      </p:sp>
      <p:sp>
        <p:nvSpPr>
          <p:cNvPr id="80897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81BB2E-9839-42C5-94DD-8858F36156B1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27.8.2019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B7C54D-362F-4892-8BF8-31DC65764366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7" name="Sisällön paikkamerkki 3"/>
          <p:cNvSpPr>
            <a:spLocks noGrp="1"/>
          </p:cNvSpPr>
          <p:nvPr>
            <p:ph idx="4294967295"/>
          </p:nvPr>
        </p:nvSpPr>
        <p:spPr>
          <a:xfrm>
            <a:off x="681644" y="1014153"/>
            <a:ext cx="3973483" cy="516281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fi-FI" sz="1400" b="1" u="sng" dirty="0">
                <a:uFill>
                  <a:solidFill>
                    <a:srgbClr val="C00000"/>
                  </a:solidFill>
                </a:uFill>
              </a:rPr>
              <a:t>Helsinkiläisten järjestöjen edustajat:</a:t>
            </a:r>
          </a:p>
          <a:p>
            <a:pPr>
              <a:buNone/>
            </a:pPr>
            <a:endParaRPr lang="fi-FI" sz="1400" dirty="0" smtClean="0"/>
          </a:p>
          <a:p>
            <a:pPr>
              <a:lnSpc>
                <a:spcPts val="1200"/>
              </a:lnSpc>
              <a:buNone/>
            </a:pPr>
            <a:r>
              <a:rPr lang="fi-FI" sz="1400" b="1" dirty="0" smtClean="0"/>
              <a:t>Olli Salin</a:t>
            </a:r>
            <a:endParaRPr lang="fi-FI" sz="1400" dirty="0" smtClean="0"/>
          </a:p>
          <a:p>
            <a:pPr>
              <a:lnSpc>
                <a:spcPts val="1200"/>
              </a:lnSpc>
              <a:buNone/>
            </a:pPr>
            <a:r>
              <a:rPr lang="fi-FI" sz="1400" dirty="0" smtClean="0"/>
              <a:t>Eläkeläiset ry, Helsingin aluejärjestö</a:t>
            </a:r>
            <a:r>
              <a:rPr lang="fi-FI" sz="1200" dirty="0" smtClean="0"/>
              <a:t/>
            </a:r>
            <a:br>
              <a:rPr lang="fi-FI" sz="1200" dirty="0" smtClean="0"/>
            </a:br>
            <a:endParaRPr lang="fi-FI" sz="1200" dirty="0" smtClean="0"/>
          </a:p>
          <a:p>
            <a:pPr>
              <a:buNone/>
            </a:pPr>
            <a:r>
              <a:rPr lang="fi-FI" sz="1400" b="1" dirty="0" smtClean="0"/>
              <a:t>Pirjo-Liisa Kangasniemi</a:t>
            </a:r>
          </a:p>
          <a:p>
            <a:pPr>
              <a:buNone/>
            </a:pPr>
            <a:r>
              <a:rPr lang="fi-FI" sz="1400" dirty="0" smtClean="0"/>
              <a:t>Helsingin kansallinen senioripiiri ry</a:t>
            </a:r>
            <a:r>
              <a:rPr lang="fi-FI" sz="1200" dirty="0" smtClean="0"/>
              <a:t/>
            </a:r>
            <a:br>
              <a:rPr lang="fi-FI" sz="1200" dirty="0" smtClean="0"/>
            </a:br>
            <a:endParaRPr lang="fi-FI" sz="1200" dirty="0" smtClean="0"/>
          </a:p>
          <a:p>
            <a:pPr>
              <a:buNone/>
            </a:pPr>
            <a:r>
              <a:rPr lang="fi-FI" sz="1400" b="1" dirty="0" smtClean="0"/>
              <a:t>Lena Lindberg</a:t>
            </a:r>
            <a:endParaRPr lang="fi-FI" sz="1400" dirty="0" smtClean="0"/>
          </a:p>
          <a:p>
            <a:pPr>
              <a:buNone/>
            </a:pPr>
            <a:r>
              <a:rPr lang="fi-FI" sz="1400" dirty="0" smtClean="0"/>
              <a:t>Svenska </a:t>
            </a:r>
            <a:r>
              <a:rPr lang="fi-FI" sz="1400" dirty="0" err="1" smtClean="0"/>
              <a:t>Pensionärsförbundet</a:t>
            </a:r>
            <a:r>
              <a:rPr lang="fi-FI" sz="1400" dirty="0" smtClean="0"/>
              <a:t> </a:t>
            </a:r>
            <a:r>
              <a:rPr lang="fi-FI" sz="1400" dirty="0" err="1" smtClean="0"/>
              <a:t>rf</a:t>
            </a:r>
            <a:r>
              <a:rPr lang="fi-FI" sz="1200" dirty="0" smtClean="0"/>
              <a:t/>
            </a:r>
            <a:br>
              <a:rPr lang="fi-FI" sz="1200" dirty="0" smtClean="0"/>
            </a:br>
            <a:endParaRPr lang="fi-FI" sz="1200" dirty="0" smtClean="0"/>
          </a:p>
          <a:p>
            <a:pPr>
              <a:buNone/>
            </a:pPr>
            <a:r>
              <a:rPr lang="fi-FI" sz="1400" b="1" dirty="0" smtClean="0"/>
              <a:t>Marja Ruotsalainen</a:t>
            </a:r>
            <a:endParaRPr lang="fi-FI" sz="1400" dirty="0" smtClean="0"/>
          </a:p>
          <a:p>
            <a:pPr>
              <a:buNone/>
            </a:pPr>
            <a:r>
              <a:rPr lang="fi-FI" sz="1400" dirty="0" smtClean="0"/>
              <a:t>Pääkaupunkiseudun omaishoitajat ja läheiset ry </a:t>
            </a:r>
            <a:r>
              <a:rPr lang="fi-FI" sz="1200" dirty="0" smtClean="0"/>
              <a:t/>
            </a:r>
            <a:br>
              <a:rPr lang="fi-FI" sz="1200" dirty="0" smtClean="0"/>
            </a:br>
            <a:endParaRPr lang="fi-FI" sz="1200" u="sng" dirty="0" smtClean="0"/>
          </a:p>
          <a:p>
            <a:pPr>
              <a:buNone/>
            </a:pPr>
            <a:r>
              <a:rPr lang="fi-FI" sz="1400" b="1" dirty="0" smtClean="0"/>
              <a:t>Lahja Sjöblom</a:t>
            </a:r>
            <a:endParaRPr lang="fi-FI" sz="1400" dirty="0" smtClean="0"/>
          </a:p>
          <a:p>
            <a:pPr>
              <a:buNone/>
            </a:pPr>
            <a:r>
              <a:rPr lang="fi-FI" sz="1400" dirty="0" smtClean="0"/>
              <a:t>Eläkkeensaajien Keskusliiton Helsingin piiri ry</a:t>
            </a:r>
            <a:r>
              <a:rPr lang="fi-FI" sz="1200" dirty="0" smtClean="0"/>
              <a:t/>
            </a:r>
            <a:br>
              <a:rPr lang="fi-FI" sz="1200" dirty="0" smtClean="0"/>
            </a:br>
            <a:endParaRPr lang="fi-FI" sz="1200" u="sng" dirty="0" smtClean="0"/>
          </a:p>
          <a:p>
            <a:pPr>
              <a:buNone/>
            </a:pPr>
            <a:r>
              <a:rPr lang="fi-FI" sz="1400" b="1" dirty="0" smtClean="0"/>
              <a:t>Markus Löfström</a:t>
            </a:r>
            <a:r>
              <a:rPr lang="fi-FI" sz="1400" dirty="0" smtClean="0"/>
              <a:t> </a:t>
            </a:r>
          </a:p>
          <a:p>
            <a:pPr>
              <a:buNone/>
            </a:pPr>
            <a:r>
              <a:rPr lang="fi-FI" sz="1400" dirty="0" smtClean="0"/>
              <a:t>Helsingin Alzheimer-yhdistys ry</a:t>
            </a:r>
            <a:br>
              <a:rPr lang="fi-FI" sz="1400" dirty="0" smtClean="0"/>
            </a:br>
            <a:endParaRPr lang="fi-FI" sz="1400" u="sng" dirty="0" smtClean="0"/>
          </a:p>
          <a:p>
            <a:pPr>
              <a:buNone/>
            </a:pPr>
            <a:r>
              <a:rPr lang="fi-FI" sz="1400" b="1" dirty="0" smtClean="0"/>
              <a:t>Toivo Tupin</a:t>
            </a:r>
            <a:endParaRPr lang="fi-FI" sz="1400" dirty="0" smtClean="0"/>
          </a:p>
          <a:p>
            <a:pPr>
              <a:buNone/>
            </a:pPr>
            <a:r>
              <a:rPr lang="fi-FI" sz="1400" dirty="0" smtClean="0"/>
              <a:t>Helsingin seudun Inkeri-seura ry</a:t>
            </a:r>
          </a:p>
          <a:p>
            <a:pPr>
              <a:lnSpc>
                <a:spcPct val="120000"/>
              </a:lnSpc>
              <a:buNone/>
            </a:pPr>
            <a:endParaRPr lang="fi-FI" sz="900" b="1" dirty="0" smtClean="0"/>
          </a:p>
          <a:p>
            <a:pPr>
              <a:buNone/>
            </a:pPr>
            <a:r>
              <a:rPr lang="fi-FI" sz="1400" b="1" dirty="0" smtClean="0"/>
              <a:t>Marja Leena Kallio</a:t>
            </a:r>
            <a:endParaRPr lang="fi-FI" sz="1400" dirty="0" smtClean="0"/>
          </a:p>
          <a:p>
            <a:pPr>
              <a:buNone/>
            </a:pPr>
            <a:r>
              <a:rPr lang="fi-FI" sz="1400" dirty="0" smtClean="0"/>
              <a:t>Helsingin seurakuntayhtymä</a:t>
            </a:r>
            <a:r>
              <a:rPr lang="fi-FI" sz="1100" dirty="0" smtClean="0"/>
              <a:t/>
            </a:r>
            <a:br>
              <a:rPr lang="fi-FI" sz="1100" dirty="0" smtClean="0"/>
            </a:br>
            <a:endParaRPr lang="fi-FI" sz="1100" dirty="0" smtClean="0"/>
          </a:p>
          <a:p>
            <a:pPr>
              <a:lnSpc>
                <a:spcPct val="120000"/>
              </a:lnSpc>
              <a:buNone/>
            </a:pPr>
            <a:r>
              <a:rPr lang="fi-FI" sz="600" dirty="0" smtClean="0"/>
              <a:t> </a:t>
            </a:r>
          </a:p>
          <a:p>
            <a:endParaRPr lang="fi-FI" sz="600" dirty="0"/>
          </a:p>
        </p:txBody>
      </p:sp>
      <p:sp>
        <p:nvSpPr>
          <p:cNvPr id="8" name="Sisällön paikkamerkki 4"/>
          <p:cNvSpPr txBox="1">
            <a:spLocks/>
          </p:cNvSpPr>
          <p:nvPr/>
        </p:nvSpPr>
        <p:spPr>
          <a:xfrm>
            <a:off x="5503026" y="931025"/>
            <a:ext cx="6018414" cy="583028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fi-FI" sz="4800" b="1" dirty="0" smtClean="0"/>
              <a:t>	</a:t>
            </a:r>
            <a:r>
              <a:rPr lang="fi-FI" sz="5600" b="1" u="sng" dirty="0" smtClean="0">
                <a:uFill>
                  <a:solidFill>
                    <a:srgbClr val="C00000"/>
                  </a:solidFill>
                </a:uFill>
              </a:rPr>
              <a:t>Kaupungin luottamushenkilöjäsenet: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fi-FI" sz="5600" b="1" dirty="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i-FI" sz="5600" b="1" dirty="0" smtClean="0"/>
              <a:t>Laura Varjokari </a:t>
            </a:r>
            <a:r>
              <a:rPr lang="fi-FI" sz="5600" dirty="0" smtClean="0"/>
              <a:t>Vanhusneuvoston puheenjohtaja (kokoomus)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fi-FI" sz="5600" dirty="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i-FI" sz="5600" b="1" dirty="0" smtClean="0"/>
              <a:t>Timo Auranen  </a:t>
            </a:r>
            <a:r>
              <a:rPr lang="fi-FI" sz="5600" dirty="0" smtClean="0"/>
              <a:t>(kokoomus)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fi-FI" sz="5600" dirty="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i-FI" sz="5600" b="1" dirty="0" smtClean="0"/>
              <a:t>Pirkko Telaranta </a:t>
            </a:r>
            <a:r>
              <a:rPr lang="fi-FI" sz="5600" dirty="0" smtClean="0"/>
              <a:t>(vihreät)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fi-FI" sz="5600" dirty="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i-FI" sz="5600" b="1" dirty="0" smtClean="0"/>
              <a:t>Veijo Lehto </a:t>
            </a:r>
            <a:r>
              <a:rPr lang="fi-FI" sz="5600" dirty="0" smtClean="0"/>
              <a:t>(sosialidemokraatit)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fi-FI" sz="5600" dirty="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i-FI" sz="5600" b="1" dirty="0" smtClean="0"/>
              <a:t>Mirja Arajärvi </a:t>
            </a:r>
            <a:r>
              <a:rPr lang="fi-FI" sz="5600" dirty="0" smtClean="0"/>
              <a:t>(vasemmistoliitto)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fi-FI" sz="56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sz="5600" dirty="0" smtClean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sz="5600" b="1" dirty="0" smtClean="0"/>
              <a:t>	</a:t>
            </a:r>
            <a:r>
              <a:rPr lang="fi-FI" sz="5600" b="1" u="sng" dirty="0" smtClean="0">
                <a:uFill>
                  <a:solidFill>
                    <a:srgbClr val="C00000"/>
                  </a:solidFill>
                </a:uFill>
              </a:rPr>
              <a:t>Kaupungin pysyvät asiantuntijat: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i-FI" sz="1600" b="1" u="sng" dirty="0">
              <a:uFill>
                <a:solidFill>
                  <a:srgbClr val="C00000"/>
                </a:solidFill>
              </a:uFill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i-FI" sz="5600" dirty="0" smtClean="0"/>
              <a:t>Sosiaali- ja terveystoimiala: </a:t>
            </a: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i-FI" sz="5600" dirty="0" smtClean="0"/>
              <a:t>sairaala-, kuntoutus- ja hoivapalvelujen johtaja  </a:t>
            </a:r>
            <a:r>
              <a:rPr lang="fi-FI" sz="5600" b="1" dirty="0" smtClean="0"/>
              <a:t>Seija Meripaasi</a:t>
            </a: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fi-FI" sz="5600" b="1" dirty="0" smtClean="0"/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i-FI" sz="5600" dirty="0" smtClean="0"/>
              <a:t>Kulttuuri ja vapaa-aika:  kulttuurisuunnittelija  </a:t>
            </a:r>
            <a:r>
              <a:rPr lang="fi-FI" sz="5600" b="1" dirty="0" smtClean="0"/>
              <a:t>Jenni Räsänen</a:t>
            </a: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fi-FI" sz="5600" b="1" dirty="0" smtClean="0"/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i-FI" sz="5600" dirty="0" err="1" smtClean="0"/>
              <a:t>Kaupunkiympäristo</a:t>
            </a:r>
            <a:r>
              <a:rPr lang="fi-FI" sz="5600" dirty="0" smtClean="0"/>
              <a:t>:   projektinjohtaja  </a:t>
            </a:r>
            <a:r>
              <a:rPr lang="fi-FI" sz="5600" b="1" dirty="0" smtClean="0"/>
              <a:t>Pirjo Tujula</a:t>
            </a: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fi-FI" sz="5600" b="1" dirty="0" smtClean="0"/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i-FI" sz="5600" dirty="0" smtClean="0"/>
              <a:t>Kasvatus ja koulutus:  koulutuspäällikkö </a:t>
            </a:r>
            <a:r>
              <a:rPr lang="fi-FI" sz="5600" b="1" dirty="0" smtClean="0"/>
              <a:t>Satu Luomajoki</a:t>
            </a: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fi-FI" sz="4000" b="1" dirty="0" smtClean="0"/>
          </a:p>
          <a:p>
            <a:pPr marL="449263" lvl="1" indent="7938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i-FI" sz="5600" dirty="0" smtClean="0"/>
              <a:t>Kaupunginkanslia:  </a:t>
            </a:r>
          </a:p>
          <a:p>
            <a:pPr marL="449263" lvl="1" indent="7938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i-FI" sz="5600" dirty="0" smtClean="0"/>
              <a:t>osallisuus- ja vuorovaikutuspäällikkö </a:t>
            </a:r>
            <a:r>
              <a:rPr lang="fi-FI" sz="5600" b="1" dirty="0" smtClean="0"/>
              <a:t>Johanna Seppälä,  </a:t>
            </a:r>
            <a:r>
              <a:rPr lang="fi-FI" sz="5600" dirty="0" smtClean="0"/>
              <a:t>neuvontapäällikkö </a:t>
            </a:r>
            <a:r>
              <a:rPr lang="fi-FI" sz="5600" b="1" dirty="0" smtClean="0"/>
              <a:t>Anne Nissinen,  </a:t>
            </a:r>
            <a:r>
              <a:rPr lang="fi-FI" sz="5600" dirty="0" smtClean="0"/>
              <a:t>asukasyhteistyöpäällikkö </a:t>
            </a:r>
          </a:p>
          <a:p>
            <a:pPr marL="449263" lvl="1" indent="7938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i-FI" sz="5600" b="1" dirty="0" smtClean="0"/>
              <a:t>Titta Reunanen </a:t>
            </a:r>
            <a:r>
              <a:rPr lang="fi-FI" sz="5600" dirty="0" smtClean="0"/>
              <a:t>ja vuorovaikutuspäällikkö </a:t>
            </a:r>
            <a:r>
              <a:rPr lang="fi-FI" sz="5600" b="1" dirty="0" smtClean="0"/>
              <a:t>Heli Rantanen</a:t>
            </a: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fi-FI" sz="3600" b="1" dirty="0" smtClean="0"/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i-FI" sz="5600" b="1" dirty="0" smtClean="0"/>
              <a:t>	      </a:t>
            </a:r>
            <a:r>
              <a:rPr lang="fi-FI" sz="5600" b="1" u="sng" dirty="0" smtClean="0">
                <a:uFill>
                  <a:solidFill>
                    <a:srgbClr val="C00000"/>
                  </a:solidFill>
                </a:uFill>
              </a:rPr>
              <a:t>Vanhusneuvoston sihteeri:</a:t>
            </a: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i-FI" sz="5600" dirty="0" smtClean="0"/>
              <a:t> Suunnittelija </a:t>
            </a:r>
            <a:r>
              <a:rPr lang="fi-FI" sz="5600" b="1" dirty="0" smtClean="0"/>
              <a:t>Outi Paulig </a:t>
            </a:r>
            <a:r>
              <a:rPr lang="fi-FI" sz="5600" dirty="0" smtClean="0"/>
              <a:t>(kaupunginkanslia)</a:t>
            </a:r>
            <a:endParaRPr lang="fi-FI" sz="5600" dirty="0"/>
          </a:p>
        </p:txBody>
      </p:sp>
    </p:spTree>
    <p:extLst>
      <p:ext uri="{BB962C8B-B14F-4D97-AF65-F5344CB8AC3E}">
        <p14:creationId xmlns:p14="http://schemas.microsoft.com/office/powerpoint/2010/main" val="4057760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81BB2E-9839-42C5-94DD-8858F36156B1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27.8.2019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B7C54D-362F-4892-8BF8-31DC65764366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90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1"/>
                </a:solidFill>
              </a:rPr>
              <a:t>Yhteystiedot ja viestintä</a:t>
            </a:r>
            <a:endParaRPr lang="fi-FI" altLang="fi-FI" dirty="0" smtClean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>
              <a:buNone/>
            </a:pPr>
            <a:r>
              <a:rPr lang="fi-FI" sz="1800" b="1" dirty="0" smtClean="0"/>
              <a:t>E-mail</a:t>
            </a:r>
            <a:r>
              <a:rPr lang="fi-FI" sz="1800" dirty="0" smtClean="0"/>
              <a:t>:  </a:t>
            </a:r>
            <a:r>
              <a:rPr lang="fi-FI" sz="1800" u="sng" dirty="0" smtClean="0"/>
              <a:t>vanhusneuvosto(at)hel.fi</a:t>
            </a:r>
          </a:p>
          <a:p>
            <a:pPr>
              <a:buNone/>
            </a:pPr>
            <a:endParaRPr lang="fi-FI" sz="1800" b="1" dirty="0" smtClean="0"/>
          </a:p>
          <a:p>
            <a:pPr>
              <a:buNone/>
            </a:pPr>
            <a:r>
              <a:rPr lang="fi-FI" sz="1800" b="1" dirty="0" smtClean="0"/>
              <a:t>Puheenjohtaja</a:t>
            </a: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fi-FI" sz="1800" dirty="0" smtClean="0"/>
              <a:t>Laura Varjokari, puh. 044-7777332</a:t>
            </a:r>
          </a:p>
          <a:p>
            <a:pPr>
              <a:buNone/>
            </a:pPr>
            <a:r>
              <a:rPr lang="fi-FI" sz="1800" dirty="0" smtClean="0"/>
              <a:t>     </a:t>
            </a:r>
            <a:r>
              <a:rPr lang="fi-FI" sz="1800" u="sng" dirty="0" err="1" smtClean="0"/>
              <a:t>laura.varjokari</a:t>
            </a:r>
            <a:r>
              <a:rPr lang="fi-FI" sz="1800" u="sng" dirty="0" smtClean="0"/>
              <a:t>(at)gmail.com</a:t>
            </a:r>
          </a:p>
          <a:p>
            <a:pPr>
              <a:buNone/>
            </a:pPr>
            <a:endParaRPr lang="fi-FI" sz="1800" b="1" dirty="0" smtClean="0"/>
          </a:p>
          <a:p>
            <a:pPr>
              <a:buNone/>
            </a:pPr>
            <a:r>
              <a:rPr lang="fi-FI" sz="1800" b="1" dirty="0" smtClean="0"/>
              <a:t>Sihteeri</a:t>
            </a:r>
            <a:br>
              <a:rPr lang="fi-FI" sz="1800" b="1" dirty="0" smtClean="0"/>
            </a:br>
            <a:r>
              <a:rPr lang="fi-FI" sz="1800" dirty="0" smtClean="0"/>
              <a:t>Outi Paulig, puh. 09 310 43580 </a:t>
            </a:r>
          </a:p>
          <a:p>
            <a:pPr>
              <a:buNone/>
            </a:pPr>
            <a:r>
              <a:rPr lang="fi-FI" sz="1800" dirty="0" smtClean="0"/>
              <a:t>	</a:t>
            </a:r>
            <a:r>
              <a:rPr lang="fi-FI" sz="1800" u="sng" dirty="0" err="1" smtClean="0"/>
              <a:t>outi.paulig</a:t>
            </a:r>
            <a:r>
              <a:rPr lang="fi-FI" sz="1800" u="sng" dirty="0" smtClean="0"/>
              <a:t>(at)hel.fi</a:t>
            </a:r>
          </a:p>
          <a:p>
            <a:pPr>
              <a:buNone/>
            </a:pPr>
            <a:r>
              <a:rPr lang="fi-FI" sz="1800" dirty="0" smtClean="0"/>
              <a:t>     </a:t>
            </a:r>
          </a:p>
          <a:p>
            <a:pPr>
              <a:buNone/>
            </a:pPr>
            <a:r>
              <a:rPr lang="fi-FI" sz="1800" b="1" dirty="0" smtClean="0"/>
              <a:t>Internet-sivut</a:t>
            </a:r>
          </a:p>
          <a:p>
            <a:pPr>
              <a:buNone/>
            </a:pPr>
            <a:r>
              <a:rPr lang="fi-FI" sz="1800" b="1" dirty="0" smtClean="0">
                <a:hlinkClick r:id="rId2"/>
              </a:rPr>
              <a:t>www.hel.fi/vanhusneuvosto</a:t>
            </a:r>
          </a:p>
          <a:p>
            <a:pPr>
              <a:buNone/>
            </a:pPr>
            <a:endParaRPr lang="fi-FI" sz="1800" b="1" dirty="0" smtClean="0">
              <a:hlinkClick r:id="rId2"/>
            </a:endParaRPr>
          </a:p>
          <a:p>
            <a:pPr>
              <a:buNone/>
            </a:pPr>
            <a:r>
              <a:rPr lang="fi-FI" sz="1800" b="1" dirty="0" smtClean="0">
                <a:hlinkClick r:id="rId2"/>
              </a:rPr>
              <a:t>https://www.hel.fi/kanslia/yhdenvertainenhelsinki-fi/vanhusneuvosto</a:t>
            </a:r>
            <a:r>
              <a:rPr lang="fi-FI" sz="1800" b="1" dirty="0" smtClean="0">
                <a:solidFill>
                  <a:srgbClr val="FF0000"/>
                </a:solidFill>
                <a:hlinkClick r:id="rId2"/>
              </a:rPr>
              <a:t>/</a:t>
            </a:r>
            <a:endParaRPr lang="fi-FI" sz="1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i-FI" sz="1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i-FI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Kokousmuistiot ja tiedotteet löytyvät nettisivuilta.</a:t>
            </a:r>
          </a:p>
          <a:p>
            <a:pPr>
              <a:buNone/>
            </a:pPr>
            <a:endParaRPr lang="fi-FI" sz="18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fi-FI" sz="1800" b="1" dirty="0" smtClean="0"/>
              <a:t>Facebook: </a:t>
            </a:r>
            <a:r>
              <a:rPr lang="fi-FI" sz="1800" dirty="0" smtClean="0"/>
              <a:t>Helsingin vanhusneuvosto</a:t>
            </a:r>
            <a:endParaRPr lang="fi-FI" sz="12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272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Päivämäärän paikkamerkki 2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E34C90-17D9-40BE-B848-D57D3CCA0D1C}" type="datetime1">
              <a:rPr lang="fi-FI" altLang="fi-FI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27.8.2019</a:t>
            </a:fld>
            <a:endParaRPr lang="fi-FI" altLang="fi-FI">
              <a:solidFill>
                <a:srgbClr val="FFFFFF"/>
              </a:solidFill>
            </a:endParaRPr>
          </a:p>
        </p:txBody>
      </p:sp>
      <p:sp>
        <p:nvSpPr>
          <p:cNvPr id="101380" name="Dian numeron paikkamerkki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0F6904-6A5E-4DC0-8FB5-9956CE50EACA}" type="slidenum">
              <a:rPr lang="fi-FI" altLang="fi-FI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i-FI" altLang="fi-FI">
              <a:solidFill>
                <a:srgbClr val="FFFFFF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ctrTitle" idx="4294967295"/>
          </p:nvPr>
        </p:nvSpPr>
        <p:spPr>
          <a:xfrm>
            <a:off x="615297" y="534113"/>
            <a:ext cx="10661650" cy="5135563"/>
          </a:xfrm>
        </p:spPr>
        <p:txBody>
          <a:bodyPr rtlCol="0">
            <a:noAutofit/>
          </a:bodyPr>
          <a:lstStyle/>
          <a:p>
            <a:r>
              <a:rPr lang="fi-FI" dirty="0" smtClean="0"/>
              <a:t>Pidetään </a:t>
            </a:r>
            <a:r>
              <a:rPr lang="fi-FI" dirty="0"/>
              <a:t>yhteyttä</a:t>
            </a:r>
            <a:r>
              <a:rPr lang="fi-FI" dirty="0" smtClean="0"/>
              <a:t>!</a:t>
            </a:r>
            <a:r>
              <a:rPr lang="fi-FI" dirty="0"/>
              <a:t/>
            </a:r>
            <a:br>
              <a:rPr lang="fi-FI" dirty="0"/>
            </a:br>
            <a:r>
              <a:rPr lang="fi-FI" sz="4400" dirty="0" smtClean="0">
                <a:solidFill>
                  <a:schemeClr val="accent1"/>
                </a:solidFill>
              </a:rPr>
              <a:t/>
            </a:r>
            <a:br>
              <a:rPr lang="fi-FI" sz="4400" dirty="0" smtClean="0">
                <a:solidFill>
                  <a:schemeClr val="accent1"/>
                </a:solidFill>
              </a:rPr>
            </a:br>
            <a:r>
              <a:rPr lang="fi-FI" sz="4000" dirty="0">
                <a:solidFill>
                  <a:schemeClr val="accent1"/>
                </a:solidFill>
                <a:latin typeface="+mj-lt"/>
              </a:rPr>
              <a:t>Voit tilata vanhusneuvoston uutiskirjeen sähköpostiisi. </a:t>
            </a:r>
            <a:r>
              <a:rPr lang="fi-FI" sz="4400" dirty="0" smtClean="0">
                <a:solidFill>
                  <a:schemeClr val="accent1"/>
                </a:solidFill>
                <a:latin typeface="+mj-lt"/>
              </a:rPr>
              <a:t/>
            </a:r>
            <a:br>
              <a:rPr lang="fi-FI" sz="4400" dirty="0" smtClean="0">
                <a:solidFill>
                  <a:schemeClr val="accent1"/>
                </a:solidFill>
                <a:latin typeface="+mj-lt"/>
              </a:rPr>
            </a:br>
            <a:r>
              <a:rPr lang="fi-FI" sz="4400" dirty="0">
                <a:solidFill>
                  <a:schemeClr val="accent1"/>
                </a:solidFill>
                <a:latin typeface="+mj-lt"/>
              </a:rPr>
              <a:t/>
            </a:r>
            <a:br>
              <a:rPr lang="fi-FI" sz="4400" dirty="0">
                <a:solidFill>
                  <a:schemeClr val="accent1"/>
                </a:solidFill>
                <a:latin typeface="+mj-lt"/>
              </a:rPr>
            </a:br>
            <a:r>
              <a:rPr lang="fi-FI" sz="3600" dirty="0">
                <a:solidFill>
                  <a:schemeClr val="accent1"/>
                </a:solidFill>
                <a:latin typeface="+mj-lt"/>
              </a:rPr>
              <a:t>Tilaukset: vanhusneuvosto@hel.fi</a:t>
            </a:r>
            <a:r>
              <a:rPr lang="fi-FI" sz="7200" dirty="0">
                <a:solidFill>
                  <a:schemeClr val="accent1"/>
                </a:solidFill>
              </a:rPr>
              <a:t/>
            </a:r>
            <a:br>
              <a:rPr lang="fi-FI" sz="7200" dirty="0">
                <a:solidFill>
                  <a:schemeClr val="accent1"/>
                </a:solidFill>
              </a:rPr>
            </a:br>
            <a:endParaRPr lang="fi-FI" dirty="0">
              <a:solidFill>
                <a:schemeClr val="accent1"/>
              </a:solidFill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3359" y="4452712"/>
            <a:ext cx="2505673" cy="1140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52</TotalTime>
  <Words>278</Words>
  <Application>Microsoft Office PowerPoint</Application>
  <PresentationFormat>Laajakuva</PresentationFormat>
  <Paragraphs>129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HELSINGIN VANHUSNEUVOSTO  Helsinkiläisen ikääntyneen asialla</vt:lpstr>
      <vt:lpstr>Mikä on vanhusneuvosto?</vt:lpstr>
      <vt:lpstr>Vanhusneuvoston tehtävät</vt:lpstr>
      <vt:lpstr>Vaikuttamistoimintaa vuonna 2018</vt:lpstr>
      <vt:lpstr>Vuonna 2019</vt:lpstr>
      <vt:lpstr>Vanhusneuvoston jäsenet (2017-2021) </vt:lpstr>
      <vt:lpstr>Yhteystiedot ja viestintä</vt:lpstr>
      <vt:lpstr>Pidetään yhteyttä!  Voit tilata vanhusneuvoston uutiskirjeen sähköpostiisi.   Tilaukset: vanhusneuvosto@hel.fi 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Asettelumallit</dc:title>
  <dc:creator>Paulig Outi</dc:creator>
  <cp:lastModifiedBy>Paulig Outi</cp:lastModifiedBy>
  <cp:revision>11</cp:revision>
  <cp:lastPrinted>2019-03-18T08:49:44Z</cp:lastPrinted>
  <dcterms:created xsi:type="dcterms:W3CDTF">2019-03-18T08:24:02Z</dcterms:created>
  <dcterms:modified xsi:type="dcterms:W3CDTF">2019-08-27T13:53:51Z</dcterms:modified>
</cp:coreProperties>
</file>