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2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3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  <p:sldMasterId id="2147483696" r:id="rId3"/>
    <p:sldMasterId id="2147483683" r:id="rId4"/>
  </p:sldMasterIdLst>
  <p:notesMasterIdLst>
    <p:notesMasterId r:id="rId13"/>
  </p:notesMasterIdLst>
  <p:handoutMasterIdLst>
    <p:handoutMasterId r:id="rId14"/>
  </p:handoutMasterIdLst>
  <p:sldIdLst>
    <p:sldId id="264" r:id="rId5"/>
    <p:sldId id="297" r:id="rId6"/>
    <p:sldId id="298" r:id="rId7"/>
    <p:sldId id="299" r:id="rId8"/>
    <p:sldId id="300" r:id="rId9"/>
    <p:sldId id="301" r:id="rId10"/>
    <p:sldId id="302" r:id="rId11"/>
    <p:sldId id="260" r:id="rId12"/>
  </p:sldIdLst>
  <p:sldSz cx="12192000" cy="6858000"/>
  <p:notesSz cx="6799263" cy="9929813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46"/>
    <a:srgbClr val="0001BE"/>
    <a:srgbClr val="00D7A7"/>
    <a:srgbClr val="FD4F00"/>
    <a:srgbClr val="DB2719"/>
    <a:srgbClr val="F5A3C7"/>
    <a:srgbClr val="9FC9EB"/>
    <a:srgbClr val="FC4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34" autoAdjust="0"/>
    <p:restoredTop sz="92077" autoAdjust="0"/>
  </p:normalViewPr>
  <p:slideViewPr>
    <p:cSldViewPr snapToGrid="0">
      <p:cViewPr varScale="1">
        <p:scale>
          <a:sx n="86" d="100"/>
          <a:sy n="86" d="100"/>
        </p:scale>
        <p:origin x="8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93B2B-B437-4B19-979C-C0523C73A126}" type="datetimeFigureOut">
              <a:rPr lang="fi-FI" smtClean="0"/>
              <a:t>27.8.2019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0917E-5A1E-4174-88CF-0725661B5D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6154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5332ABF-C5CB-4E86-8848-5DE4E7361191}" type="datetimeFigureOut">
              <a:rPr lang="fi-FI"/>
              <a:pPr>
                <a:defRPr/>
              </a:pPr>
              <a:t>27.8.2019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2D42D58-51BB-4B1A-BA5D-6CCBC5BAAC5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20FF7-6C3A-410D-A42E-2986293B0B98}" type="datetime1">
              <a:rPr lang="fi-FI"/>
              <a:pPr>
                <a:defRPr/>
              </a:pPr>
              <a:t>27.8.2019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3E188-05C8-424B-962A-32932177748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24709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ChangeAspect="1"/>
          </p:cNvSpPr>
          <p:nvPr/>
        </p:nvSpPr>
        <p:spPr bwMode="auto">
          <a:xfrm>
            <a:off x="11018838" y="0"/>
            <a:ext cx="1189037" cy="6858000"/>
          </a:xfrm>
          <a:custGeom>
            <a:avLst/>
            <a:gdLst>
              <a:gd name="T0" fmla="*/ 107277 w 2460"/>
              <a:gd name="T1" fmla="*/ 0 h 14300"/>
              <a:gd name="T2" fmla="*/ 0 w 2460"/>
              <a:gd name="T3" fmla="*/ 340023 h 14300"/>
              <a:gd name="T4" fmla="*/ 115492 w 2460"/>
              <a:gd name="T5" fmla="*/ 771645 h 14300"/>
              <a:gd name="T6" fmla="*/ 0 w 2460"/>
              <a:gd name="T7" fmla="*/ 1203267 h 14300"/>
              <a:gd name="T8" fmla="*/ 115492 w 2460"/>
              <a:gd name="T9" fmla="*/ 1634890 h 14300"/>
              <a:gd name="T10" fmla="*/ 0 w 2460"/>
              <a:gd name="T11" fmla="*/ 2066032 h 14300"/>
              <a:gd name="T12" fmla="*/ 115492 w 2460"/>
              <a:gd name="T13" fmla="*/ 2497655 h 14300"/>
              <a:gd name="T14" fmla="*/ 115492 w 2460"/>
              <a:gd name="T15" fmla="*/ 2519716 h 14300"/>
              <a:gd name="T16" fmla="*/ 0 w 2460"/>
              <a:gd name="T17" fmla="*/ 2951338 h 14300"/>
              <a:gd name="T18" fmla="*/ 115492 w 2460"/>
              <a:gd name="T19" fmla="*/ 3382481 h 14300"/>
              <a:gd name="T20" fmla="*/ 0 w 2460"/>
              <a:gd name="T21" fmla="*/ 3814103 h 14300"/>
              <a:gd name="T22" fmla="*/ 115492 w 2460"/>
              <a:gd name="T23" fmla="*/ 4245725 h 14300"/>
              <a:gd name="T24" fmla="*/ 0 w 2460"/>
              <a:gd name="T25" fmla="*/ 4676868 h 14300"/>
              <a:gd name="T26" fmla="*/ 115492 w 2460"/>
              <a:gd name="T27" fmla="*/ 5108491 h 14300"/>
              <a:gd name="T28" fmla="*/ 0 w 2460"/>
              <a:gd name="T29" fmla="*/ 5540113 h 14300"/>
              <a:gd name="T30" fmla="*/ 115492 w 2460"/>
              <a:gd name="T31" fmla="*/ 5971256 h 14300"/>
              <a:gd name="T32" fmla="*/ 0 w 2460"/>
              <a:gd name="T33" fmla="*/ 6402878 h 14300"/>
              <a:gd name="T34" fmla="*/ 115492 w 2460"/>
              <a:gd name="T35" fmla="*/ 6834501 h 14300"/>
              <a:gd name="T36" fmla="*/ 115009 w 2460"/>
              <a:gd name="T37" fmla="*/ 6858000 h 14300"/>
              <a:gd name="T38" fmla="*/ 1188749 w 2460"/>
              <a:gd name="T39" fmla="*/ 6858000 h 14300"/>
              <a:gd name="T40" fmla="*/ 1188749 w 2460"/>
              <a:gd name="T41" fmla="*/ 0 h 14300"/>
              <a:gd name="T42" fmla="*/ 107277 w 2460"/>
              <a:gd name="T43" fmla="*/ 0 h 143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460" h="14300">
                <a:moveTo>
                  <a:pt x="222" y="0"/>
                </a:moveTo>
                <a:cubicBezTo>
                  <a:pt x="167" y="272"/>
                  <a:pt x="0" y="334"/>
                  <a:pt x="0" y="709"/>
                </a:cubicBezTo>
                <a:cubicBezTo>
                  <a:pt x="0" y="1159"/>
                  <a:pt x="239" y="1159"/>
                  <a:pt x="239" y="1609"/>
                </a:cubicBezTo>
                <a:cubicBezTo>
                  <a:pt x="239" y="2059"/>
                  <a:pt x="0" y="2059"/>
                  <a:pt x="0" y="2509"/>
                </a:cubicBezTo>
                <a:cubicBezTo>
                  <a:pt x="0" y="2959"/>
                  <a:pt x="239" y="2959"/>
                  <a:pt x="239" y="3409"/>
                </a:cubicBezTo>
                <a:cubicBezTo>
                  <a:pt x="239" y="3858"/>
                  <a:pt x="0" y="3858"/>
                  <a:pt x="0" y="4308"/>
                </a:cubicBezTo>
                <a:cubicBezTo>
                  <a:pt x="0" y="4758"/>
                  <a:pt x="239" y="4758"/>
                  <a:pt x="239" y="5208"/>
                </a:cubicBezTo>
                <a:lnTo>
                  <a:pt x="239" y="5254"/>
                </a:lnTo>
                <a:cubicBezTo>
                  <a:pt x="239" y="5704"/>
                  <a:pt x="0" y="5704"/>
                  <a:pt x="0" y="6154"/>
                </a:cubicBezTo>
                <a:cubicBezTo>
                  <a:pt x="0" y="6603"/>
                  <a:pt x="239" y="6603"/>
                  <a:pt x="239" y="7053"/>
                </a:cubicBezTo>
                <a:cubicBezTo>
                  <a:pt x="239" y="7503"/>
                  <a:pt x="0" y="7503"/>
                  <a:pt x="0" y="7953"/>
                </a:cubicBezTo>
                <a:cubicBezTo>
                  <a:pt x="0" y="8403"/>
                  <a:pt x="239" y="8403"/>
                  <a:pt x="239" y="8853"/>
                </a:cubicBezTo>
                <a:cubicBezTo>
                  <a:pt x="239" y="9303"/>
                  <a:pt x="0" y="9303"/>
                  <a:pt x="0" y="9752"/>
                </a:cubicBezTo>
                <a:cubicBezTo>
                  <a:pt x="0" y="10202"/>
                  <a:pt x="239" y="10202"/>
                  <a:pt x="239" y="10652"/>
                </a:cubicBezTo>
                <a:cubicBezTo>
                  <a:pt x="239" y="11102"/>
                  <a:pt x="0" y="11102"/>
                  <a:pt x="0" y="11552"/>
                </a:cubicBezTo>
                <a:cubicBezTo>
                  <a:pt x="0" y="12002"/>
                  <a:pt x="239" y="12002"/>
                  <a:pt x="239" y="12451"/>
                </a:cubicBezTo>
                <a:cubicBezTo>
                  <a:pt x="239" y="12901"/>
                  <a:pt x="0" y="12901"/>
                  <a:pt x="0" y="13351"/>
                </a:cubicBezTo>
                <a:cubicBezTo>
                  <a:pt x="0" y="13801"/>
                  <a:pt x="239" y="13801"/>
                  <a:pt x="239" y="14251"/>
                </a:cubicBezTo>
                <a:cubicBezTo>
                  <a:pt x="239" y="14268"/>
                  <a:pt x="239" y="14284"/>
                  <a:pt x="238" y="14300"/>
                </a:cubicBezTo>
                <a:lnTo>
                  <a:pt x="2460" y="14300"/>
                </a:lnTo>
                <a:lnTo>
                  <a:pt x="2460" y="0"/>
                </a:lnTo>
                <a:lnTo>
                  <a:pt x="222" y="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246CF-2FF6-4E7B-A25A-6BC69E52CA52}" type="datetime1">
              <a:rPr lang="fi-FI"/>
              <a:pPr>
                <a:defRPr/>
              </a:pPr>
              <a:t>27.8.2019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4C4DC-B049-4D28-B5A3-1B6E14DF12C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6369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ChangeAspect="1"/>
          </p:cNvSpPr>
          <p:nvPr/>
        </p:nvSpPr>
        <p:spPr bwMode="auto">
          <a:xfrm>
            <a:off x="11077575" y="0"/>
            <a:ext cx="1112838" cy="6858000"/>
          </a:xfrm>
          <a:custGeom>
            <a:avLst/>
            <a:gdLst>
              <a:gd name="T0" fmla="*/ 30426 w 2304"/>
              <a:gd name="T1" fmla="*/ 0 h 14300"/>
              <a:gd name="T2" fmla="*/ 18352 w 2304"/>
              <a:gd name="T3" fmla="*/ 11990 h 14300"/>
              <a:gd name="T4" fmla="*/ 286395 w 2304"/>
              <a:gd name="T5" fmla="*/ 276718 h 14300"/>
              <a:gd name="T6" fmla="*/ 18352 w 2304"/>
              <a:gd name="T7" fmla="*/ 540967 h 14300"/>
              <a:gd name="T8" fmla="*/ 268042 w 2304"/>
              <a:gd name="T9" fmla="*/ 787951 h 14300"/>
              <a:gd name="T10" fmla="*/ 0 w 2304"/>
              <a:gd name="T11" fmla="*/ 1052199 h 14300"/>
              <a:gd name="T12" fmla="*/ 268042 w 2304"/>
              <a:gd name="T13" fmla="*/ 1316928 h 14300"/>
              <a:gd name="T14" fmla="*/ 0 w 2304"/>
              <a:gd name="T15" fmla="*/ 1581656 h 14300"/>
              <a:gd name="T16" fmla="*/ 268042 w 2304"/>
              <a:gd name="T17" fmla="*/ 1846385 h 14300"/>
              <a:gd name="T18" fmla="*/ 0 w 2304"/>
              <a:gd name="T19" fmla="*/ 2111113 h 14300"/>
              <a:gd name="T20" fmla="*/ 268042 w 2304"/>
              <a:gd name="T21" fmla="*/ 2375841 h 14300"/>
              <a:gd name="T22" fmla="*/ 0 w 2304"/>
              <a:gd name="T23" fmla="*/ 2640570 h 14300"/>
              <a:gd name="T24" fmla="*/ 268042 w 2304"/>
              <a:gd name="T25" fmla="*/ 2905298 h 14300"/>
              <a:gd name="T26" fmla="*/ 0 w 2304"/>
              <a:gd name="T27" fmla="*/ 3170027 h 14300"/>
              <a:gd name="T28" fmla="*/ 281082 w 2304"/>
              <a:gd name="T29" fmla="*/ 3447704 h 14300"/>
              <a:gd name="T30" fmla="*/ 18352 w 2304"/>
              <a:gd name="T31" fmla="*/ 3706677 h 14300"/>
              <a:gd name="T32" fmla="*/ 286395 w 2304"/>
              <a:gd name="T33" fmla="*/ 3971405 h 14300"/>
              <a:gd name="T34" fmla="*/ 18352 w 2304"/>
              <a:gd name="T35" fmla="*/ 4236134 h 14300"/>
              <a:gd name="T36" fmla="*/ 286395 w 2304"/>
              <a:gd name="T37" fmla="*/ 4500862 h 14300"/>
              <a:gd name="T38" fmla="*/ 18352 w 2304"/>
              <a:gd name="T39" fmla="*/ 4765591 h 14300"/>
              <a:gd name="T40" fmla="*/ 286395 w 2304"/>
              <a:gd name="T41" fmla="*/ 5030319 h 14300"/>
              <a:gd name="T42" fmla="*/ 18352 w 2304"/>
              <a:gd name="T43" fmla="*/ 5295047 h 14300"/>
              <a:gd name="T44" fmla="*/ 268042 w 2304"/>
              <a:gd name="T45" fmla="*/ 5541552 h 14300"/>
              <a:gd name="T46" fmla="*/ 0 w 2304"/>
              <a:gd name="T47" fmla="*/ 5806280 h 14300"/>
              <a:gd name="T48" fmla="*/ 268042 w 2304"/>
              <a:gd name="T49" fmla="*/ 6071009 h 14300"/>
              <a:gd name="T50" fmla="*/ 0 w 2304"/>
              <a:gd name="T51" fmla="*/ 6335737 h 14300"/>
              <a:gd name="T52" fmla="*/ 268042 w 2304"/>
              <a:gd name="T53" fmla="*/ 6600465 h 14300"/>
              <a:gd name="T54" fmla="*/ 7244 w 2304"/>
              <a:gd name="T55" fmla="*/ 6858000 h 14300"/>
              <a:gd name="T56" fmla="*/ 1112737 w 2304"/>
              <a:gd name="T57" fmla="*/ 6858000 h 14300"/>
              <a:gd name="T58" fmla="*/ 1112737 w 2304"/>
              <a:gd name="T59" fmla="*/ 0 h 14300"/>
              <a:gd name="T60" fmla="*/ 30426 w 2304"/>
              <a:gd name="T61" fmla="*/ 0 h 143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304" h="14300">
                <a:moveTo>
                  <a:pt x="63" y="0"/>
                </a:moveTo>
                <a:lnTo>
                  <a:pt x="38" y="25"/>
                </a:lnTo>
                <a:lnTo>
                  <a:pt x="593" y="577"/>
                </a:lnTo>
                <a:lnTo>
                  <a:pt x="38" y="1128"/>
                </a:lnTo>
                <a:lnTo>
                  <a:pt x="555" y="1643"/>
                </a:lnTo>
                <a:lnTo>
                  <a:pt x="0" y="2194"/>
                </a:lnTo>
                <a:lnTo>
                  <a:pt x="555" y="2746"/>
                </a:lnTo>
                <a:lnTo>
                  <a:pt x="0" y="3298"/>
                </a:lnTo>
                <a:lnTo>
                  <a:pt x="555" y="3850"/>
                </a:lnTo>
                <a:lnTo>
                  <a:pt x="0" y="4402"/>
                </a:lnTo>
                <a:lnTo>
                  <a:pt x="555" y="4954"/>
                </a:lnTo>
                <a:lnTo>
                  <a:pt x="0" y="5506"/>
                </a:lnTo>
                <a:lnTo>
                  <a:pt x="555" y="6058"/>
                </a:lnTo>
                <a:lnTo>
                  <a:pt x="0" y="6610"/>
                </a:lnTo>
                <a:lnTo>
                  <a:pt x="582" y="7189"/>
                </a:lnTo>
                <a:lnTo>
                  <a:pt x="38" y="7729"/>
                </a:lnTo>
                <a:lnTo>
                  <a:pt x="593" y="8281"/>
                </a:lnTo>
                <a:lnTo>
                  <a:pt x="38" y="8833"/>
                </a:lnTo>
                <a:lnTo>
                  <a:pt x="593" y="9385"/>
                </a:lnTo>
                <a:lnTo>
                  <a:pt x="38" y="9937"/>
                </a:lnTo>
                <a:lnTo>
                  <a:pt x="593" y="10489"/>
                </a:lnTo>
                <a:lnTo>
                  <a:pt x="38" y="11041"/>
                </a:lnTo>
                <a:lnTo>
                  <a:pt x="555" y="11555"/>
                </a:lnTo>
                <a:lnTo>
                  <a:pt x="0" y="12107"/>
                </a:lnTo>
                <a:lnTo>
                  <a:pt x="555" y="12659"/>
                </a:lnTo>
                <a:lnTo>
                  <a:pt x="0" y="13211"/>
                </a:lnTo>
                <a:lnTo>
                  <a:pt x="555" y="13763"/>
                </a:lnTo>
                <a:lnTo>
                  <a:pt x="15" y="14300"/>
                </a:lnTo>
                <a:lnTo>
                  <a:pt x="2304" y="14300"/>
                </a:lnTo>
                <a:cubicBezTo>
                  <a:pt x="2304" y="9533"/>
                  <a:pt x="2304" y="4767"/>
                  <a:pt x="2304" y="0"/>
                </a:cubicBezTo>
                <a:lnTo>
                  <a:pt x="63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7504C-F68E-4316-B103-CD4738118A98}" type="datetime1">
              <a:rPr lang="fi-FI"/>
              <a:pPr>
                <a:defRPr/>
              </a:pPr>
              <a:t>27.8.2019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94080-E79C-481B-B00B-F32D4BB4DA1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705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/>
          <p:cNvSpPr>
            <a:spLocks noChangeAspect="1"/>
          </p:cNvSpPr>
          <p:nvPr/>
        </p:nvSpPr>
        <p:spPr bwMode="auto">
          <a:xfrm>
            <a:off x="10964863" y="0"/>
            <a:ext cx="1228725" cy="6858000"/>
          </a:xfrm>
          <a:custGeom>
            <a:avLst/>
            <a:gdLst>
              <a:gd name="T0" fmla="*/ 0 w 2539"/>
              <a:gd name="T1" fmla="*/ 4225103 h 14300"/>
              <a:gd name="T2" fmla="*/ 0 w 2539"/>
              <a:gd name="T3" fmla="*/ 4225103 h 14300"/>
              <a:gd name="T4" fmla="*/ 174239 w 2539"/>
              <a:gd name="T5" fmla="*/ 4488393 h 14300"/>
              <a:gd name="T6" fmla="*/ 0 w 2539"/>
              <a:gd name="T7" fmla="*/ 4751683 h 14300"/>
              <a:gd name="T8" fmla="*/ 0 w 2539"/>
              <a:gd name="T9" fmla="*/ 4752642 h 14300"/>
              <a:gd name="T10" fmla="*/ 0 w 2539"/>
              <a:gd name="T11" fmla="*/ 4753122 h 14300"/>
              <a:gd name="T12" fmla="*/ 174239 w 2539"/>
              <a:gd name="T13" fmla="*/ 5016411 h 14300"/>
              <a:gd name="T14" fmla="*/ 0 w 2539"/>
              <a:gd name="T15" fmla="*/ 5279701 h 14300"/>
              <a:gd name="T16" fmla="*/ 0 w 2539"/>
              <a:gd name="T17" fmla="*/ 5279701 h 14300"/>
              <a:gd name="T18" fmla="*/ 0 w 2539"/>
              <a:gd name="T19" fmla="*/ 5281140 h 14300"/>
              <a:gd name="T20" fmla="*/ 175691 w 2539"/>
              <a:gd name="T21" fmla="*/ 5544909 h 14300"/>
              <a:gd name="T22" fmla="*/ 0 w 2539"/>
              <a:gd name="T23" fmla="*/ 5809158 h 14300"/>
              <a:gd name="T24" fmla="*/ 175691 w 2539"/>
              <a:gd name="T25" fmla="*/ 6072927 h 14300"/>
              <a:gd name="T26" fmla="*/ 0 w 2539"/>
              <a:gd name="T27" fmla="*/ 6337176 h 14300"/>
              <a:gd name="T28" fmla="*/ 175691 w 2539"/>
              <a:gd name="T29" fmla="*/ 6600945 h 14300"/>
              <a:gd name="T30" fmla="*/ 0 w 2539"/>
              <a:gd name="T31" fmla="*/ 6858000 h 14300"/>
              <a:gd name="T32" fmla="*/ 1228866 w 2539"/>
              <a:gd name="T33" fmla="*/ 6858000 h 14300"/>
              <a:gd name="T34" fmla="*/ 1228866 w 2539"/>
              <a:gd name="T35" fmla="*/ 0 h 14300"/>
              <a:gd name="T36" fmla="*/ 0 w 2539"/>
              <a:gd name="T37" fmla="*/ 0 h 14300"/>
              <a:gd name="T38" fmla="*/ 175691 w 2539"/>
              <a:gd name="T39" fmla="*/ 264249 h 14300"/>
              <a:gd name="T40" fmla="*/ 0 w 2539"/>
              <a:gd name="T41" fmla="*/ 528018 h 14300"/>
              <a:gd name="T42" fmla="*/ 175691 w 2539"/>
              <a:gd name="T43" fmla="*/ 791787 h 14300"/>
              <a:gd name="T44" fmla="*/ 0 w 2539"/>
              <a:gd name="T45" fmla="*/ 1056036 h 14300"/>
              <a:gd name="T46" fmla="*/ 175691 w 2539"/>
              <a:gd name="T47" fmla="*/ 1319805 h 14300"/>
              <a:gd name="T48" fmla="*/ 0 w 2539"/>
              <a:gd name="T49" fmla="*/ 1584054 h 14300"/>
              <a:gd name="T50" fmla="*/ 175691 w 2539"/>
              <a:gd name="T51" fmla="*/ 1847823 h 14300"/>
              <a:gd name="T52" fmla="*/ 0 w 2539"/>
              <a:gd name="T53" fmla="*/ 2112072 h 14300"/>
              <a:gd name="T54" fmla="*/ 175691 w 2539"/>
              <a:gd name="T55" fmla="*/ 2375841 h 14300"/>
              <a:gd name="T56" fmla="*/ 0 w 2539"/>
              <a:gd name="T57" fmla="*/ 2640090 h 14300"/>
              <a:gd name="T58" fmla="*/ 175691 w 2539"/>
              <a:gd name="T59" fmla="*/ 2903859 h 14300"/>
              <a:gd name="T60" fmla="*/ 0 w 2539"/>
              <a:gd name="T61" fmla="*/ 3168108 h 14300"/>
              <a:gd name="T62" fmla="*/ 175691 w 2539"/>
              <a:gd name="T63" fmla="*/ 3431877 h 14300"/>
              <a:gd name="T64" fmla="*/ 0 w 2539"/>
              <a:gd name="T65" fmla="*/ 3695647 h 14300"/>
              <a:gd name="T66" fmla="*/ 175691 w 2539"/>
              <a:gd name="T67" fmla="*/ 3959896 h 14300"/>
              <a:gd name="T68" fmla="*/ 0 w 2539"/>
              <a:gd name="T69" fmla="*/ 4223665 h 14300"/>
              <a:gd name="T70" fmla="*/ 0 w 2539"/>
              <a:gd name="T71" fmla="*/ 4225103 h 143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539" h="14300">
                <a:moveTo>
                  <a:pt x="0" y="8810"/>
                </a:moveTo>
                <a:lnTo>
                  <a:pt x="0" y="8810"/>
                </a:lnTo>
                <a:cubicBezTo>
                  <a:pt x="0" y="9056"/>
                  <a:pt x="148" y="9267"/>
                  <a:pt x="360" y="9359"/>
                </a:cubicBezTo>
                <a:cubicBezTo>
                  <a:pt x="148" y="9451"/>
                  <a:pt x="0" y="9662"/>
                  <a:pt x="0" y="9908"/>
                </a:cubicBezTo>
                <a:lnTo>
                  <a:pt x="0" y="9910"/>
                </a:lnTo>
                <a:lnTo>
                  <a:pt x="0" y="9911"/>
                </a:lnTo>
                <a:cubicBezTo>
                  <a:pt x="0" y="10157"/>
                  <a:pt x="148" y="10368"/>
                  <a:pt x="360" y="10460"/>
                </a:cubicBezTo>
                <a:cubicBezTo>
                  <a:pt x="148" y="10552"/>
                  <a:pt x="0" y="10763"/>
                  <a:pt x="0" y="11009"/>
                </a:cubicBezTo>
                <a:lnTo>
                  <a:pt x="0" y="11012"/>
                </a:lnTo>
                <a:cubicBezTo>
                  <a:pt x="0" y="11259"/>
                  <a:pt x="150" y="11471"/>
                  <a:pt x="363" y="11562"/>
                </a:cubicBezTo>
                <a:cubicBezTo>
                  <a:pt x="150" y="11654"/>
                  <a:pt x="0" y="11866"/>
                  <a:pt x="0" y="12113"/>
                </a:cubicBezTo>
                <a:cubicBezTo>
                  <a:pt x="0" y="12360"/>
                  <a:pt x="150" y="12572"/>
                  <a:pt x="363" y="12663"/>
                </a:cubicBezTo>
                <a:cubicBezTo>
                  <a:pt x="150" y="12755"/>
                  <a:pt x="0" y="12967"/>
                  <a:pt x="0" y="13214"/>
                </a:cubicBezTo>
                <a:cubicBezTo>
                  <a:pt x="0" y="13461"/>
                  <a:pt x="150" y="13673"/>
                  <a:pt x="363" y="13764"/>
                </a:cubicBezTo>
                <a:cubicBezTo>
                  <a:pt x="154" y="13854"/>
                  <a:pt x="6" y="14059"/>
                  <a:pt x="0" y="14300"/>
                </a:cubicBezTo>
                <a:lnTo>
                  <a:pt x="2539" y="14300"/>
                </a:lnTo>
                <a:cubicBezTo>
                  <a:pt x="2539" y="9533"/>
                  <a:pt x="2539" y="4767"/>
                  <a:pt x="2539" y="0"/>
                </a:cubicBezTo>
                <a:lnTo>
                  <a:pt x="0" y="0"/>
                </a:lnTo>
                <a:cubicBezTo>
                  <a:pt x="0" y="247"/>
                  <a:pt x="150" y="459"/>
                  <a:pt x="363" y="551"/>
                </a:cubicBezTo>
                <a:cubicBezTo>
                  <a:pt x="150" y="642"/>
                  <a:pt x="0" y="854"/>
                  <a:pt x="0" y="1101"/>
                </a:cubicBezTo>
                <a:cubicBezTo>
                  <a:pt x="0" y="1348"/>
                  <a:pt x="150" y="1560"/>
                  <a:pt x="363" y="1651"/>
                </a:cubicBezTo>
                <a:cubicBezTo>
                  <a:pt x="150" y="1743"/>
                  <a:pt x="0" y="1955"/>
                  <a:pt x="0" y="2202"/>
                </a:cubicBezTo>
                <a:cubicBezTo>
                  <a:pt x="0" y="2449"/>
                  <a:pt x="150" y="2661"/>
                  <a:pt x="363" y="2752"/>
                </a:cubicBezTo>
                <a:cubicBezTo>
                  <a:pt x="150" y="2844"/>
                  <a:pt x="0" y="3056"/>
                  <a:pt x="0" y="3303"/>
                </a:cubicBezTo>
                <a:cubicBezTo>
                  <a:pt x="0" y="3550"/>
                  <a:pt x="150" y="3762"/>
                  <a:pt x="363" y="3853"/>
                </a:cubicBezTo>
                <a:cubicBezTo>
                  <a:pt x="150" y="3945"/>
                  <a:pt x="0" y="4157"/>
                  <a:pt x="0" y="4404"/>
                </a:cubicBezTo>
                <a:cubicBezTo>
                  <a:pt x="0" y="4651"/>
                  <a:pt x="150" y="4863"/>
                  <a:pt x="363" y="4954"/>
                </a:cubicBezTo>
                <a:cubicBezTo>
                  <a:pt x="150" y="5046"/>
                  <a:pt x="0" y="5258"/>
                  <a:pt x="0" y="5505"/>
                </a:cubicBezTo>
                <a:cubicBezTo>
                  <a:pt x="0" y="5752"/>
                  <a:pt x="150" y="5964"/>
                  <a:pt x="363" y="6055"/>
                </a:cubicBezTo>
                <a:cubicBezTo>
                  <a:pt x="150" y="6147"/>
                  <a:pt x="0" y="6359"/>
                  <a:pt x="0" y="6606"/>
                </a:cubicBezTo>
                <a:cubicBezTo>
                  <a:pt x="0" y="6853"/>
                  <a:pt x="150" y="7065"/>
                  <a:pt x="363" y="7156"/>
                </a:cubicBezTo>
                <a:cubicBezTo>
                  <a:pt x="150" y="7247"/>
                  <a:pt x="0" y="7459"/>
                  <a:pt x="0" y="7706"/>
                </a:cubicBezTo>
                <a:cubicBezTo>
                  <a:pt x="0" y="7954"/>
                  <a:pt x="150" y="8165"/>
                  <a:pt x="363" y="8257"/>
                </a:cubicBezTo>
                <a:cubicBezTo>
                  <a:pt x="150" y="8348"/>
                  <a:pt x="0" y="8560"/>
                  <a:pt x="0" y="8807"/>
                </a:cubicBezTo>
                <a:lnTo>
                  <a:pt x="0" y="8810"/>
                </a:lnTo>
                <a:close/>
              </a:path>
            </a:pathLst>
          </a:custGeom>
          <a:solidFill>
            <a:srgbClr val="F5A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AA970-B009-4A8C-AE09-8A15F89B9DEA}" type="datetime1">
              <a:rPr lang="fi-FI"/>
              <a:pPr>
                <a:defRPr/>
              </a:pPr>
              <a:t>27.8.2019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F1C87-90A2-4ED1-B312-17ED70595F5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3478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 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887075" y="0"/>
            <a:ext cx="1304925" cy="6858000"/>
          </a:xfrm>
          <a:custGeom>
            <a:avLst/>
            <a:gdLst>
              <a:gd name="T0" fmla="*/ 0 w 2700"/>
              <a:gd name="T1" fmla="*/ 16306 h 14300"/>
              <a:gd name="T2" fmla="*/ 212647 w 2700"/>
              <a:gd name="T3" fmla="*/ 144354 h 14300"/>
              <a:gd name="T4" fmla="*/ 212647 w 2700"/>
              <a:gd name="T5" fmla="*/ 290626 h 14300"/>
              <a:gd name="T6" fmla="*/ 0 w 2700"/>
              <a:gd name="T7" fmla="*/ 418674 h 14300"/>
              <a:gd name="T8" fmla="*/ 212647 w 2700"/>
              <a:gd name="T9" fmla="*/ 546722 h 14300"/>
              <a:gd name="T10" fmla="*/ 212647 w 2700"/>
              <a:gd name="T11" fmla="*/ 692994 h 14300"/>
              <a:gd name="T12" fmla="*/ 0 w 2700"/>
              <a:gd name="T13" fmla="*/ 820083 h 14300"/>
              <a:gd name="T14" fmla="*/ 212647 w 2700"/>
              <a:gd name="T15" fmla="*/ 948130 h 14300"/>
              <a:gd name="T16" fmla="*/ 212647 w 2700"/>
              <a:gd name="T17" fmla="*/ 1094403 h 14300"/>
              <a:gd name="T18" fmla="*/ 0 w 2700"/>
              <a:gd name="T19" fmla="*/ 1221971 h 14300"/>
              <a:gd name="T20" fmla="*/ 212647 w 2700"/>
              <a:gd name="T21" fmla="*/ 1350019 h 14300"/>
              <a:gd name="T22" fmla="*/ 212647 w 2700"/>
              <a:gd name="T23" fmla="*/ 1496291 h 14300"/>
              <a:gd name="T24" fmla="*/ 0 w 2700"/>
              <a:gd name="T25" fmla="*/ 1624339 h 14300"/>
              <a:gd name="T26" fmla="*/ 212647 w 2700"/>
              <a:gd name="T27" fmla="*/ 1752387 h 14300"/>
              <a:gd name="T28" fmla="*/ 212647 w 2700"/>
              <a:gd name="T29" fmla="*/ 1898659 h 14300"/>
              <a:gd name="T30" fmla="*/ 0 w 2700"/>
              <a:gd name="T31" fmla="*/ 2026707 h 14300"/>
              <a:gd name="T32" fmla="*/ 212647 w 2700"/>
              <a:gd name="T33" fmla="*/ 2154755 h 14300"/>
              <a:gd name="T34" fmla="*/ 212647 w 2700"/>
              <a:gd name="T35" fmla="*/ 2301027 h 14300"/>
              <a:gd name="T36" fmla="*/ 0 w 2700"/>
              <a:gd name="T37" fmla="*/ 2429554 h 14300"/>
              <a:gd name="T38" fmla="*/ 212647 w 2700"/>
              <a:gd name="T39" fmla="*/ 2557602 h 14300"/>
              <a:gd name="T40" fmla="*/ 212647 w 2700"/>
              <a:gd name="T41" fmla="*/ 2703874 h 14300"/>
              <a:gd name="T42" fmla="*/ 0 w 2700"/>
              <a:gd name="T43" fmla="*/ 2831443 h 14300"/>
              <a:gd name="T44" fmla="*/ 212647 w 2700"/>
              <a:gd name="T45" fmla="*/ 2959970 h 14300"/>
              <a:gd name="T46" fmla="*/ 212647 w 2700"/>
              <a:gd name="T47" fmla="*/ 3105763 h 14300"/>
              <a:gd name="T48" fmla="*/ 0 w 2700"/>
              <a:gd name="T49" fmla="*/ 3232852 h 14300"/>
              <a:gd name="T50" fmla="*/ 212647 w 2700"/>
              <a:gd name="T51" fmla="*/ 3360900 h 14300"/>
              <a:gd name="T52" fmla="*/ 212647 w 2700"/>
              <a:gd name="T53" fmla="*/ 3507172 h 14300"/>
              <a:gd name="T54" fmla="*/ 0 w 2700"/>
              <a:gd name="T55" fmla="*/ 3635220 h 14300"/>
              <a:gd name="T56" fmla="*/ 212647 w 2700"/>
              <a:gd name="T57" fmla="*/ 3763268 h 14300"/>
              <a:gd name="T58" fmla="*/ 212647 w 2700"/>
              <a:gd name="T59" fmla="*/ 3909540 h 14300"/>
              <a:gd name="T60" fmla="*/ 0 w 2700"/>
              <a:gd name="T61" fmla="*/ 4037588 h 14300"/>
              <a:gd name="T62" fmla="*/ 212647 w 2700"/>
              <a:gd name="T63" fmla="*/ 4165636 h 14300"/>
              <a:gd name="T64" fmla="*/ 212647 w 2700"/>
              <a:gd name="T65" fmla="*/ 4311908 h 14300"/>
              <a:gd name="T66" fmla="*/ 0 w 2700"/>
              <a:gd name="T67" fmla="*/ 4439476 h 14300"/>
              <a:gd name="T68" fmla="*/ 212647 w 2700"/>
              <a:gd name="T69" fmla="*/ 4568003 h 14300"/>
              <a:gd name="T70" fmla="*/ 262425 w 2700"/>
              <a:gd name="T71" fmla="*/ 4655287 h 14300"/>
              <a:gd name="T72" fmla="*/ 44463 w 2700"/>
              <a:gd name="T73" fmla="*/ 4785733 h 14300"/>
              <a:gd name="T74" fmla="*/ 48812 w 2700"/>
              <a:gd name="T75" fmla="*/ 4928648 h 14300"/>
              <a:gd name="T76" fmla="*/ 262425 w 2700"/>
              <a:gd name="T77" fmla="*/ 5058135 h 14300"/>
              <a:gd name="T78" fmla="*/ 46396 w 2700"/>
              <a:gd name="T79" fmla="*/ 5187621 h 14300"/>
              <a:gd name="T80" fmla="*/ 48812 w 2700"/>
              <a:gd name="T81" fmla="*/ 5331016 h 14300"/>
              <a:gd name="T82" fmla="*/ 262425 w 2700"/>
              <a:gd name="T83" fmla="*/ 5460023 h 14300"/>
              <a:gd name="T84" fmla="*/ 46396 w 2700"/>
              <a:gd name="T85" fmla="*/ 5589510 h 14300"/>
              <a:gd name="T86" fmla="*/ 48812 w 2700"/>
              <a:gd name="T87" fmla="*/ 5732425 h 14300"/>
              <a:gd name="T88" fmla="*/ 262425 w 2700"/>
              <a:gd name="T89" fmla="*/ 5861432 h 14300"/>
              <a:gd name="T90" fmla="*/ 46396 w 2700"/>
              <a:gd name="T91" fmla="*/ 5991398 h 14300"/>
              <a:gd name="T92" fmla="*/ 48812 w 2700"/>
              <a:gd name="T93" fmla="*/ 6134793 h 14300"/>
              <a:gd name="T94" fmla="*/ 262425 w 2700"/>
              <a:gd name="T95" fmla="*/ 6263800 h 14300"/>
              <a:gd name="T96" fmla="*/ 46396 w 2700"/>
              <a:gd name="T97" fmla="*/ 6393287 h 14300"/>
              <a:gd name="T98" fmla="*/ 48812 w 2700"/>
              <a:gd name="T99" fmla="*/ 6537161 h 14300"/>
              <a:gd name="T100" fmla="*/ 262425 w 2700"/>
              <a:gd name="T101" fmla="*/ 6666168 h 14300"/>
              <a:gd name="T102" fmla="*/ 46396 w 2700"/>
              <a:gd name="T103" fmla="*/ 6795655 h 14300"/>
              <a:gd name="T104" fmla="*/ 1304878 w 2700"/>
              <a:gd name="T105" fmla="*/ 6858000 h 14300"/>
              <a:gd name="T106" fmla="*/ 1450 w 2700"/>
              <a:gd name="T107" fmla="*/ 0 h 1430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700" h="14300">
                <a:moveTo>
                  <a:pt x="3" y="0"/>
                </a:moveTo>
                <a:cubicBezTo>
                  <a:pt x="1" y="11"/>
                  <a:pt x="0" y="22"/>
                  <a:pt x="0" y="34"/>
                </a:cubicBezTo>
                <a:cubicBezTo>
                  <a:pt x="0" y="102"/>
                  <a:pt x="40" y="159"/>
                  <a:pt x="101" y="185"/>
                </a:cubicBezTo>
                <a:cubicBezTo>
                  <a:pt x="105" y="186"/>
                  <a:pt x="440" y="301"/>
                  <a:pt x="440" y="301"/>
                </a:cubicBezTo>
                <a:cubicBezTo>
                  <a:pt x="440" y="301"/>
                  <a:pt x="543" y="338"/>
                  <a:pt x="543" y="454"/>
                </a:cubicBezTo>
                <a:cubicBezTo>
                  <a:pt x="543" y="523"/>
                  <a:pt x="501" y="582"/>
                  <a:pt x="440" y="606"/>
                </a:cubicBezTo>
                <a:cubicBezTo>
                  <a:pt x="437" y="607"/>
                  <a:pt x="96" y="724"/>
                  <a:pt x="96" y="724"/>
                </a:cubicBezTo>
                <a:cubicBezTo>
                  <a:pt x="96" y="724"/>
                  <a:pt x="0" y="756"/>
                  <a:pt x="0" y="873"/>
                </a:cubicBezTo>
                <a:cubicBezTo>
                  <a:pt x="0" y="940"/>
                  <a:pt x="40" y="998"/>
                  <a:pt x="101" y="1023"/>
                </a:cubicBezTo>
                <a:cubicBezTo>
                  <a:pt x="105" y="1025"/>
                  <a:pt x="440" y="1140"/>
                  <a:pt x="440" y="1140"/>
                </a:cubicBezTo>
                <a:cubicBezTo>
                  <a:pt x="440" y="1140"/>
                  <a:pt x="543" y="1177"/>
                  <a:pt x="543" y="1292"/>
                </a:cubicBezTo>
                <a:cubicBezTo>
                  <a:pt x="543" y="1362"/>
                  <a:pt x="501" y="1421"/>
                  <a:pt x="440" y="1445"/>
                </a:cubicBezTo>
                <a:cubicBezTo>
                  <a:pt x="437" y="1446"/>
                  <a:pt x="96" y="1562"/>
                  <a:pt x="96" y="1562"/>
                </a:cubicBezTo>
                <a:cubicBezTo>
                  <a:pt x="96" y="1562"/>
                  <a:pt x="0" y="1602"/>
                  <a:pt x="0" y="1710"/>
                </a:cubicBezTo>
                <a:cubicBezTo>
                  <a:pt x="0" y="1777"/>
                  <a:pt x="40" y="1835"/>
                  <a:pt x="101" y="1860"/>
                </a:cubicBezTo>
                <a:cubicBezTo>
                  <a:pt x="105" y="1862"/>
                  <a:pt x="440" y="1977"/>
                  <a:pt x="440" y="1977"/>
                </a:cubicBezTo>
                <a:cubicBezTo>
                  <a:pt x="440" y="1977"/>
                  <a:pt x="543" y="2013"/>
                  <a:pt x="543" y="2129"/>
                </a:cubicBezTo>
                <a:cubicBezTo>
                  <a:pt x="543" y="2199"/>
                  <a:pt x="501" y="2258"/>
                  <a:pt x="440" y="2282"/>
                </a:cubicBezTo>
                <a:cubicBezTo>
                  <a:pt x="437" y="2283"/>
                  <a:pt x="96" y="2400"/>
                  <a:pt x="96" y="2400"/>
                </a:cubicBezTo>
                <a:cubicBezTo>
                  <a:pt x="96" y="2400"/>
                  <a:pt x="0" y="2431"/>
                  <a:pt x="0" y="2548"/>
                </a:cubicBezTo>
                <a:cubicBezTo>
                  <a:pt x="0" y="2616"/>
                  <a:pt x="40" y="2674"/>
                  <a:pt x="101" y="2699"/>
                </a:cubicBezTo>
                <a:cubicBezTo>
                  <a:pt x="105" y="2700"/>
                  <a:pt x="440" y="2815"/>
                  <a:pt x="440" y="2815"/>
                </a:cubicBezTo>
                <a:cubicBezTo>
                  <a:pt x="440" y="2815"/>
                  <a:pt x="543" y="2852"/>
                  <a:pt x="543" y="2968"/>
                </a:cubicBezTo>
                <a:cubicBezTo>
                  <a:pt x="543" y="3037"/>
                  <a:pt x="501" y="3096"/>
                  <a:pt x="440" y="3120"/>
                </a:cubicBezTo>
                <a:cubicBezTo>
                  <a:pt x="437" y="3121"/>
                  <a:pt x="96" y="3239"/>
                  <a:pt x="96" y="3239"/>
                </a:cubicBezTo>
                <a:cubicBezTo>
                  <a:pt x="96" y="3239"/>
                  <a:pt x="0" y="3278"/>
                  <a:pt x="0" y="3387"/>
                </a:cubicBezTo>
                <a:cubicBezTo>
                  <a:pt x="0" y="3455"/>
                  <a:pt x="40" y="3513"/>
                  <a:pt x="101" y="3538"/>
                </a:cubicBezTo>
                <a:cubicBezTo>
                  <a:pt x="105" y="3539"/>
                  <a:pt x="440" y="3654"/>
                  <a:pt x="440" y="3654"/>
                </a:cubicBezTo>
                <a:cubicBezTo>
                  <a:pt x="440" y="3654"/>
                  <a:pt x="543" y="3691"/>
                  <a:pt x="543" y="3807"/>
                </a:cubicBezTo>
                <a:cubicBezTo>
                  <a:pt x="543" y="3876"/>
                  <a:pt x="501" y="3935"/>
                  <a:pt x="440" y="3959"/>
                </a:cubicBezTo>
                <a:cubicBezTo>
                  <a:pt x="437" y="3960"/>
                  <a:pt x="96" y="4077"/>
                  <a:pt x="96" y="4077"/>
                </a:cubicBezTo>
                <a:cubicBezTo>
                  <a:pt x="96" y="4077"/>
                  <a:pt x="0" y="4109"/>
                  <a:pt x="0" y="4226"/>
                </a:cubicBezTo>
                <a:cubicBezTo>
                  <a:pt x="0" y="4293"/>
                  <a:pt x="40" y="4351"/>
                  <a:pt x="101" y="4377"/>
                </a:cubicBezTo>
                <a:cubicBezTo>
                  <a:pt x="105" y="4378"/>
                  <a:pt x="440" y="4493"/>
                  <a:pt x="440" y="4493"/>
                </a:cubicBezTo>
                <a:cubicBezTo>
                  <a:pt x="440" y="4493"/>
                  <a:pt x="543" y="4530"/>
                  <a:pt x="543" y="4646"/>
                </a:cubicBezTo>
                <a:cubicBezTo>
                  <a:pt x="543" y="4715"/>
                  <a:pt x="501" y="4774"/>
                  <a:pt x="440" y="4798"/>
                </a:cubicBezTo>
                <a:cubicBezTo>
                  <a:pt x="437" y="4799"/>
                  <a:pt x="92" y="4918"/>
                  <a:pt x="92" y="4918"/>
                </a:cubicBezTo>
                <a:cubicBezTo>
                  <a:pt x="92" y="4918"/>
                  <a:pt x="0" y="4949"/>
                  <a:pt x="0" y="5066"/>
                </a:cubicBezTo>
                <a:cubicBezTo>
                  <a:pt x="0" y="5133"/>
                  <a:pt x="40" y="5191"/>
                  <a:pt x="101" y="5216"/>
                </a:cubicBezTo>
                <a:cubicBezTo>
                  <a:pt x="105" y="5218"/>
                  <a:pt x="440" y="5333"/>
                  <a:pt x="440" y="5333"/>
                </a:cubicBezTo>
                <a:cubicBezTo>
                  <a:pt x="440" y="5333"/>
                  <a:pt x="543" y="5370"/>
                  <a:pt x="543" y="5485"/>
                </a:cubicBezTo>
                <a:cubicBezTo>
                  <a:pt x="543" y="5555"/>
                  <a:pt x="501" y="5614"/>
                  <a:pt x="440" y="5638"/>
                </a:cubicBezTo>
                <a:cubicBezTo>
                  <a:pt x="437" y="5639"/>
                  <a:pt x="96" y="5756"/>
                  <a:pt x="96" y="5756"/>
                </a:cubicBezTo>
                <a:cubicBezTo>
                  <a:pt x="96" y="5756"/>
                  <a:pt x="0" y="5787"/>
                  <a:pt x="0" y="5904"/>
                </a:cubicBezTo>
                <a:cubicBezTo>
                  <a:pt x="0" y="5972"/>
                  <a:pt x="40" y="6030"/>
                  <a:pt x="101" y="6055"/>
                </a:cubicBezTo>
                <a:cubicBezTo>
                  <a:pt x="105" y="6056"/>
                  <a:pt x="440" y="6172"/>
                  <a:pt x="440" y="6172"/>
                </a:cubicBezTo>
                <a:cubicBezTo>
                  <a:pt x="440" y="6172"/>
                  <a:pt x="543" y="6208"/>
                  <a:pt x="543" y="6324"/>
                </a:cubicBezTo>
                <a:cubicBezTo>
                  <a:pt x="543" y="6393"/>
                  <a:pt x="501" y="6453"/>
                  <a:pt x="440" y="6476"/>
                </a:cubicBezTo>
                <a:cubicBezTo>
                  <a:pt x="437" y="6477"/>
                  <a:pt x="96" y="6594"/>
                  <a:pt x="96" y="6594"/>
                </a:cubicBezTo>
                <a:cubicBezTo>
                  <a:pt x="96" y="6594"/>
                  <a:pt x="0" y="6634"/>
                  <a:pt x="0" y="6741"/>
                </a:cubicBezTo>
                <a:cubicBezTo>
                  <a:pt x="0" y="6809"/>
                  <a:pt x="40" y="6867"/>
                  <a:pt x="101" y="6892"/>
                </a:cubicBezTo>
                <a:cubicBezTo>
                  <a:pt x="105" y="6893"/>
                  <a:pt x="440" y="7008"/>
                  <a:pt x="440" y="7008"/>
                </a:cubicBezTo>
                <a:cubicBezTo>
                  <a:pt x="440" y="7008"/>
                  <a:pt x="543" y="7045"/>
                  <a:pt x="543" y="7161"/>
                </a:cubicBezTo>
                <a:cubicBezTo>
                  <a:pt x="543" y="7230"/>
                  <a:pt x="501" y="7289"/>
                  <a:pt x="440" y="7313"/>
                </a:cubicBezTo>
                <a:cubicBezTo>
                  <a:pt x="437" y="7314"/>
                  <a:pt x="96" y="7431"/>
                  <a:pt x="96" y="7431"/>
                </a:cubicBezTo>
                <a:cubicBezTo>
                  <a:pt x="96" y="7431"/>
                  <a:pt x="0" y="7463"/>
                  <a:pt x="0" y="7580"/>
                </a:cubicBezTo>
                <a:cubicBezTo>
                  <a:pt x="0" y="7647"/>
                  <a:pt x="40" y="7705"/>
                  <a:pt x="101" y="7731"/>
                </a:cubicBezTo>
                <a:cubicBezTo>
                  <a:pt x="105" y="7732"/>
                  <a:pt x="440" y="7847"/>
                  <a:pt x="440" y="7847"/>
                </a:cubicBezTo>
                <a:cubicBezTo>
                  <a:pt x="440" y="7847"/>
                  <a:pt x="543" y="7884"/>
                  <a:pt x="543" y="8000"/>
                </a:cubicBezTo>
                <a:cubicBezTo>
                  <a:pt x="543" y="8069"/>
                  <a:pt x="501" y="8128"/>
                  <a:pt x="440" y="8152"/>
                </a:cubicBezTo>
                <a:cubicBezTo>
                  <a:pt x="437" y="8153"/>
                  <a:pt x="96" y="8270"/>
                  <a:pt x="96" y="8270"/>
                </a:cubicBezTo>
                <a:cubicBezTo>
                  <a:pt x="96" y="8270"/>
                  <a:pt x="0" y="8310"/>
                  <a:pt x="0" y="8419"/>
                </a:cubicBezTo>
                <a:cubicBezTo>
                  <a:pt x="0" y="8486"/>
                  <a:pt x="40" y="8544"/>
                  <a:pt x="101" y="8569"/>
                </a:cubicBezTo>
                <a:cubicBezTo>
                  <a:pt x="105" y="8571"/>
                  <a:pt x="440" y="8686"/>
                  <a:pt x="440" y="8686"/>
                </a:cubicBezTo>
                <a:cubicBezTo>
                  <a:pt x="440" y="8686"/>
                  <a:pt x="543" y="8723"/>
                  <a:pt x="543" y="8839"/>
                </a:cubicBezTo>
                <a:cubicBezTo>
                  <a:pt x="543" y="8908"/>
                  <a:pt x="501" y="8967"/>
                  <a:pt x="440" y="8991"/>
                </a:cubicBezTo>
                <a:cubicBezTo>
                  <a:pt x="437" y="8992"/>
                  <a:pt x="96" y="9109"/>
                  <a:pt x="96" y="9109"/>
                </a:cubicBezTo>
                <a:cubicBezTo>
                  <a:pt x="96" y="9109"/>
                  <a:pt x="0" y="9141"/>
                  <a:pt x="0" y="9257"/>
                </a:cubicBezTo>
                <a:cubicBezTo>
                  <a:pt x="0" y="9325"/>
                  <a:pt x="40" y="9383"/>
                  <a:pt x="101" y="9408"/>
                </a:cubicBezTo>
                <a:cubicBezTo>
                  <a:pt x="105" y="9409"/>
                  <a:pt x="440" y="9525"/>
                  <a:pt x="440" y="9525"/>
                </a:cubicBezTo>
                <a:cubicBezTo>
                  <a:pt x="440" y="9525"/>
                  <a:pt x="543" y="9561"/>
                  <a:pt x="543" y="9677"/>
                </a:cubicBezTo>
                <a:lnTo>
                  <a:pt x="543" y="9707"/>
                </a:lnTo>
                <a:cubicBezTo>
                  <a:pt x="543" y="9776"/>
                  <a:pt x="501" y="9835"/>
                  <a:pt x="440" y="9859"/>
                </a:cubicBezTo>
                <a:cubicBezTo>
                  <a:pt x="437" y="9860"/>
                  <a:pt x="92" y="9979"/>
                  <a:pt x="92" y="9979"/>
                </a:cubicBezTo>
                <a:cubicBezTo>
                  <a:pt x="92" y="9979"/>
                  <a:pt x="0" y="10010"/>
                  <a:pt x="0" y="10127"/>
                </a:cubicBezTo>
                <a:cubicBezTo>
                  <a:pt x="0" y="10194"/>
                  <a:pt x="40" y="10252"/>
                  <a:pt x="101" y="10277"/>
                </a:cubicBezTo>
                <a:cubicBezTo>
                  <a:pt x="105" y="10279"/>
                  <a:pt x="440" y="10394"/>
                  <a:pt x="440" y="10394"/>
                </a:cubicBezTo>
                <a:cubicBezTo>
                  <a:pt x="440" y="10394"/>
                  <a:pt x="543" y="10431"/>
                  <a:pt x="543" y="10547"/>
                </a:cubicBezTo>
                <a:cubicBezTo>
                  <a:pt x="543" y="10616"/>
                  <a:pt x="501" y="10675"/>
                  <a:pt x="440" y="10699"/>
                </a:cubicBezTo>
                <a:cubicBezTo>
                  <a:pt x="437" y="10700"/>
                  <a:pt x="96" y="10817"/>
                  <a:pt x="96" y="10817"/>
                </a:cubicBezTo>
                <a:cubicBezTo>
                  <a:pt x="96" y="10817"/>
                  <a:pt x="0" y="10849"/>
                  <a:pt x="0" y="10965"/>
                </a:cubicBezTo>
                <a:cubicBezTo>
                  <a:pt x="0" y="11033"/>
                  <a:pt x="40" y="11091"/>
                  <a:pt x="101" y="11116"/>
                </a:cubicBezTo>
                <a:cubicBezTo>
                  <a:pt x="105" y="11117"/>
                  <a:pt x="440" y="11233"/>
                  <a:pt x="440" y="11233"/>
                </a:cubicBezTo>
                <a:cubicBezTo>
                  <a:pt x="440" y="11233"/>
                  <a:pt x="543" y="11269"/>
                  <a:pt x="543" y="11385"/>
                </a:cubicBezTo>
                <a:cubicBezTo>
                  <a:pt x="543" y="11455"/>
                  <a:pt x="501" y="11514"/>
                  <a:pt x="440" y="11538"/>
                </a:cubicBezTo>
                <a:cubicBezTo>
                  <a:pt x="437" y="11539"/>
                  <a:pt x="96" y="11655"/>
                  <a:pt x="96" y="11655"/>
                </a:cubicBezTo>
                <a:cubicBezTo>
                  <a:pt x="96" y="11655"/>
                  <a:pt x="0" y="11695"/>
                  <a:pt x="0" y="11802"/>
                </a:cubicBezTo>
                <a:cubicBezTo>
                  <a:pt x="0" y="11870"/>
                  <a:pt x="40" y="11928"/>
                  <a:pt x="101" y="11953"/>
                </a:cubicBezTo>
                <a:cubicBezTo>
                  <a:pt x="105" y="11954"/>
                  <a:pt x="440" y="12070"/>
                  <a:pt x="440" y="12070"/>
                </a:cubicBezTo>
                <a:cubicBezTo>
                  <a:pt x="440" y="12070"/>
                  <a:pt x="543" y="12106"/>
                  <a:pt x="543" y="12222"/>
                </a:cubicBezTo>
                <a:cubicBezTo>
                  <a:pt x="543" y="12291"/>
                  <a:pt x="501" y="12351"/>
                  <a:pt x="440" y="12374"/>
                </a:cubicBezTo>
                <a:cubicBezTo>
                  <a:pt x="437" y="12376"/>
                  <a:pt x="96" y="12493"/>
                  <a:pt x="96" y="12493"/>
                </a:cubicBezTo>
                <a:cubicBezTo>
                  <a:pt x="96" y="12493"/>
                  <a:pt x="0" y="12524"/>
                  <a:pt x="0" y="12641"/>
                </a:cubicBezTo>
                <a:cubicBezTo>
                  <a:pt x="0" y="12709"/>
                  <a:pt x="40" y="12767"/>
                  <a:pt x="101" y="12792"/>
                </a:cubicBezTo>
                <a:cubicBezTo>
                  <a:pt x="105" y="12793"/>
                  <a:pt x="440" y="12908"/>
                  <a:pt x="440" y="12908"/>
                </a:cubicBezTo>
                <a:cubicBezTo>
                  <a:pt x="440" y="12908"/>
                  <a:pt x="543" y="12945"/>
                  <a:pt x="543" y="13061"/>
                </a:cubicBezTo>
                <a:cubicBezTo>
                  <a:pt x="543" y="13130"/>
                  <a:pt x="501" y="13189"/>
                  <a:pt x="440" y="13213"/>
                </a:cubicBezTo>
                <a:cubicBezTo>
                  <a:pt x="437" y="13214"/>
                  <a:pt x="96" y="13331"/>
                  <a:pt x="96" y="13331"/>
                </a:cubicBezTo>
                <a:cubicBezTo>
                  <a:pt x="96" y="13331"/>
                  <a:pt x="0" y="13371"/>
                  <a:pt x="0" y="13480"/>
                </a:cubicBezTo>
                <a:cubicBezTo>
                  <a:pt x="0" y="13548"/>
                  <a:pt x="40" y="13605"/>
                  <a:pt x="101" y="13631"/>
                </a:cubicBezTo>
                <a:cubicBezTo>
                  <a:pt x="105" y="13632"/>
                  <a:pt x="440" y="13747"/>
                  <a:pt x="440" y="13747"/>
                </a:cubicBezTo>
                <a:cubicBezTo>
                  <a:pt x="440" y="13747"/>
                  <a:pt x="543" y="13784"/>
                  <a:pt x="543" y="13900"/>
                </a:cubicBezTo>
                <a:cubicBezTo>
                  <a:pt x="543" y="13969"/>
                  <a:pt x="501" y="14028"/>
                  <a:pt x="440" y="14052"/>
                </a:cubicBezTo>
                <a:cubicBezTo>
                  <a:pt x="437" y="14053"/>
                  <a:pt x="96" y="14170"/>
                  <a:pt x="96" y="14170"/>
                </a:cubicBezTo>
                <a:cubicBezTo>
                  <a:pt x="96" y="14170"/>
                  <a:pt x="10" y="14198"/>
                  <a:pt x="1" y="14300"/>
                </a:cubicBezTo>
                <a:lnTo>
                  <a:pt x="2700" y="14300"/>
                </a:lnTo>
                <a:lnTo>
                  <a:pt x="2700" y="0"/>
                </a:lnTo>
                <a:lnTo>
                  <a:pt x="3" y="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D0D09-3744-4021-932D-27D0B1919DEC}" type="datetime1">
              <a:rPr lang="fi-FI"/>
              <a:pPr>
                <a:defRPr/>
              </a:pPr>
              <a:t>27.8.2019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B6DE0-DC8B-4E6F-A6D6-4F60B3C239F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2210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902950" y="0"/>
            <a:ext cx="1290638" cy="6858000"/>
          </a:xfrm>
          <a:custGeom>
            <a:avLst/>
            <a:gdLst>
              <a:gd name="T0" fmla="*/ 175739 w 2658"/>
              <a:gd name="T1" fmla="*/ 0 h 14271"/>
              <a:gd name="T2" fmla="*/ 0 w 2658"/>
              <a:gd name="T3" fmla="*/ 263825 h 14271"/>
              <a:gd name="T4" fmla="*/ 175739 w 2658"/>
              <a:gd name="T5" fmla="*/ 527649 h 14271"/>
              <a:gd name="T6" fmla="*/ 0 w 2658"/>
              <a:gd name="T7" fmla="*/ 791474 h 14271"/>
              <a:gd name="T8" fmla="*/ 175739 w 2658"/>
              <a:gd name="T9" fmla="*/ 1055299 h 14271"/>
              <a:gd name="T10" fmla="*/ 0 w 2658"/>
              <a:gd name="T11" fmla="*/ 1319123 h 14271"/>
              <a:gd name="T12" fmla="*/ 175739 w 2658"/>
              <a:gd name="T13" fmla="*/ 1582468 h 14271"/>
              <a:gd name="T14" fmla="*/ 0 w 2658"/>
              <a:gd name="T15" fmla="*/ 1846292 h 14271"/>
              <a:gd name="T16" fmla="*/ 175739 w 2658"/>
              <a:gd name="T17" fmla="*/ 2110117 h 14271"/>
              <a:gd name="T18" fmla="*/ 0 w 2658"/>
              <a:gd name="T19" fmla="*/ 2373942 h 14271"/>
              <a:gd name="T20" fmla="*/ 175739 w 2658"/>
              <a:gd name="T21" fmla="*/ 2637766 h 14271"/>
              <a:gd name="T22" fmla="*/ 0 w 2658"/>
              <a:gd name="T23" fmla="*/ 2901591 h 14271"/>
              <a:gd name="T24" fmla="*/ 175739 w 2658"/>
              <a:gd name="T25" fmla="*/ 3165416 h 14271"/>
              <a:gd name="T26" fmla="*/ 0 w 2658"/>
              <a:gd name="T27" fmla="*/ 3429240 h 14271"/>
              <a:gd name="T28" fmla="*/ 175739 w 2658"/>
              <a:gd name="T29" fmla="*/ 3693065 h 14271"/>
              <a:gd name="T30" fmla="*/ 0 w 2658"/>
              <a:gd name="T31" fmla="*/ 3956890 h 14271"/>
              <a:gd name="T32" fmla="*/ 175739 w 2658"/>
              <a:gd name="T33" fmla="*/ 4220234 h 14271"/>
              <a:gd name="T34" fmla="*/ 0 w 2658"/>
              <a:gd name="T35" fmla="*/ 4484058 h 14271"/>
              <a:gd name="T36" fmla="*/ 175739 w 2658"/>
              <a:gd name="T37" fmla="*/ 4747883 h 14271"/>
              <a:gd name="T38" fmla="*/ 0 w 2658"/>
              <a:gd name="T39" fmla="*/ 5011708 h 14271"/>
              <a:gd name="T40" fmla="*/ 175739 w 2658"/>
              <a:gd name="T41" fmla="*/ 5275532 h 14271"/>
              <a:gd name="T42" fmla="*/ 0 w 2658"/>
              <a:gd name="T43" fmla="*/ 5539357 h 14271"/>
              <a:gd name="T44" fmla="*/ 175739 w 2658"/>
              <a:gd name="T45" fmla="*/ 5803182 h 14271"/>
              <a:gd name="T46" fmla="*/ 0 w 2658"/>
              <a:gd name="T47" fmla="*/ 6067007 h 14271"/>
              <a:gd name="T48" fmla="*/ 175739 w 2658"/>
              <a:gd name="T49" fmla="*/ 6330831 h 14271"/>
              <a:gd name="T50" fmla="*/ 0 w 2658"/>
              <a:gd name="T51" fmla="*/ 6594175 h 14271"/>
              <a:gd name="T52" fmla="*/ 175739 w 2658"/>
              <a:gd name="T53" fmla="*/ 6858000 h 14271"/>
              <a:gd name="T54" fmla="*/ 1290370 w 2658"/>
              <a:gd name="T55" fmla="*/ 6858000 h 14271"/>
              <a:gd name="T56" fmla="*/ 1290370 w 2658"/>
              <a:gd name="T57" fmla="*/ 481 h 14271"/>
              <a:gd name="T58" fmla="*/ 175739 w 2658"/>
              <a:gd name="T59" fmla="*/ 0 h 1427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658" h="14271">
                <a:moveTo>
                  <a:pt x="362" y="0"/>
                </a:moveTo>
                <a:cubicBezTo>
                  <a:pt x="362" y="246"/>
                  <a:pt x="213" y="458"/>
                  <a:pt x="0" y="549"/>
                </a:cubicBezTo>
                <a:cubicBezTo>
                  <a:pt x="213" y="640"/>
                  <a:pt x="362" y="852"/>
                  <a:pt x="362" y="1098"/>
                </a:cubicBezTo>
                <a:cubicBezTo>
                  <a:pt x="362" y="1344"/>
                  <a:pt x="213" y="1556"/>
                  <a:pt x="0" y="1647"/>
                </a:cubicBezTo>
                <a:cubicBezTo>
                  <a:pt x="213" y="1738"/>
                  <a:pt x="362" y="1949"/>
                  <a:pt x="362" y="2196"/>
                </a:cubicBezTo>
                <a:cubicBezTo>
                  <a:pt x="362" y="2442"/>
                  <a:pt x="213" y="2653"/>
                  <a:pt x="0" y="2745"/>
                </a:cubicBezTo>
                <a:cubicBezTo>
                  <a:pt x="213" y="2836"/>
                  <a:pt x="362" y="3047"/>
                  <a:pt x="362" y="3293"/>
                </a:cubicBezTo>
                <a:cubicBezTo>
                  <a:pt x="362" y="3540"/>
                  <a:pt x="213" y="3751"/>
                  <a:pt x="0" y="3842"/>
                </a:cubicBezTo>
                <a:cubicBezTo>
                  <a:pt x="213" y="3934"/>
                  <a:pt x="362" y="4145"/>
                  <a:pt x="362" y="4391"/>
                </a:cubicBezTo>
                <a:cubicBezTo>
                  <a:pt x="362" y="4638"/>
                  <a:pt x="213" y="4849"/>
                  <a:pt x="0" y="4940"/>
                </a:cubicBezTo>
                <a:cubicBezTo>
                  <a:pt x="213" y="5031"/>
                  <a:pt x="362" y="5243"/>
                  <a:pt x="362" y="5489"/>
                </a:cubicBezTo>
                <a:cubicBezTo>
                  <a:pt x="362" y="5735"/>
                  <a:pt x="213" y="5947"/>
                  <a:pt x="0" y="6038"/>
                </a:cubicBezTo>
                <a:cubicBezTo>
                  <a:pt x="213" y="6129"/>
                  <a:pt x="362" y="6341"/>
                  <a:pt x="362" y="6587"/>
                </a:cubicBezTo>
                <a:cubicBezTo>
                  <a:pt x="362" y="6833"/>
                  <a:pt x="213" y="7045"/>
                  <a:pt x="0" y="7136"/>
                </a:cubicBezTo>
                <a:cubicBezTo>
                  <a:pt x="213" y="7227"/>
                  <a:pt x="362" y="7438"/>
                  <a:pt x="362" y="7685"/>
                </a:cubicBezTo>
                <a:cubicBezTo>
                  <a:pt x="362" y="7931"/>
                  <a:pt x="213" y="8142"/>
                  <a:pt x="0" y="8234"/>
                </a:cubicBezTo>
                <a:cubicBezTo>
                  <a:pt x="213" y="8325"/>
                  <a:pt x="362" y="8536"/>
                  <a:pt x="362" y="8782"/>
                </a:cubicBezTo>
                <a:cubicBezTo>
                  <a:pt x="362" y="9029"/>
                  <a:pt x="213" y="9240"/>
                  <a:pt x="0" y="9331"/>
                </a:cubicBezTo>
                <a:cubicBezTo>
                  <a:pt x="213" y="9423"/>
                  <a:pt x="362" y="9634"/>
                  <a:pt x="362" y="9880"/>
                </a:cubicBezTo>
                <a:cubicBezTo>
                  <a:pt x="362" y="10127"/>
                  <a:pt x="213" y="10338"/>
                  <a:pt x="0" y="10429"/>
                </a:cubicBezTo>
                <a:cubicBezTo>
                  <a:pt x="213" y="10520"/>
                  <a:pt x="362" y="10732"/>
                  <a:pt x="362" y="10978"/>
                </a:cubicBezTo>
                <a:cubicBezTo>
                  <a:pt x="362" y="11224"/>
                  <a:pt x="213" y="11436"/>
                  <a:pt x="0" y="11527"/>
                </a:cubicBezTo>
                <a:cubicBezTo>
                  <a:pt x="213" y="11618"/>
                  <a:pt x="362" y="11829"/>
                  <a:pt x="362" y="12076"/>
                </a:cubicBezTo>
                <a:cubicBezTo>
                  <a:pt x="362" y="12322"/>
                  <a:pt x="213" y="12533"/>
                  <a:pt x="0" y="12625"/>
                </a:cubicBezTo>
                <a:cubicBezTo>
                  <a:pt x="213" y="12716"/>
                  <a:pt x="362" y="12927"/>
                  <a:pt x="362" y="13174"/>
                </a:cubicBezTo>
                <a:cubicBezTo>
                  <a:pt x="362" y="13420"/>
                  <a:pt x="213" y="13631"/>
                  <a:pt x="0" y="13722"/>
                </a:cubicBezTo>
                <a:cubicBezTo>
                  <a:pt x="213" y="13814"/>
                  <a:pt x="362" y="14025"/>
                  <a:pt x="362" y="14271"/>
                </a:cubicBezTo>
                <a:lnTo>
                  <a:pt x="2658" y="14271"/>
                </a:lnTo>
                <a:lnTo>
                  <a:pt x="2658" y="1"/>
                </a:lnTo>
                <a:lnTo>
                  <a:pt x="362" y="0"/>
                </a:lnTo>
                <a:close/>
              </a:path>
            </a:pathLst>
          </a:custGeom>
          <a:solidFill>
            <a:srgbClr val="FFD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15C27-FDF2-46B9-A591-ECC401FB0C08}" type="datetime1">
              <a:rPr lang="fi-FI"/>
              <a:pPr>
                <a:defRPr/>
              </a:pPr>
              <a:t>27.8.2019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9E3D6-FE70-4AD9-A818-2B32E2A00CD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6286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0A01A-E6B0-4157-8483-6E79D4EC6C92}" type="datetime1">
              <a:rPr lang="fi-FI"/>
              <a:pPr>
                <a:defRPr/>
              </a:pPr>
              <a:t>27.8.2019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2DD90-BB10-416C-9F2D-3986168C3981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10428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77F7D-C926-4D74-BF46-3A99AE8813BE}" type="datetime1">
              <a:rPr lang="fi-FI"/>
              <a:pPr>
                <a:defRPr/>
              </a:pPr>
              <a:t>27.8.2019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7A310-0DF6-4516-8C97-457C2333BB3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263818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F7BF8-39D9-4EA6-AD66-E86312C05EE9}" type="datetime1">
              <a:rPr lang="fi-FI"/>
              <a:pPr>
                <a:defRPr/>
              </a:pPr>
              <a:t>27.8.2019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158A1-67EA-4EFF-8F2C-720A2C71414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826582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025D8-803A-4241-93F1-3DB65B217B9A}" type="datetime1">
              <a:rPr lang="fi-FI"/>
              <a:pPr>
                <a:defRPr/>
              </a:pPr>
              <a:t>27.8.2019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E60BF-519B-446E-88AD-F72E2D93E5E8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47655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54000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2587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2719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959C5-E922-43A3-B045-FDE173B863C0}" type="datetime1">
              <a:rPr lang="fi-FI"/>
              <a:pPr>
                <a:defRPr/>
              </a:pPr>
              <a:t>27.8.2019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F7B9D-FB22-4E2B-B4B2-D02256FA09F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9262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 neg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F248D94-6170-49EC-8C1F-6D07DC205946}" type="datetime1">
              <a:rPr lang="fi-FI"/>
              <a:pPr>
                <a:defRPr/>
              </a:pPr>
              <a:t>27.8.2019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3563346-3017-4C80-B0C6-58E1D561816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58429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8D95A-D7AF-425A-BF08-30CDCD24C3B6}" type="datetime1">
              <a:rPr lang="fi-FI"/>
              <a:pPr>
                <a:defRPr/>
              </a:pPr>
              <a:t>27.8.2019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D12C3-28C3-4979-A631-ED1A279EDE4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21233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usi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2714017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8132324" y="2714017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046537" y="2714017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C1276-5950-41E7-B161-E5B7699B084A}" type="datetime1">
              <a:rPr lang="fi-FI"/>
              <a:pPr>
                <a:defRPr/>
              </a:pPr>
              <a:t>27.8.2019</a:t>
            </a:fld>
            <a:endParaRPr lang="fi-FI" dirty="0"/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A97D4-2642-4966-AE6E-F36935793D5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209501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aaltokuviolla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0" y="5199063"/>
            <a:ext cx="12193588" cy="1646237"/>
          </a:xfrm>
          <a:custGeom>
            <a:avLst/>
            <a:gdLst>
              <a:gd name="T0" fmla="*/ 12193200 w 25400"/>
              <a:gd name="T1" fmla="*/ 87335 h 3411"/>
              <a:gd name="T2" fmla="*/ 11746276 w 25400"/>
              <a:gd name="T3" fmla="*/ 217131 h 3411"/>
              <a:gd name="T4" fmla="*/ 11704992 w 25400"/>
              <a:gd name="T5" fmla="*/ 217131 h 3411"/>
              <a:gd name="T6" fmla="*/ 10892272 w 25400"/>
              <a:gd name="T7" fmla="*/ 0 h 3411"/>
              <a:gd name="T8" fmla="*/ 10079552 w 25400"/>
              <a:gd name="T9" fmla="*/ 217131 h 3411"/>
              <a:gd name="T10" fmla="*/ 9266832 w 25400"/>
              <a:gd name="T11" fmla="*/ 0 h 3411"/>
              <a:gd name="T12" fmla="*/ 8454112 w 25400"/>
              <a:gd name="T13" fmla="*/ 217131 h 3411"/>
              <a:gd name="T14" fmla="*/ 7641872 w 25400"/>
              <a:gd name="T15" fmla="*/ 0 h 3411"/>
              <a:gd name="T16" fmla="*/ 6829152 w 25400"/>
              <a:gd name="T17" fmla="*/ 217131 h 3411"/>
              <a:gd name="T18" fmla="*/ 6016432 w 25400"/>
              <a:gd name="T19" fmla="*/ 0 h 3411"/>
              <a:gd name="T20" fmla="*/ 5203712 w 25400"/>
              <a:gd name="T21" fmla="*/ 217131 h 3411"/>
              <a:gd name="T22" fmla="*/ 4390992 w 25400"/>
              <a:gd name="T23" fmla="*/ 0 h 3411"/>
              <a:gd name="T24" fmla="*/ 3578272 w 25400"/>
              <a:gd name="T25" fmla="*/ 217131 h 3411"/>
              <a:gd name="T26" fmla="*/ 2765552 w 25400"/>
              <a:gd name="T27" fmla="*/ 0 h 3411"/>
              <a:gd name="T28" fmla="*/ 1952832 w 25400"/>
              <a:gd name="T29" fmla="*/ 217131 h 3411"/>
              <a:gd name="T30" fmla="*/ 1140592 w 25400"/>
              <a:gd name="T31" fmla="*/ 0 h 3411"/>
              <a:gd name="T32" fmla="*/ 327872 w 25400"/>
              <a:gd name="T33" fmla="*/ 217131 h 3411"/>
              <a:gd name="T34" fmla="*/ 0 w 25400"/>
              <a:gd name="T35" fmla="*/ 148614 h 3411"/>
              <a:gd name="T36" fmla="*/ 0 w 25400"/>
              <a:gd name="T37" fmla="*/ 1645854 h 3411"/>
              <a:gd name="T38" fmla="*/ 12193200 w 25400"/>
              <a:gd name="T39" fmla="*/ 1645854 h 3411"/>
              <a:gd name="T40" fmla="*/ 12193200 w 25400"/>
              <a:gd name="T41" fmla="*/ 87335 h 341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5400" h="3411">
                <a:moveTo>
                  <a:pt x="25400" y="181"/>
                </a:moveTo>
                <a:cubicBezTo>
                  <a:pt x="25156" y="306"/>
                  <a:pt x="24948" y="450"/>
                  <a:pt x="24469" y="450"/>
                </a:cubicBezTo>
                <a:lnTo>
                  <a:pt x="24383" y="450"/>
                </a:lnTo>
                <a:cubicBezTo>
                  <a:pt x="23537" y="450"/>
                  <a:pt x="23537" y="0"/>
                  <a:pt x="22690" y="0"/>
                </a:cubicBezTo>
                <a:cubicBezTo>
                  <a:pt x="21844" y="0"/>
                  <a:pt x="21844" y="450"/>
                  <a:pt x="20997" y="450"/>
                </a:cubicBezTo>
                <a:cubicBezTo>
                  <a:pt x="20151" y="450"/>
                  <a:pt x="20151" y="0"/>
                  <a:pt x="19304" y="0"/>
                </a:cubicBezTo>
                <a:cubicBezTo>
                  <a:pt x="18458" y="0"/>
                  <a:pt x="18458" y="450"/>
                  <a:pt x="17611" y="450"/>
                </a:cubicBezTo>
                <a:cubicBezTo>
                  <a:pt x="16765" y="450"/>
                  <a:pt x="16765" y="0"/>
                  <a:pt x="15919" y="0"/>
                </a:cubicBezTo>
                <a:cubicBezTo>
                  <a:pt x="15072" y="0"/>
                  <a:pt x="15072" y="450"/>
                  <a:pt x="14226" y="450"/>
                </a:cubicBezTo>
                <a:cubicBezTo>
                  <a:pt x="13379" y="450"/>
                  <a:pt x="13379" y="0"/>
                  <a:pt x="12533" y="0"/>
                </a:cubicBezTo>
                <a:cubicBezTo>
                  <a:pt x="11686" y="0"/>
                  <a:pt x="11686" y="450"/>
                  <a:pt x="10840" y="450"/>
                </a:cubicBezTo>
                <a:cubicBezTo>
                  <a:pt x="9993" y="450"/>
                  <a:pt x="9993" y="0"/>
                  <a:pt x="9147" y="0"/>
                </a:cubicBezTo>
                <a:cubicBezTo>
                  <a:pt x="8300" y="0"/>
                  <a:pt x="8300" y="450"/>
                  <a:pt x="7454" y="450"/>
                </a:cubicBezTo>
                <a:cubicBezTo>
                  <a:pt x="6607" y="450"/>
                  <a:pt x="6607" y="0"/>
                  <a:pt x="5761" y="0"/>
                </a:cubicBezTo>
                <a:cubicBezTo>
                  <a:pt x="4914" y="0"/>
                  <a:pt x="4914" y="450"/>
                  <a:pt x="4068" y="450"/>
                </a:cubicBezTo>
                <a:cubicBezTo>
                  <a:pt x="3223" y="450"/>
                  <a:pt x="3223" y="0"/>
                  <a:pt x="2376" y="0"/>
                </a:cubicBezTo>
                <a:cubicBezTo>
                  <a:pt x="1530" y="0"/>
                  <a:pt x="1530" y="450"/>
                  <a:pt x="683" y="450"/>
                </a:cubicBezTo>
                <a:cubicBezTo>
                  <a:pt x="367" y="450"/>
                  <a:pt x="168" y="387"/>
                  <a:pt x="0" y="308"/>
                </a:cubicBezTo>
                <a:lnTo>
                  <a:pt x="0" y="3411"/>
                </a:lnTo>
                <a:lnTo>
                  <a:pt x="25400" y="3411"/>
                </a:lnTo>
                <a:lnTo>
                  <a:pt x="25400" y="1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4" name="Ryhmä 8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C041F-AEC0-48D2-BA69-4E0AD027B5CF}" type="datetime1">
              <a:rPr lang="fi-FI"/>
              <a:pPr>
                <a:defRPr/>
              </a:pPr>
              <a:t>27.8.2019</a:t>
            </a:fld>
            <a:endParaRPr lang="fi-FI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8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11243-117D-4BEF-9A22-C5AB529F8E4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74512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aaltokuviolla B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8715375" y="3384550"/>
            <a:ext cx="3460750" cy="3475038"/>
          </a:xfrm>
          <a:custGeom>
            <a:avLst/>
            <a:gdLst>
              <a:gd name="T0" fmla="*/ 0 w 7208"/>
              <a:gd name="T1" fmla="*/ 3474385 h 7249"/>
              <a:gd name="T2" fmla="*/ 3459636 w 7208"/>
              <a:gd name="T3" fmla="*/ 3474385 h 7249"/>
              <a:gd name="T4" fmla="*/ 3459636 w 7208"/>
              <a:gd name="T5" fmla="*/ 0 h 7249"/>
              <a:gd name="T6" fmla="*/ 3210051 w 7208"/>
              <a:gd name="T7" fmla="*/ 476895 h 7249"/>
              <a:gd name="T8" fmla="*/ 3210051 w 7208"/>
              <a:gd name="T9" fmla="*/ 476895 h 7249"/>
              <a:gd name="T10" fmla="*/ 2482414 w 7208"/>
              <a:gd name="T11" fmla="*/ 898193 h 7249"/>
              <a:gd name="T12" fmla="*/ 2482414 w 7208"/>
              <a:gd name="T13" fmla="*/ 898193 h 7249"/>
              <a:gd name="T14" fmla="*/ 2060519 w 7208"/>
              <a:gd name="T15" fmla="*/ 1624319 h 7249"/>
              <a:gd name="T16" fmla="*/ 2060519 w 7208"/>
              <a:gd name="T17" fmla="*/ 1624319 h 7249"/>
              <a:gd name="T18" fmla="*/ 1333361 w 7208"/>
              <a:gd name="T19" fmla="*/ 2045617 h 7249"/>
              <a:gd name="T20" fmla="*/ 1333361 w 7208"/>
              <a:gd name="T21" fmla="*/ 2045617 h 7249"/>
              <a:gd name="T22" fmla="*/ 911466 w 7208"/>
              <a:gd name="T23" fmla="*/ 2771743 h 7249"/>
              <a:gd name="T24" fmla="*/ 911466 w 7208"/>
              <a:gd name="T25" fmla="*/ 2771743 h 7249"/>
              <a:gd name="T26" fmla="*/ 184309 w 7208"/>
              <a:gd name="T27" fmla="*/ 3193041 h 7249"/>
              <a:gd name="T28" fmla="*/ 184309 w 7208"/>
              <a:gd name="T29" fmla="*/ 3193041 h 7249"/>
              <a:gd name="T30" fmla="*/ 0 w 7208"/>
              <a:gd name="T31" fmla="*/ 3474385 h 724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7208" h="7249">
                <a:moveTo>
                  <a:pt x="0" y="7249"/>
                </a:moveTo>
                <a:lnTo>
                  <a:pt x="7208" y="7249"/>
                </a:lnTo>
                <a:lnTo>
                  <a:pt x="7208" y="0"/>
                </a:lnTo>
                <a:cubicBezTo>
                  <a:pt x="7078" y="318"/>
                  <a:pt x="7089" y="594"/>
                  <a:pt x="6688" y="995"/>
                </a:cubicBezTo>
                <a:cubicBezTo>
                  <a:pt x="6089" y="1593"/>
                  <a:pt x="5771" y="1275"/>
                  <a:pt x="5172" y="1874"/>
                </a:cubicBezTo>
                <a:cubicBezTo>
                  <a:pt x="4574" y="2472"/>
                  <a:pt x="4892" y="2790"/>
                  <a:pt x="4293" y="3389"/>
                </a:cubicBezTo>
                <a:cubicBezTo>
                  <a:pt x="3695" y="3988"/>
                  <a:pt x="3377" y="3669"/>
                  <a:pt x="2778" y="4268"/>
                </a:cubicBezTo>
                <a:cubicBezTo>
                  <a:pt x="2180" y="4867"/>
                  <a:pt x="2498" y="5185"/>
                  <a:pt x="1899" y="5783"/>
                </a:cubicBezTo>
                <a:cubicBezTo>
                  <a:pt x="1301" y="6382"/>
                  <a:pt x="983" y="6064"/>
                  <a:pt x="384" y="6662"/>
                </a:cubicBezTo>
                <a:cubicBezTo>
                  <a:pt x="159" y="6887"/>
                  <a:pt x="63" y="7073"/>
                  <a:pt x="0" y="72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4" name="Ryhmä 36"/>
          <p:cNvGrpSpPr/>
          <p:nvPr/>
        </p:nvGrpSpPr>
        <p:grpSpPr bwMode="black">
          <a:xfrm>
            <a:off x="472152" y="6228511"/>
            <a:ext cx="804333" cy="373549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08599" y="5457217"/>
            <a:ext cx="1420237" cy="670884"/>
          </a:xfrm>
        </p:spPr>
        <p:txBody>
          <a:bodyPr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669484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10720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A6FBF-4DEE-4B34-8E7F-767C3D630961}" type="datetime1">
              <a:rPr lang="fi-FI"/>
              <a:pPr>
                <a:defRPr/>
              </a:pPr>
              <a:t>27.8.2019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3933D-5792-4492-8B7A-E81C03FB652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977125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3E1AC-87B0-404F-A1A1-6BCDF1F95BDB}" type="datetime1">
              <a:rPr lang="fi-FI"/>
              <a:pPr>
                <a:defRPr/>
              </a:pPr>
              <a:t>27.8.2019</a:t>
            </a:fld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B9542-60B8-4E47-A301-472D3021DE6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56957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1642273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3064298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635592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påra">
    <p:bg>
      <p:bgPr>
        <a:solidFill>
          <a:srgbClr val="0092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77FD21F-8493-4C7A-8664-D1D69B0EAE29}" type="datetime1">
              <a:rPr lang="fi-FI"/>
              <a:pPr>
                <a:defRPr/>
              </a:pPr>
              <a:t>27.8.2019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4D2B6CA-25B6-43E8-AA4E-79E7C7DDCF2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37706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9115898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8110536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56657794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959066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9068473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66913923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89152487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0000B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2B0C2-3882-43D4-B9F8-86E6324211B2}" type="datetime1">
              <a:rPr lang="fi-FI"/>
              <a:pPr>
                <a:defRPr/>
              </a:pPr>
              <a:t>27.8.2019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7565A-68C4-4D15-82FA-671729AB0FD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041387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rgbClr val="0000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DD4202B-7130-4D13-83E2-037C105DC88E}" type="datetime1">
              <a:rPr lang="fi-FI"/>
              <a:pPr>
                <a:defRPr/>
              </a:pPr>
              <a:t>27.8.2019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DF18606-E5A1-43D2-AB0B-11670EA992A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247948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8F0B2-B152-4077-B6E6-0DCC1885014D}" type="datetime1">
              <a:rPr lang="fi-FI"/>
              <a:pPr>
                <a:defRPr/>
              </a:pPr>
              <a:t>27.8.2019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1A92F-CAF4-4CF1-88A3-A69E6C04FE8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3083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kupari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19752E5-C967-473B-A2DC-1BD2C41DDC88}" type="datetime1">
              <a:rPr lang="fi-FI"/>
              <a:pPr>
                <a:defRPr/>
              </a:pPr>
              <a:t>27.8.2019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1883C77-AEC6-4AA5-AECF-4B494D12519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672106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1047413" y="0"/>
            <a:ext cx="1141412" cy="6858000"/>
          </a:xfrm>
          <a:custGeom>
            <a:avLst/>
            <a:gdLst>
              <a:gd name="T0" fmla="*/ 107499 w 2359"/>
              <a:gd name="T1" fmla="*/ 0 h 14300"/>
              <a:gd name="T2" fmla="*/ 0 w 2359"/>
              <a:gd name="T3" fmla="*/ 340023 h 14300"/>
              <a:gd name="T4" fmla="*/ 115731 w 2359"/>
              <a:gd name="T5" fmla="*/ 771645 h 14300"/>
              <a:gd name="T6" fmla="*/ 0 w 2359"/>
              <a:gd name="T7" fmla="*/ 1203267 h 14300"/>
              <a:gd name="T8" fmla="*/ 115731 w 2359"/>
              <a:gd name="T9" fmla="*/ 1634890 h 14300"/>
              <a:gd name="T10" fmla="*/ 0 w 2359"/>
              <a:gd name="T11" fmla="*/ 2066032 h 14300"/>
              <a:gd name="T12" fmla="*/ 115731 w 2359"/>
              <a:gd name="T13" fmla="*/ 2497655 h 14300"/>
              <a:gd name="T14" fmla="*/ 115731 w 2359"/>
              <a:gd name="T15" fmla="*/ 2519716 h 14300"/>
              <a:gd name="T16" fmla="*/ 0 w 2359"/>
              <a:gd name="T17" fmla="*/ 2951338 h 14300"/>
              <a:gd name="T18" fmla="*/ 115731 w 2359"/>
              <a:gd name="T19" fmla="*/ 3382481 h 14300"/>
              <a:gd name="T20" fmla="*/ 0 w 2359"/>
              <a:gd name="T21" fmla="*/ 3814103 h 14300"/>
              <a:gd name="T22" fmla="*/ 115731 w 2359"/>
              <a:gd name="T23" fmla="*/ 4245725 h 14300"/>
              <a:gd name="T24" fmla="*/ 0 w 2359"/>
              <a:gd name="T25" fmla="*/ 4676868 h 14300"/>
              <a:gd name="T26" fmla="*/ 115731 w 2359"/>
              <a:gd name="T27" fmla="*/ 5108491 h 14300"/>
              <a:gd name="T28" fmla="*/ 0 w 2359"/>
              <a:gd name="T29" fmla="*/ 5540113 h 14300"/>
              <a:gd name="T30" fmla="*/ 115731 w 2359"/>
              <a:gd name="T31" fmla="*/ 5971256 h 14300"/>
              <a:gd name="T32" fmla="*/ 0 w 2359"/>
              <a:gd name="T33" fmla="*/ 6402878 h 14300"/>
              <a:gd name="T34" fmla="*/ 115731 w 2359"/>
              <a:gd name="T35" fmla="*/ 6834501 h 14300"/>
              <a:gd name="T36" fmla="*/ 115247 w 2359"/>
              <a:gd name="T37" fmla="*/ 6858000 h 14300"/>
              <a:gd name="T38" fmla="*/ 1142297 w 2359"/>
              <a:gd name="T39" fmla="*/ 6858000 h 14300"/>
              <a:gd name="T40" fmla="*/ 1142297 w 2359"/>
              <a:gd name="T41" fmla="*/ 0 h 14300"/>
              <a:gd name="T42" fmla="*/ 107499 w 2359"/>
              <a:gd name="T43" fmla="*/ 0 h 143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359" h="14300">
                <a:moveTo>
                  <a:pt x="222" y="0"/>
                </a:moveTo>
                <a:cubicBezTo>
                  <a:pt x="167" y="272"/>
                  <a:pt x="0" y="334"/>
                  <a:pt x="0" y="709"/>
                </a:cubicBezTo>
                <a:cubicBezTo>
                  <a:pt x="0" y="1159"/>
                  <a:pt x="239" y="1159"/>
                  <a:pt x="239" y="1609"/>
                </a:cubicBezTo>
                <a:cubicBezTo>
                  <a:pt x="239" y="2059"/>
                  <a:pt x="0" y="2059"/>
                  <a:pt x="0" y="2509"/>
                </a:cubicBezTo>
                <a:cubicBezTo>
                  <a:pt x="0" y="2959"/>
                  <a:pt x="239" y="2959"/>
                  <a:pt x="239" y="3409"/>
                </a:cubicBezTo>
                <a:cubicBezTo>
                  <a:pt x="239" y="3858"/>
                  <a:pt x="0" y="3858"/>
                  <a:pt x="0" y="4308"/>
                </a:cubicBezTo>
                <a:cubicBezTo>
                  <a:pt x="0" y="4758"/>
                  <a:pt x="239" y="4758"/>
                  <a:pt x="239" y="5208"/>
                </a:cubicBezTo>
                <a:lnTo>
                  <a:pt x="239" y="5254"/>
                </a:lnTo>
                <a:cubicBezTo>
                  <a:pt x="239" y="5704"/>
                  <a:pt x="0" y="5704"/>
                  <a:pt x="0" y="6154"/>
                </a:cubicBezTo>
                <a:cubicBezTo>
                  <a:pt x="0" y="6603"/>
                  <a:pt x="239" y="6603"/>
                  <a:pt x="239" y="7053"/>
                </a:cubicBezTo>
                <a:cubicBezTo>
                  <a:pt x="239" y="7503"/>
                  <a:pt x="0" y="7503"/>
                  <a:pt x="0" y="7953"/>
                </a:cubicBezTo>
                <a:cubicBezTo>
                  <a:pt x="0" y="8403"/>
                  <a:pt x="239" y="8403"/>
                  <a:pt x="239" y="8853"/>
                </a:cubicBezTo>
                <a:cubicBezTo>
                  <a:pt x="239" y="9303"/>
                  <a:pt x="0" y="9303"/>
                  <a:pt x="0" y="9752"/>
                </a:cubicBezTo>
                <a:cubicBezTo>
                  <a:pt x="0" y="10202"/>
                  <a:pt x="239" y="10202"/>
                  <a:pt x="239" y="10652"/>
                </a:cubicBezTo>
                <a:cubicBezTo>
                  <a:pt x="239" y="11102"/>
                  <a:pt x="0" y="11102"/>
                  <a:pt x="0" y="11552"/>
                </a:cubicBezTo>
                <a:cubicBezTo>
                  <a:pt x="0" y="12002"/>
                  <a:pt x="239" y="12002"/>
                  <a:pt x="239" y="12451"/>
                </a:cubicBezTo>
                <a:cubicBezTo>
                  <a:pt x="239" y="12901"/>
                  <a:pt x="0" y="12901"/>
                  <a:pt x="0" y="13351"/>
                </a:cubicBezTo>
                <a:cubicBezTo>
                  <a:pt x="0" y="13801"/>
                  <a:pt x="239" y="13801"/>
                  <a:pt x="239" y="14251"/>
                </a:cubicBezTo>
                <a:cubicBezTo>
                  <a:pt x="239" y="14268"/>
                  <a:pt x="239" y="14284"/>
                  <a:pt x="238" y="14300"/>
                </a:cubicBezTo>
                <a:lnTo>
                  <a:pt x="2359" y="14300"/>
                </a:lnTo>
                <a:lnTo>
                  <a:pt x="2359" y="0"/>
                </a:lnTo>
                <a:lnTo>
                  <a:pt x="222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B5F18-A28C-4C90-8DA2-9D4E9FA65364}" type="datetime1">
              <a:rPr lang="fi-FI"/>
              <a:pPr>
                <a:defRPr/>
              </a:pPr>
              <a:t>27.8.2019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0BB94BF-6347-4EF0-A3A8-F392C9052BE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211837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E88C0-7C95-4B2A-862D-C18C314B0E34}" type="datetime1">
              <a:rPr lang="fi-FI"/>
              <a:pPr>
                <a:defRPr/>
              </a:pPr>
              <a:t>27.8.2019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81591-B2CA-4B1C-911C-AC7BD808FCE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3872393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F1197-5C92-4C0A-AE2C-B568BDD4A27B}" type="datetime1">
              <a:rPr lang="fi-FI"/>
              <a:pPr>
                <a:defRPr/>
              </a:pPr>
              <a:t>27.8.2019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16C3E-B773-44B1-9C8A-58164CC1263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1648069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4557D-864B-4199-A7FC-A012EB40256A}" type="datetime1">
              <a:rPr lang="fi-FI"/>
              <a:pPr>
                <a:defRPr/>
              </a:pPr>
              <a:t>27.8.2019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2B0CD-CAE6-4C85-A649-BCDD7B1F056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1713363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59002-B420-489E-9E6F-76E8B5D3FF52}" type="datetime1">
              <a:rPr lang="fi-FI"/>
              <a:pPr>
                <a:defRPr/>
              </a:pPr>
              <a:t>27.8.2019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E97DE-0596-4305-9C27-02A7A8B10B3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2422627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C42E4-8F1B-4FD1-8F57-A7CA43FE1714}" type="datetime1">
              <a:rPr lang="fi-FI"/>
              <a:pPr>
                <a:defRPr/>
              </a:pPr>
              <a:t>27.8.2019</a:t>
            </a:fld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FAFD1-9A3C-4737-8719-E436C67D52E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2948722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05334438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39881664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36818209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675649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vaakuna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13BE591-35E0-475D-8BD5-229462F9C467}" type="datetime1">
              <a:rPr lang="fi-FI"/>
              <a:pPr>
                <a:defRPr/>
              </a:pPr>
              <a:t>27.8.2019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D3E3521-B032-4DF7-99B2-F55187ED91C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663789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3854209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7070308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7491379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13274372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16386276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73195078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D4F00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97DAE-731D-4A65-9030-7B5AC0066734}" type="datetime1">
              <a:rPr lang="fi-FI"/>
              <a:pPr>
                <a:defRPr/>
              </a:pPr>
              <a:t>27.8.2019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4D576-4E7E-46B6-880D-433AC95341A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8714577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7BE0FC5-652F-46D2-B581-F895E7CC2986}" type="datetime1">
              <a:rPr lang="fi-FI"/>
              <a:pPr>
                <a:defRPr/>
              </a:pPr>
              <a:t>27.8.2019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D04F691-C4FD-4F43-9BE0-D203DF8D560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995536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8CBB9-4849-4148-8470-681E958C8ABF}" type="datetime1">
              <a:rPr lang="fi-FI"/>
              <a:pPr>
                <a:defRPr/>
              </a:pPr>
              <a:t>27.8.2019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CAC18-B9E5-43AA-B8A3-2154611CEBE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9150726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806113" y="0"/>
            <a:ext cx="1395412" cy="6858000"/>
          </a:xfrm>
          <a:custGeom>
            <a:avLst/>
            <a:gdLst>
              <a:gd name="T0" fmla="*/ 30477 w 2885"/>
              <a:gd name="T1" fmla="*/ 0 h 14300"/>
              <a:gd name="T2" fmla="*/ 18383 w 2885"/>
              <a:gd name="T3" fmla="*/ 11990 h 14300"/>
              <a:gd name="T4" fmla="*/ 286874 w 2885"/>
              <a:gd name="T5" fmla="*/ 276718 h 14300"/>
              <a:gd name="T6" fmla="*/ 18383 w 2885"/>
              <a:gd name="T7" fmla="*/ 540967 h 14300"/>
              <a:gd name="T8" fmla="*/ 268491 w 2885"/>
              <a:gd name="T9" fmla="*/ 787951 h 14300"/>
              <a:gd name="T10" fmla="*/ 0 w 2885"/>
              <a:gd name="T11" fmla="*/ 1052199 h 14300"/>
              <a:gd name="T12" fmla="*/ 268491 w 2885"/>
              <a:gd name="T13" fmla="*/ 1316928 h 14300"/>
              <a:gd name="T14" fmla="*/ 0 w 2885"/>
              <a:gd name="T15" fmla="*/ 1581656 h 14300"/>
              <a:gd name="T16" fmla="*/ 268491 w 2885"/>
              <a:gd name="T17" fmla="*/ 1846385 h 14300"/>
              <a:gd name="T18" fmla="*/ 0 w 2885"/>
              <a:gd name="T19" fmla="*/ 2111113 h 14300"/>
              <a:gd name="T20" fmla="*/ 268491 w 2885"/>
              <a:gd name="T21" fmla="*/ 2375841 h 14300"/>
              <a:gd name="T22" fmla="*/ 0 w 2885"/>
              <a:gd name="T23" fmla="*/ 2640570 h 14300"/>
              <a:gd name="T24" fmla="*/ 268491 w 2885"/>
              <a:gd name="T25" fmla="*/ 2905298 h 14300"/>
              <a:gd name="T26" fmla="*/ 0 w 2885"/>
              <a:gd name="T27" fmla="*/ 3170027 h 14300"/>
              <a:gd name="T28" fmla="*/ 281553 w 2885"/>
              <a:gd name="T29" fmla="*/ 3447704 h 14300"/>
              <a:gd name="T30" fmla="*/ 18383 w 2885"/>
              <a:gd name="T31" fmla="*/ 3706677 h 14300"/>
              <a:gd name="T32" fmla="*/ 286874 w 2885"/>
              <a:gd name="T33" fmla="*/ 3971405 h 14300"/>
              <a:gd name="T34" fmla="*/ 18383 w 2885"/>
              <a:gd name="T35" fmla="*/ 4236134 h 14300"/>
              <a:gd name="T36" fmla="*/ 286874 w 2885"/>
              <a:gd name="T37" fmla="*/ 4500862 h 14300"/>
              <a:gd name="T38" fmla="*/ 18383 w 2885"/>
              <a:gd name="T39" fmla="*/ 4765591 h 14300"/>
              <a:gd name="T40" fmla="*/ 286874 w 2885"/>
              <a:gd name="T41" fmla="*/ 5030319 h 14300"/>
              <a:gd name="T42" fmla="*/ 18383 w 2885"/>
              <a:gd name="T43" fmla="*/ 5295047 h 14300"/>
              <a:gd name="T44" fmla="*/ 268491 w 2885"/>
              <a:gd name="T45" fmla="*/ 5541552 h 14300"/>
              <a:gd name="T46" fmla="*/ 0 w 2885"/>
              <a:gd name="T47" fmla="*/ 5806280 h 14300"/>
              <a:gd name="T48" fmla="*/ 268491 w 2885"/>
              <a:gd name="T49" fmla="*/ 6071009 h 14300"/>
              <a:gd name="T50" fmla="*/ 0 w 2885"/>
              <a:gd name="T51" fmla="*/ 6335737 h 14300"/>
              <a:gd name="T52" fmla="*/ 268491 w 2885"/>
              <a:gd name="T53" fmla="*/ 6600465 h 14300"/>
              <a:gd name="T54" fmla="*/ 7257 w 2885"/>
              <a:gd name="T55" fmla="*/ 6858000 h 14300"/>
              <a:gd name="T56" fmla="*/ 1395671 w 2885"/>
              <a:gd name="T57" fmla="*/ 6858000 h 14300"/>
              <a:gd name="T58" fmla="*/ 1395671 w 2885"/>
              <a:gd name="T59" fmla="*/ 0 h 14300"/>
              <a:gd name="T60" fmla="*/ 30477 w 2885"/>
              <a:gd name="T61" fmla="*/ 0 h 143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885" h="14300">
                <a:moveTo>
                  <a:pt x="63" y="0"/>
                </a:moveTo>
                <a:lnTo>
                  <a:pt x="38" y="25"/>
                </a:lnTo>
                <a:lnTo>
                  <a:pt x="593" y="577"/>
                </a:lnTo>
                <a:lnTo>
                  <a:pt x="38" y="1128"/>
                </a:lnTo>
                <a:lnTo>
                  <a:pt x="555" y="1643"/>
                </a:lnTo>
                <a:lnTo>
                  <a:pt x="0" y="2194"/>
                </a:lnTo>
                <a:lnTo>
                  <a:pt x="555" y="2746"/>
                </a:lnTo>
                <a:lnTo>
                  <a:pt x="0" y="3298"/>
                </a:lnTo>
                <a:lnTo>
                  <a:pt x="555" y="3850"/>
                </a:lnTo>
                <a:lnTo>
                  <a:pt x="0" y="4402"/>
                </a:lnTo>
                <a:lnTo>
                  <a:pt x="555" y="4954"/>
                </a:lnTo>
                <a:lnTo>
                  <a:pt x="0" y="5506"/>
                </a:lnTo>
                <a:lnTo>
                  <a:pt x="555" y="6058"/>
                </a:lnTo>
                <a:lnTo>
                  <a:pt x="0" y="6610"/>
                </a:lnTo>
                <a:lnTo>
                  <a:pt x="582" y="7189"/>
                </a:lnTo>
                <a:lnTo>
                  <a:pt x="38" y="7729"/>
                </a:lnTo>
                <a:lnTo>
                  <a:pt x="593" y="8281"/>
                </a:lnTo>
                <a:lnTo>
                  <a:pt x="38" y="8833"/>
                </a:lnTo>
                <a:lnTo>
                  <a:pt x="593" y="9385"/>
                </a:lnTo>
                <a:lnTo>
                  <a:pt x="38" y="9937"/>
                </a:lnTo>
                <a:lnTo>
                  <a:pt x="593" y="10489"/>
                </a:lnTo>
                <a:lnTo>
                  <a:pt x="38" y="11041"/>
                </a:lnTo>
                <a:lnTo>
                  <a:pt x="555" y="11555"/>
                </a:lnTo>
                <a:lnTo>
                  <a:pt x="0" y="12107"/>
                </a:lnTo>
                <a:lnTo>
                  <a:pt x="555" y="12659"/>
                </a:lnTo>
                <a:lnTo>
                  <a:pt x="0" y="13211"/>
                </a:lnTo>
                <a:lnTo>
                  <a:pt x="555" y="13763"/>
                </a:lnTo>
                <a:lnTo>
                  <a:pt x="15" y="14300"/>
                </a:lnTo>
                <a:lnTo>
                  <a:pt x="2885" y="14300"/>
                </a:lnTo>
                <a:cubicBezTo>
                  <a:pt x="2885" y="9533"/>
                  <a:pt x="2885" y="4767"/>
                  <a:pt x="2885" y="0"/>
                </a:cubicBezTo>
                <a:lnTo>
                  <a:pt x="63" y="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E4678-DEA1-4E4C-8384-1050CCF83642}" type="datetime1">
              <a:rPr lang="fi-FI"/>
              <a:pPr>
                <a:defRPr/>
              </a:pPr>
              <a:t>27.8.2019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BBCEFC2-D4C3-4808-9782-28F4497B989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7076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tiili">
    <p:bg>
      <p:bgPr>
        <a:solidFill>
          <a:srgbClr val="DB27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75089CD-2848-486E-87CC-7F5D05F1AE71}" type="datetime1">
              <a:rPr lang="fi-FI"/>
              <a:pPr>
                <a:defRPr/>
              </a:pPr>
              <a:t>27.8.2019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AAAC094-8904-4CCF-9E9D-8995AEE744B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215680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6E24C-C05C-45BA-A745-EFF855311FA0}" type="datetime1">
              <a:rPr lang="fi-FI"/>
              <a:pPr>
                <a:defRPr/>
              </a:pPr>
              <a:t>27.8.2019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46A57-4BBD-415A-ABEA-31E3EA653DE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8656905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360B1-A8A3-47FB-83EB-3BD53AC0A940}" type="datetime1">
              <a:rPr lang="fi-FI"/>
              <a:pPr>
                <a:defRPr/>
              </a:pPr>
              <a:t>27.8.2019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FD403-E6C2-493B-9AF9-AE3459F37D01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0990151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F62D0-D491-4A25-A78B-5BFC17CF7D70}" type="datetime1">
              <a:rPr lang="fi-FI"/>
              <a:pPr>
                <a:defRPr/>
              </a:pPr>
              <a:t>27.8.2019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12803-21C6-4EC1-80BF-9181B8545BE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4947893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9238A-91D6-4F21-BB58-93AE3357353A}" type="datetime1">
              <a:rPr lang="fi-FI"/>
              <a:pPr>
                <a:defRPr/>
              </a:pPr>
              <a:t>27.8.2019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B6A61-B980-48D2-BFD2-88B84B7A755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491794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C4E4E-9127-458C-B83E-2B764B7BE442}" type="datetime1">
              <a:rPr lang="fi-FI"/>
              <a:pPr>
                <a:defRPr/>
              </a:pPr>
              <a:t>27.8.2019</a:t>
            </a:fld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62EDA-52B2-4C0F-8193-909E8EB65DE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4894373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18142075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05396958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00398134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2382988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26887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umu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B95C92F-6370-4504-8DBB-66544BF90988}" type="datetime1">
              <a:rPr lang="fi-FI"/>
              <a:pPr>
                <a:defRPr/>
              </a:pPr>
              <a:t>27.8.2019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4449F03-00AB-4223-8C98-01F85BFB9D2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724186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53643242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07933257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51113480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12621696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58982844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009246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3B11F-2294-42CA-B2A1-B4B5296E339D}" type="datetime1">
              <a:rPr lang="fi-FI"/>
              <a:pPr>
                <a:defRPr/>
              </a:pPr>
              <a:t>27.8.2019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A5696-70E2-4D5D-B651-813CE165FCA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528206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rgbClr val="0092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A972B6F-7B22-4C59-AC7A-9EFD24FA445D}" type="datetime1">
              <a:rPr lang="fi-FI"/>
              <a:pPr>
                <a:defRPr/>
              </a:pPr>
              <a:t>27.8.2019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44E0BCD-8F81-406D-AE59-49CE5D21C1B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482416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9501A-5893-4691-A378-45A093A4AE6D}" type="datetime1">
              <a:rPr lang="fi-FI"/>
              <a:pPr>
                <a:defRPr/>
              </a:pPr>
              <a:t>27.8.2019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52B4B-DCC4-494C-8EA3-65228524718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6976863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6"/>
          <p:cNvSpPr>
            <a:spLocks noChangeArrowheads="1"/>
          </p:cNvSpPr>
          <p:nvPr/>
        </p:nvSpPr>
        <p:spPr bwMode="auto">
          <a:xfrm>
            <a:off x="11050588" y="0"/>
            <a:ext cx="1141412" cy="6858000"/>
          </a:xfrm>
          <a:prstGeom prst="rect">
            <a:avLst/>
          </a:pr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i-FI" alt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C57D7-D910-4461-8092-C6B497BF9C24}" type="datetime1">
              <a:rPr lang="fi-FI"/>
              <a:pPr>
                <a:defRPr/>
              </a:pPr>
              <a:t>27.8.2019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3DC5046-FF63-4FA5-B58F-EF9EFB0598E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300267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6655C-FAEC-425E-8879-C854DFED83BC}" type="datetime1">
              <a:rPr lang="fi-FI"/>
              <a:pPr>
                <a:defRPr/>
              </a:pPr>
              <a:t>27.8.2019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34120-9CD4-4B41-B984-F601CA2ABC7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77685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metr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C50D159-53C1-4A6D-A7D9-1E20DAC5DFBB}" type="datetime1">
              <a:rPr lang="fi-FI"/>
              <a:pPr>
                <a:defRPr/>
              </a:pPr>
              <a:t>27.8.2019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3B64B75-D601-49D0-AFDF-C45218669C2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777208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5829C-67A9-462E-BBB4-8462B0484DF8}" type="datetime1">
              <a:rPr lang="fi-FI"/>
              <a:pPr>
                <a:defRPr/>
              </a:pPr>
              <a:t>27.8.2019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1655C-6479-403E-8F0C-0B0E4A7C490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2560569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E65B0-7760-436E-AB84-4F0BA5D15F91}" type="datetime1">
              <a:rPr lang="fi-FI"/>
              <a:pPr>
                <a:defRPr/>
              </a:pPr>
              <a:t>27.8.2019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87DC5-3C77-4A16-B34E-ACA66A855CBA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1607882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41DE2-F431-45A1-ADC2-17B33A6E967F}" type="datetime1">
              <a:rPr lang="fi-FI"/>
              <a:pPr>
                <a:defRPr/>
              </a:pPr>
              <a:t>27.8.2019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40F2D-A925-482A-88FE-FB46C933076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2512661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CCEBB-E519-4F30-A6A2-E1A25ADE9D4A}" type="datetime1">
              <a:rPr lang="fi-FI"/>
              <a:pPr>
                <a:defRPr/>
              </a:pPr>
              <a:t>27.8.2019</a:t>
            </a:fld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DEE0D-49A0-4AB2-824B-AF1B8323C18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6498709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90742505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13179189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74245770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4799182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49825599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736711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B38BF-66D4-485C-BFCB-B95D61E0018F}" type="datetime1">
              <a:rPr lang="fi-FI"/>
              <a:pPr>
                <a:defRPr/>
              </a:pPr>
              <a:t>27.8.2019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F9FD7-EFD9-4AEB-B6DE-A432B52E0EB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3194598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74920779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34189155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03522919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010229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1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46.xml"/><Relationship Id="rId19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slideLayout" Target="../slideLayouts/slideLayout68.xml"/><Relationship Id="rId18" Type="http://schemas.openxmlformats.org/officeDocument/2006/relationships/slideLayout" Target="../slideLayouts/slideLayout7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slideLayout" Target="../slideLayouts/slideLayout67.xml"/><Relationship Id="rId17" Type="http://schemas.openxmlformats.org/officeDocument/2006/relationships/slideLayout" Target="../slideLayouts/slideLayout72.xml"/><Relationship Id="rId2" Type="http://schemas.openxmlformats.org/officeDocument/2006/relationships/slideLayout" Target="../slideLayouts/slideLayout57.xml"/><Relationship Id="rId16" Type="http://schemas.openxmlformats.org/officeDocument/2006/relationships/slideLayout" Target="../slideLayouts/slideLayout71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65.xml"/><Relationship Id="rId19" Type="http://schemas.openxmlformats.org/officeDocument/2006/relationships/slideLayout" Target="../slideLayouts/slideLayout74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slideLayout" Target="../slideLayouts/slideLayout6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slideLayout" Target="../slideLayouts/slideLayout87.xml"/><Relationship Id="rId18" Type="http://schemas.openxmlformats.org/officeDocument/2006/relationships/slideLayout" Target="../slideLayouts/slideLayout92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1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76.xml"/><Relationship Id="rId16" Type="http://schemas.openxmlformats.org/officeDocument/2006/relationships/slideLayout" Target="../slideLayouts/slideLayout90.xml"/><Relationship Id="rId20" Type="http://schemas.openxmlformats.org/officeDocument/2006/relationships/theme" Target="../theme/theme4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84.xml"/><Relationship Id="rId19" Type="http://schemas.openxmlformats.org/officeDocument/2006/relationships/slideLayout" Target="../slideLayouts/slideLayout93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slideLayout" Target="../slideLayouts/slideLayout8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3075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28C940F5-250D-45C0-8D76-B974F9A9F34F}" type="datetime1">
              <a:rPr lang="fi-FI"/>
              <a:pPr>
                <a:defRPr/>
              </a:pPr>
              <a:t>27.8.2019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EA56A84A-78F8-4899-92FB-995DC9EBDD0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3079" name="Ryhmä 6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3080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1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2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3083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4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5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6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3087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8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9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90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21" r:id="rId9"/>
    <p:sldLayoutId id="2147483859" r:id="rId10"/>
    <p:sldLayoutId id="2147483860" r:id="rId11"/>
    <p:sldLayoutId id="2147483861" r:id="rId12"/>
    <p:sldLayoutId id="2147483862" r:id="rId13"/>
    <p:sldLayoutId id="2147483863" r:id="rId14"/>
    <p:sldLayoutId id="2147483822" r:id="rId15"/>
    <p:sldLayoutId id="2147483823" r:id="rId16"/>
    <p:sldLayoutId id="2147483824" r:id="rId17"/>
    <p:sldLayoutId id="2147483825" r:id="rId18"/>
    <p:sldLayoutId id="2147483826" r:id="rId19"/>
    <p:sldLayoutId id="2147483827" r:id="rId20"/>
    <p:sldLayoutId id="2147483828" r:id="rId21"/>
    <p:sldLayoutId id="2147483864" r:id="rId22"/>
    <p:sldLayoutId id="2147483865" r:id="rId23"/>
    <p:sldLayoutId id="2147483866" r:id="rId24"/>
    <p:sldLayoutId id="2147483829" r:id="rId25"/>
    <p:sldLayoutId id="2147483830" r:id="rId26"/>
    <p:sldLayoutId id="2147483867" r:id="rId27"/>
    <p:sldLayoutId id="2147483868" r:id="rId28"/>
    <p:sldLayoutId id="2147483869" r:id="rId29"/>
    <p:sldLayoutId id="2147483870" r:id="rId30"/>
    <p:sldLayoutId id="2147483871" r:id="rId31"/>
    <p:sldLayoutId id="2147483872" r:id="rId32"/>
    <p:sldLayoutId id="2147483873" r:id="rId33"/>
    <p:sldLayoutId id="2147483874" r:id="rId34"/>
    <p:sldLayoutId id="2147483875" r:id="rId35"/>
    <p:sldLayoutId id="2147483876" r:id="rId36"/>
  </p:sldLayoutIdLst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9pPr>
    </p:titleStyle>
    <p:bodyStyle>
      <a:lvl1pPr marL="2286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4099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fld id="{97C54B6C-EC3A-4832-AF48-83C61872008E}" type="datetime1">
              <a:rPr lang="fi-FI"/>
              <a:pPr>
                <a:defRPr/>
              </a:pPr>
              <a:t>27.8.2019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fld id="{135C0AA7-0F1B-4582-B004-DC9CD935D1B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7" name="Ryhmä 6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0000BF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77" r:id="rId2"/>
    <p:sldLayoutId id="2147483832" r:id="rId3"/>
    <p:sldLayoutId id="2147483878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79" r:id="rId10"/>
    <p:sldLayoutId id="2147483880" r:id="rId11"/>
    <p:sldLayoutId id="2147483881" r:id="rId12"/>
    <p:sldLayoutId id="2147483882" r:id="rId13"/>
    <p:sldLayoutId id="2147483883" r:id="rId14"/>
    <p:sldLayoutId id="2147483884" r:id="rId15"/>
    <p:sldLayoutId id="2147483885" r:id="rId16"/>
    <p:sldLayoutId id="2147483886" r:id="rId17"/>
    <p:sldLayoutId id="2147483887" r:id="rId18"/>
    <p:sldLayoutId id="2147483888" r:id="rId19"/>
  </p:sldLayoutIdLst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0000BF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fld id="{9319F3AB-6B56-46D7-9D27-40EEA021E892}" type="datetime1">
              <a:rPr lang="fi-FI"/>
              <a:pPr>
                <a:defRPr/>
              </a:pPr>
              <a:t>27.8.2019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fld id="{35C60444-DFD4-429C-9F40-FB609C401502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7" name="Ryhmä 6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D4F00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89" r:id="rId2"/>
    <p:sldLayoutId id="2147483839" r:id="rId3"/>
    <p:sldLayoutId id="2147483890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91" r:id="rId10"/>
    <p:sldLayoutId id="2147483892" r:id="rId11"/>
    <p:sldLayoutId id="2147483893" r:id="rId12"/>
    <p:sldLayoutId id="2147483894" r:id="rId13"/>
    <p:sldLayoutId id="2147483895" r:id="rId14"/>
    <p:sldLayoutId id="2147483896" r:id="rId15"/>
    <p:sldLayoutId id="2147483897" r:id="rId16"/>
    <p:sldLayoutId id="2147483898" r:id="rId17"/>
    <p:sldLayoutId id="2147483899" r:id="rId18"/>
    <p:sldLayoutId id="2147483900" r:id="rId19"/>
  </p:sldLayoutIdLst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FD4F00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614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fld id="{993B5D17-572E-4F2A-B1BD-B00CCCEC83E8}" type="datetime1">
              <a:rPr lang="fi-FI"/>
              <a:pPr>
                <a:defRPr/>
              </a:pPr>
              <a:t>27.8.2019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fld id="{77FE99C4-1DC4-444C-8EA7-E649591A630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7" name="Ryhmä 6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009246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901" r:id="rId2"/>
    <p:sldLayoutId id="2147483846" r:id="rId3"/>
    <p:sldLayoutId id="2147483902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903" r:id="rId10"/>
    <p:sldLayoutId id="2147483904" r:id="rId11"/>
    <p:sldLayoutId id="2147483905" r:id="rId12"/>
    <p:sldLayoutId id="2147483906" r:id="rId13"/>
    <p:sldLayoutId id="2147483907" r:id="rId14"/>
    <p:sldLayoutId id="2147483908" r:id="rId15"/>
    <p:sldLayoutId id="2147483909" r:id="rId16"/>
    <p:sldLayoutId id="2147483910" r:id="rId17"/>
    <p:sldLayoutId id="2147483911" r:id="rId18"/>
    <p:sldLayoutId id="2147483912" r:id="rId19"/>
  </p:sldLayoutIdLst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009246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l.fi/kanslia/yhdenvertainenhelsinki-fi/vanhusneuvosto/" TargetMode="Externa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sz="4000" dirty="0"/>
              <a:t>HELSINGIN </a:t>
            </a:r>
            <a:r>
              <a:rPr lang="fi-FI" sz="4000" dirty="0" smtClean="0"/>
              <a:t>VANHUSNEUVOSTO</a:t>
            </a:r>
            <a:br>
              <a:rPr lang="fi-FI" sz="4000" dirty="0" smtClean="0"/>
            </a:br>
            <a:r>
              <a:rPr lang="fi-FI" sz="4000" dirty="0"/>
              <a:t/>
            </a:r>
            <a:br>
              <a:rPr lang="fi-FI" sz="4000" dirty="0"/>
            </a:br>
            <a:r>
              <a:rPr lang="fi-FI" sz="4000" dirty="0"/>
              <a:t>Helsinkiläisen ikääntyneen asialla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>
          <a:xfrm>
            <a:off x="505661" y="2740192"/>
            <a:ext cx="10709478" cy="972000"/>
          </a:xfrm>
        </p:spPr>
        <p:txBody>
          <a:bodyPr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800" b="0" dirty="0" smtClean="0"/>
              <a:t>16.4.2019</a:t>
            </a:r>
            <a:endParaRPr lang="fi-FI" sz="1800" b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781BB2E-9839-42C5-94DD-8858F36156B1}" type="datetime1">
              <a:rPr lang="fi-FI" altLang="fi-F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27.8.2019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8089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AB7C54D-362F-4892-8BF8-31DC65764366}" type="slidenum">
              <a:rPr lang="fi-FI" altLang="fi-F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80900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Mikä on vanhusneuvosto?</a:t>
            </a:r>
            <a:endParaRPr lang="fi-FI" altLang="fi-FI" dirty="0" smtClean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endParaRPr lang="fi-FI" dirty="0" smtClean="0"/>
          </a:p>
          <a:p>
            <a:r>
              <a:rPr lang="fi-FI" dirty="0"/>
              <a:t>Vanhusneuvosto on ikääntyneiden helsinkiläisten edunvalvoja. Sen asema perustuu kuntalakiin (27 </a:t>
            </a:r>
            <a:r>
              <a:rPr lang="fi-FI" dirty="0" smtClean="0"/>
              <a:t>§).</a:t>
            </a:r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  <a:p>
            <a:r>
              <a:rPr lang="fi-FI" dirty="0" smtClean="0"/>
              <a:t>Vanhusneuvosto on toiminut Helsingissä vuodesta 1997.</a:t>
            </a:r>
          </a:p>
          <a:p>
            <a:pPr marL="0" indent="0">
              <a:buNone/>
            </a:pPr>
            <a:endParaRPr lang="fi-FI" dirty="0" smtClean="0"/>
          </a:p>
          <a:p>
            <a:endParaRPr lang="fi-FI" dirty="0" smtClean="0"/>
          </a:p>
          <a:p>
            <a:r>
              <a:rPr lang="fi-FI" dirty="0" smtClean="0"/>
              <a:t>Vanhusneuvoston nimeää Helsingissä kaupunginhallitus. Nykyinen neuvosto on nimetty 26.6.2017.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781BB2E-9839-42C5-94DD-8858F36156B1}" type="datetime1">
              <a:rPr lang="fi-FI" altLang="fi-F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27.8.2019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8089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AB7C54D-362F-4892-8BF8-31DC65764366}" type="slidenum">
              <a:rPr lang="fi-FI" altLang="fi-F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80900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 dirty="0" smtClean="0"/>
              <a:t>Vanhusneuvoston tehtävät</a:t>
            </a:r>
            <a:endParaRPr lang="fi-FI" altLang="fi-FI" sz="4000" dirty="0" smtClean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lvl="0"/>
            <a:endParaRPr lang="fi-FI" sz="2000" dirty="0" smtClean="0"/>
          </a:p>
          <a:p>
            <a:pPr lvl="0"/>
            <a:r>
              <a:rPr lang="fi-FI" sz="2000" dirty="0" smtClean="0"/>
              <a:t>tuo esiin ikääntyneiden/vanhusten näkökulmaa ja tukee heidän </a:t>
            </a:r>
            <a:r>
              <a:rPr lang="fi-FI" sz="2000" dirty="0" err="1" smtClean="0"/>
              <a:t>osallistumis</a:t>
            </a:r>
            <a:r>
              <a:rPr lang="fi-FI" sz="2000" dirty="0" smtClean="0"/>
              <a:t>- ja vaikutusmahdollisuuksiaan,</a:t>
            </a:r>
          </a:p>
          <a:p>
            <a:pPr lvl="0"/>
            <a:endParaRPr lang="fi-FI" sz="1000" dirty="0" smtClean="0"/>
          </a:p>
          <a:p>
            <a:pPr lvl="0"/>
            <a:r>
              <a:rPr lang="fi-FI" sz="2000" dirty="0" smtClean="0"/>
              <a:t>tekee aloitteita ja esityksiä sekä antaa lausuntoja ikääntyneitä/vanhuksia ja heidän elinolojaan koskevissa asioissa,</a:t>
            </a:r>
          </a:p>
          <a:p>
            <a:pPr lvl="0"/>
            <a:endParaRPr lang="fi-FI" sz="1100" dirty="0" smtClean="0"/>
          </a:p>
          <a:p>
            <a:pPr lvl="0"/>
            <a:r>
              <a:rPr lang="fi-FI" sz="2000" dirty="0" smtClean="0"/>
              <a:t>edistää ja seuraa eri hallinnon aloilla tapahtuvaa toimintaa ikääntyneiden/vanhusten näkökulmasta,</a:t>
            </a:r>
          </a:p>
          <a:p>
            <a:pPr lvl="0"/>
            <a:endParaRPr lang="fi-FI" sz="1100" dirty="0" smtClean="0"/>
          </a:p>
          <a:p>
            <a:pPr lvl="0"/>
            <a:r>
              <a:rPr lang="fi-FI" sz="2000" dirty="0" smtClean="0"/>
              <a:t>vaikuttaa siihen, että kunta kehittäessään yleisiä palveluja huolehtii niiden riittävyydestä ja soveltuvuudesta ikääntyneille/vanhuksille,</a:t>
            </a:r>
          </a:p>
          <a:p>
            <a:pPr lvl="0"/>
            <a:endParaRPr lang="fi-FI" sz="1400" dirty="0" smtClean="0"/>
          </a:p>
          <a:p>
            <a:pPr lvl="0"/>
            <a:r>
              <a:rPr lang="fi-FI" sz="2000" dirty="0" smtClean="0"/>
              <a:t>edistää osaltaan ikääntyneitä/vanhuksia, heidän elinolojaan ja heille tarkoitettuja palveluja koskevaa tiedottamista ja tiedonkulkua sekä</a:t>
            </a:r>
          </a:p>
          <a:p>
            <a:pPr lvl="0"/>
            <a:endParaRPr lang="fi-FI" sz="1400" dirty="0" smtClean="0"/>
          </a:p>
          <a:p>
            <a:r>
              <a:rPr lang="fi-FI" sz="2000" dirty="0" smtClean="0"/>
              <a:t>edistää Helsingin kaupungin ja eläkeläisjärjestöjen välistä yhteistoimintaa.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4271451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781BB2E-9839-42C5-94DD-8858F36156B1}" type="datetime1">
              <a:rPr lang="fi-FI" altLang="fi-F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27.8.2019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8089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AB7C54D-362F-4892-8BF8-31DC65764366}" type="slidenum">
              <a:rPr lang="fi-FI" altLang="fi-F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80900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solidFill>
                  <a:schemeClr val="tx1"/>
                </a:solidFill>
                <a:uFill>
                  <a:solidFill>
                    <a:srgbClr val="C00000"/>
                  </a:solidFill>
                </a:uFill>
              </a:rPr>
              <a:t>Vaikuttamistoimintaa vuonna 2018</a:t>
            </a:r>
            <a:endParaRPr lang="fi-FI" altLang="fi-FI" dirty="0" smtClean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endParaRPr lang="fi-FI" dirty="0" smtClean="0"/>
          </a:p>
          <a:p>
            <a:pPr>
              <a:spcBef>
                <a:spcPts val="0"/>
              </a:spcBef>
              <a:defRPr/>
            </a:pPr>
            <a:r>
              <a:rPr lang="fi-FI" sz="2400" dirty="0"/>
              <a:t>Kannanotto kokoontumistiloista ja liikuntamahdollisuuksista,  pormestarikunnalle ja virkamiesjohdolle.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fi-FI" sz="2400" dirty="0"/>
          </a:p>
          <a:p>
            <a:pPr>
              <a:spcBef>
                <a:spcPts val="0"/>
              </a:spcBef>
              <a:defRPr/>
            </a:pPr>
            <a:r>
              <a:rPr lang="fi-FI" sz="2400" dirty="0"/>
              <a:t>Tapaaminen pormestari Vapaavuoren kanssa. </a:t>
            </a:r>
          </a:p>
          <a:p>
            <a:pPr>
              <a:spcBef>
                <a:spcPts val="0"/>
              </a:spcBef>
              <a:defRPr/>
            </a:pPr>
            <a:endParaRPr lang="fi-FI" sz="2400" dirty="0"/>
          </a:p>
          <a:p>
            <a:pPr>
              <a:spcBef>
                <a:spcPts val="0"/>
              </a:spcBef>
              <a:defRPr/>
            </a:pPr>
            <a:r>
              <a:rPr lang="fi-FI" sz="2400" dirty="0"/>
              <a:t>Kannanotto kulttuuripalvelujen leikkaamista vastaan (v. 2019 budjetissa), lautakunnan jäsenille ja kulttuuri- ja vapaa-aikatoimen virkamiesjohdolle.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fi-FI" sz="2400" dirty="0"/>
          </a:p>
          <a:p>
            <a:pPr>
              <a:spcBef>
                <a:spcPts val="0"/>
              </a:spcBef>
              <a:defRPr/>
            </a:pPr>
            <a:r>
              <a:rPr lang="fi-FI" sz="2400" dirty="0"/>
              <a:t>Tiivis osallistuminen Stadin ikäohjelman valmisteluun.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fi-FI" sz="2400" dirty="0"/>
          </a:p>
          <a:p>
            <a:pPr>
              <a:spcBef>
                <a:spcPts val="0"/>
              </a:spcBef>
              <a:defRPr/>
            </a:pPr>
            <a:r>
              <a:rPr lang="fi-FI" sz="2400" dirty="0"/>
              <a:t>Valtuustoryhmien tapaaminen.</a:t>
            </a:r>
          </a:p>
        </p:txBody>
      </p:sp>
    </p:spTree>
    <p:extLst>
      <p:ext uri="{BB962C8B-B14F-4D97-AF65-F5344CB8AC3E}">
        <p14:creationId xmlns:p14="http://schemas.microsoft.com/office/powerpoint/2010/main" val="230001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781BB2E-9839-42C5-94DD-8858F36156B1}" type="datetime1">
              <a:rPr lang="fi-FI" altLang="fi-F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27.8.2019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8089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AB7C54D-362F-4892-8BF8-31DC65764366}" type="slidenum">
              <a:rPr lang="fi-FI" altLang="fi-F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80900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solidFill>
                  <a:schemeClr val="tx1"/>
                </a:solidFill>
                <a:uFill>
                  <a:solidFill>
                    <a:srgbClr val="C00000"/>
                  </a:solidFill>
                </a:uFill>
              </a:rPr>
              <a:t>Vuonna 2019</a:t>
            </a:r>
            <a:endParaRPr lang="fi-FI" altLang="fi-FI" dirty="0" smtClean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205740" indent="-205740">
              <a:spcBef>
                <a:spcPts val="435"/>
              </a:spcBef>
              <a:buClr>
                <a:srgbClr val="D34817"/>
              </a:buClr>
            </a:pPr>
            <a:r>
              <a:rPr lang="fi-FI" dirty="0">
                <a:solidFill>
                  <a:prstClr val="black"/>
                </a:solidFill>
              </a:rPr>
              <a:t>T</a:t>
            </a:r>
            <a:r>
              <a:rPr lang="fi-FI" dirty="0" smtClean="0">
                <a:solidFill>
                  <a:prstClr val="black"/>
                </a:solidFill>
              </a:rPr>
              <a:t>apaaminen </a:t>
            </a:r>
            <a:r>
              <a:rPr lang="fi-FI" dirty="0">
                <a:solidFill>
                  <a:prstClr val="black"/>
                </a:solidFill>
              </a:rPr>
              <a:t>nuorisoneuvoston kanssa, kokemusten ja hyvien käytäntöjen </a:t>
            </a:r>
            <a:r>
              <a:rPr lang="fi-FI" dirty="0" smtClean="0">
                <a:solidFill>
                  <a:prstClr val="black"/>
                </a:solidFill>
              </a:rPr>
              <a:t>vaihto. Yhteistyön käynnistäminen.</a:t>
            </a:r>
            <a:endParaRPr lang="fi-FI" dirty="0">
              <a:solidFill>
                <a:prstClr val="black"/>
              </a:solidFill>
            </a:endParaRPr>
          </a:p>
          <a:p>
            <a:pPr marL="0" indent="0">
              <a:spcBef>
                <a:spcPts val="435"/>
              </a:spcBef>
              <a:buClr>
                <a:srgbClr val="D34817"/>
              </a:buClr>
              <a:buNone/>
            </a:pPr>
            <a:endParaRPr lang="fi-FI" sz="100" dirty="0">
              <a:solidFill>
                <a:prstClr val="black"/>
              </a:solidFill>
            </a:endParaRPr>
          </a:p>
          <a:p>
            <a:r>
              <a:rPr lang="fi-FI" dirty="0" smtClean="0"/>
              <a:t>Tapaaminen kaupungin viestintäjohtajan kanssa, aiheena vanhusneuvoston näkyvyyden ja viestinnän parantamisesta. </a:t>
            </a:r>
          </a:p>
          <a:p>
            <a:r>
              <a:rPr lang="fi-FI" dirty="0" smtClean="0"/>
              <a:t>Yhteyksiä </a:t>
            </a:r>
            <a:r>
              <a:rPr lang="fi-FI" dirty="0"/>
              <a:t>HSL:n johdon kanssa, aiheena mm. seniorialennus.</a:t>
            </a:r>
          </a:p>
          <a:p>
            <a:r>
              <a:rPr lang="fi-FI" dirty="0" smtClean="0"/>
              <a:t>Stadin </a:t>
            </a:r>
            <a:r>
              <a:rPr lang="fi-FI" dirty="0" smtClean="0"/>
              <a:t>ikäohjelmaan ja eläkeläisjärjestöjen vaikutusmahdollisuuksiin liittyvät kannanotot ja keskustelu apulaispormestarien kanssa 15.5. (katsottavissa Helsinki-kanavalla</a:t>
            </a:r>
            <a:r>
              <a:rPr lang="fi-FI" dirty="0" smtClean="0"/>
              <a:t>.</a:t>
            </a:r>
          </a:p>
          <a:p>
            <a:endParaRPr lang="fi-FI" dirty="0"/>
          </a:p>
          <a:p>
            <a:r>
              <a:rPr lang="fi-FI" dirty="0" smtClean="0"/>
              <a:t>Syksyllä </a:t>
            </a:r>
            <a:r>
              <a:rPr lang="fi-FI" dirty="0" err="1" smtClean="0"/>
              <a:t>sosiaali</a:t>
            </a:r>
            <a:r>
              <a:rPr lang="fi-FI" dirty="0" smtClean="0"/>
              <a:t>- ja terveyslautakunnan tapaaminen 19.9.2019 ja seminaari eläkeläisjärjestöjen kanssa 19.11.2019. Kokousaiheina mm. maahanmuuttajataustaiset ikäihmiset, vapaaehtoistoiminnan organisointi kaupungilla ja uudet vapaaehtoistoiminnan muodot.</a:t>
            </a:r>
          </a:p>
          <a:p>
            <a:pPr marL="0" indent="0">
              <a:buNone/>
            </a:pPr>
            <a:endParaRPr lang="fi-FI" dirty="0" smtClean="0"/>
          </a:p>
          <a:p>
            <a:endParaRPr lang="fi-FI" sz="500" dirty="0" smtClean="0"/>
          </a:p>
          <a:p>
            <a:endParaRPr lang="fi-FI" sz="700" dirty="0" smtClean="0"/>
          </a:p>
          <a:p>
            <a:endParaRPr lang="fi-FI" sz="800" dirty="0" smtClean="0"/>
          </a:p>
        </p:txBody>
      </p:sp>
    </p:spTree>
    <p:extLst>
      <p:ext uri="{BB962C8B-B14F-4D97-AF65-F5344CB8AC3E}">
        <p14:creationId xmlns:p14="http://schemas.microsoft.com/office/powerpoint/2010/main" val="564853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 dirty="0" smtClean="0">
                <a:solidFill>
                  <a:schemeClr val="tx1"/>
                </a:solidFill>
                <a:uFill>
                  <a:solidFill>
                    <a:srgbClr val="C00000"/>
                  </a:solidFill>
                </a:uFill>
              </a:rPr>
              <a:t>Vanhusneuvoston jäsenet (2017-2021) </a:t>
            </a:r>
            <a:endParaRPr lang="fi-FI" altLang="fi-FI" sz="3600" dirty="0" smtClean="0"/>
          </a:p>
        </p:txBody>
      </p:sp>
      <p:sp>
        <p:nvSpPr>
          <p:cNvPr id="80897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781BB2E-9839-42C5-94DD-8858F36156B1}" type="datetime1">
              <a:rPr lang="fi-FI" altLang="fi-F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27.8.2019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8089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AB7C54D-362F-4892-8BF8-31DC65764366}" type="slidenum">
              <a:rPr lang="fi-FI" altLang="fi-F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7" name="Sisällön paikkamerkki 3"/>
          <p:cNvSpPr>
            <a:spLocks noGrp="1"/>
          </p:cNvSpPr>
          <p:nvPr>
            <p:ph idx="4294967295"/>
          </p:nvPr>
        </p:nvSpPr>
        <p:spPr>
          <a:xfrm>
            <a:off x="681644" y="1014153"/>
            <a:ext cx="3973483" cy="516281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fi-FI" sz="1400" b="1" u="sng" dirty="0">
                <a:uFill>
                  <a:solidFill>
                    <a:srgbClr val="C00000"/>
                  </a:solidFill>
                </a:uFill>
              </a:rPr>
              <a:t>Helsinkiläisten järjestöjen edustajat:</a:t>
            </a:r>
          </a:p>
          <a:p>
            <a:pPr>
              <a:buNone/>
            </a:pPr>
            <a:endParaRPr lang="fi-FI" sz="1400" dirty="0" smtClean="0"/>
          </a:p>
          <a:p>
            <a:pPr>
              <a:lnSpc>
                <a:spcPts val="1200"/>
              </a:lnSpc>
              <a:buNone/>
            </a:pPr>
            <a:r>
              <a:rPr lang="fi-FI" sz="1400" b="1" dirty="0" smtClean="0"/>
              <a:t>Olli Salin</a:t>
            </a:r>
            <a:endParaRPr lang="fi-FI" sz="1400" dirty="0" smtClean="0"/>
          </a:p>
          <a:p>
            <a:pPr>
              <a:lnSpc>
                <a:spcPts val="1200"/>
              </a:lnSpc>
              <a:buNone/>
            </a:pPr>
            <a:r>
              <a:rPr lang="fi-FI" sz="1400" dirty="0" smtClean="0"/>
              <a:t>Eläkeläiset ry, Helsingin aluejärjestö</a:t>
            </a:r>
            <a:r>
              <a:rPr lang="fi-FI" sz="1200" dirty="0" smtClean="0"/>
              <a:t/>
            </a:r>
            <a:br>
              <a:rPr lang="fi-FI" sz="1200" dirty="0" smtClean="0"/>
            </a:br>
            <a:endParaRPr lang="fi-FI" sz="1200" dirty="0" smtClean="0"/>
          </a:p>
          <a:p>
            <a:pPr>
              <a:buNone/>
            </a:pPr>
            <a:r>
              <a:rPr lang="fi-FI" sz="1400" b="1" dirty="0" smtClean="0"/>
              <a:t>Pirjo-Liisa Kangasniemi</a:t>
            </a:r>
          </a:p>
          <a:p>
            <a:pPr>
              <a:buNone/>
            </a:pPr>
            <a:r>
              <a:rPr lang="fi-FI" sz="1400" dirty="0" smtClean="0"/>
              <a:t>Helsingin kansallinen senioripiiri ry</a:t>
            </a:r>
            <a:r>
              <a:rPr lang="fi-FI" sz="1200" dirty="0" smtClean="0"/>
              <a:t/>
            </a:r>
            <a:br>
              <a:rPr lang="fi-FI" sz="1200" dirty="0" smtClean="0"/>
            </a:br>
            <a:endParaRPr lang="fi-FI" sz="1200" dirty="0" smtClean="0"/>
          </a:p>
          <a:p>
            <a:pPr>
              <a:buNone/>
            </a:pPr>
            <a:r>
              <a:rPr lang="fi-FI" sz="1400" b="1" dirty="0" smtClean="0"/>
              <a:t>Lena Lindberg</a:t>
            </a:r>
            <a:endParaRPr lang="fi-FI" sz="1400" dirty="0" smtClean="0"/>
          </a:p>
          <a:p>
            <a:pPr>
              <a:buNone/>
            </a:pPr>
            <a:r>
              <a:rPr lang="fi-FI" sz="1400" dirty="0" smtClean="0"/>
              <a:t>Svenska </a:t>
            </a:r>
            <a:r>
              <a:rPr lang="fi-FI" sz="1400" dirty="0" err="1" smtClean="0"/>
              <a:t>Pensionärsförbundet</a:t>
            </a:r>
            <a:r>
              <a:rPr lang="fi-FI" sz="1400" dirty="0" smtClean="0"/>
              <a:t> </a:t>
            </a:r>
            <a:r>
              <a:rPr lang="fi-FI" sz="1400" dirty="0" err="1" smtClean="0"/>
              <a:t>rf</a:t>
            </a:r>
            <a:r>
              <a:rPr lang="fi-FI" sz="1200" dirty="0" smtClean="0"/>
              <a:t/>
            </a:r>
            <a:br>
              <a:rPr lang="fi-FI" sz="1200" dirty="0" smtClean="0"/>
            </a:br>
            <a:endParaRPr lang="fi-FI" sz="1200" dirty="0" smtClean="0"/>
          </a:p>
          <a:p>
            <a:pPr>
              <a:buNone/>
            </a:pPr>
            <a:r>
              <a:rPr lang="fi-FI" sz="1400" b="1" dirty="0" smtClean="0"/>
              <a:t>Marja Ruotsalainen</a:t>
            </a:r>
            <a:endParaRPr lang="fi-FI" sz="1400" dirty="0" smtClean="0"/>
          </a:p>
          <a:p>
            <a:pPr>
              <a:buNone/>
            </a:pPr>
            <a:r>
              <a:rPr lang="fi-FI" sz="1400" dirty="0" smtClean="0"/>
              <a:t>Pääkaupunkiseudun omaishoitajat ja läheiset ry </a:t>
            </a:r>
            <a:r>
              <a:rPr lang="fi-FI" sz="1200" dirty="0" smtClean="0"/>
              <a:t/>
            </a:r>
            <a:br>
              <a:rPr lang="fi-FI" sz="1200" dirty="0" smtClean="0"/>
            </a:br>
            <a:endParaRPr lang="fi-FI" sz="1200" u="sng" dirty="0" smtClean="0"/>
          </a:p>
          <a:p>
            <a:pPr>
              <a:buNone/>
            </a:pPr>
            <a:r>
              <a:rPr lang="fi-FI" sz="1400" b="1" dirty="0" smtClean="0"/>
              <a:t>Lahja Sjöblom</a:t>
            </a:r>
            <a:endParaRPr lang="fi-FI" sz="1400" dirty="0" smtClean="0"/>
          </a:p>
          <a:p>
            <a:pPr>
              <a:buNone/>
            </a:pPr>
            <a:r>
              <a:rPr lang="fi-FI" sz="1400" dirty="0" smtClean="0"/>
              <a:t>Eläkkeensaajien Keskusliiton Helsingin piiri ry</a:t>
            </a:r>
            <a:r>
              <a:rPr lang="fi-FI" sz="1200" dirty="0" smtClean="0"/>
              <a:t/>
            </a:r>
            <a:br>
              <a:rPr lang="fi-FI" sz="1200" dirty="0" smtClean="0"/>
            </a:br>
            <a:endParaRPr lang="fi-FI" sz="1200" u="sng" dirty="0" smtClean="0"/>
          </a:p>
          <a:p>
            <a:pPr>
              <a:buNone/>
            </a:pPr>
            <a:r>
              <a:rPr lang="fi-FI" sz="1400" b="1" dirty="0" smtClean="0"/>
              <a:t>Markus Löfström</a:t>
            </a:r>
            <a:r>
              <a:rPr lang="fi-FI" sz="1400" dirty="0" smtClean="0"/>
              <a:t> </a:t>
            </a:r>
          </a:p>
          <a:p>
            <a:pPr>
              <a:buNone/>
            </a:pPr>
            <a:r>
              <a:rPr lang="fi-FI" sz="1400" dirty="0" smtClean="0"/>
              <a:t>Helsingin Alzheimer-yhdistys ry</a:t>
            </a:r>
            <a:br>
              <a:rPr lang="fi-FI" sz="1400" dirty="0" smtClean="0"/>
            </a:br>
            <a:endParaRPr lang="fi-FI" sz="1400" u="sng" dirty="0" smtClean="0"/>
          </a:p>
          <a:p>
            <a:pPr>
              <a:buNone/>
            </a:pPr>
            <a:r>
              <a:rPr lang="fi-FI" sz="1400" b="1" dirty="0" smtClean="0"/>
              <a:t>Toivo Tupin</a:t>
            </a:r>
            <a:endParaRPr lang="fi-FI" sz="1400" dirty="0" smtClean="0"/>
          </a:p>
          <a:p>
            <a:pPr>
              <a:buNone/>
            </a:pPr>
            <a:r>
              <a:rPr lang="fi-FI" sz="1400" dirty="0" smtClean="0"/>
              <a:t>Helsingin seudun Inkeri-seura ry</a:t>
            </a:r>
          </a:p>
          <a:p>
            <a:pPr>
              <a:lnSpc>
                <a:spcPct val="120000"/>
              </a:lnSpc>
              <a:buNone/>
            </a:pPr>
            <a:endParaRPr lang="fi-FI" sz="900" b="1" dirty="0" smtClean="0"/>
          </a:p>
          <a:p>
            <a:pPr>
              <a:buNone/>
            </a:pPr>
            <a:r>
              <a:rPr lang="fi-FI" sz="1400" b="1" dirty="0" smtClean="0"/>
              <a:t>Marja Leena Kallio</a:t>
            </a:r>
            <a:endParaRPr lang="fi-FI" sz="1400" dirty="0" smtClean="0"/>
          </a:p>
          <a:p>
            <a:pPr>
              <a:buNone/>
            </a:pPr>
            <a:r>
              <a:rPr lang="fi-FI" sz="1400" dirty="0" smtClean="0"/>
              <a:t>Helsingin seurakuntayhtymä</a:t>
            </a:r>
            <a:r>
              <a:rPr lang="fi-FI" sz="1100" dirty="0" smtClean="0"/>
              <a:t/>
            </a:r>
            <a:br>
              <a:rPr lang="fi-FI" sz="1100" dirty="0" smtClean="0"/>
            </a:br>
            <a:endParaRPr lang="fi-FI" sz="1100" dirty="0" smtClean="0"/>
          </a:p>
          <a:p>
            <a:pPr>
              <a:lnSpc>
                <a:spcPct val="120000"/>
              </a:lnSpc>
              <a:buNone/>
            </a:pPr>
            <a:r>
              <a:rPr lang="fi-FI" sz="600" dirty="0" smtClean="0"/>
              <a:t> </a:t>
            </a:r>
          </a:p>
          <a:p>
            <a:endParaRPr lang="fi-FI" sz="600" dirty="0"/>
          </a:p>
        </p:txBody>
      </p:sp>
      <p:sp>
        <p:nvSpPr>
          <p:cNvPr id="8" name="Sisällön paikkamerkki 4"/>
          <p:cNvSpPr txBox="1">
            <a:spLocks/>
          </p:cNvSpPr>
          <p:nvPr/>
        </p:nvSpPr>
        <p:spPr>
          <a:xfrm>
            <a:off x="5503026" y="931025"/>
            <a:ext cx="6018414" cy="5830283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228600" indent="-228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fi-FI" sz="4800" b="1" dirty="0" smtClean="0"/>
              <a:t>	</a:t>
            </a:r>
            <a:r>
              <a:rPr lang="fi-FI" sz="5600" b="1" u="sng" dirty="0" smtClean="0">
                <a:uFill>
                  <a:solidFill>
                    <a:srgbClr val="C00000"/>
                  </a:solidFill>
                </a:uFill>
              </a:rPr>
              <a:t>Kaupungin luottamushenkilöjäsenet: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fi-FI" sz="5600" b="1" dirty="0" smtClean="0"/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fi-FI" sz="5600" b="1" dirty="0" smtClean="0"/>
              <a:t>Laura Varjokari </a:t>
            </a:r>
            <a:r>
              <a:rPr lang="fi-FI" sz="5600" dirty="0" smtClean="0"/>
              <a:t>Vanhusneuvoston puheenjohtaja (kokoomus)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fi-FI" sz="5600" dirty="0" smtClean="0"/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fi-FI" sz="5600" b="1" dirty="0" smtClean="0"/>
              <a:t>Timo Auranen  </a:t>
            </a:r>
            <a:r>
              <a:rPr lang="fi-FI" sz="5600" dirty="0" smtClean="0"/>
              <a:t>(kokoomus)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fi-FI" sz="5600" dirty="0" smtClean="0"/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fi-FI" sz="5600" b="1" dirty="0" smtClean="0"/>
              <a:t>Pirkko Telaranta </a:t>
            </a:r>
            <a:r>
              <a:rPr lang="fi-FI" sz="5600" dirty="0" smtClean="0"/>
              <a:t>(vihreät)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fi-FI" sz="5600" dirty="0" smtClean="0"/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fi-FI" sz="5600" b="1" dirty="0" smtClean="0"/>
              <a:t>Veijo Lehto </a:t>
            </a:r>
            <a:r>
              <a:rPr lang="fi-FI" sz="5600" dirty="0" smtClean="0"/>
              <a:t>(sosialidemokraatit)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fi-FI" sz="5600" dirty="0" smtClean="0"/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fi-FI" sz="5600" b="1" dirty="0" smtClean="0"/>
              <a:t>Mirja Arajärvi </a:t>
            </a:r>
            <a:r>
              <a:rPr lang="fi-FI" sz="5600" dirty="0" smtClean="0"/>
              <a:t>(vasemmistoliitto)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fi-FI" sz="5600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fi-FI" sz="5600" dirty="0" smtClean="0"/>
              <a:t> 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i-FI" sz="5600" b="1" dirty="0" smtClean="0"/>
              <a:t>	</a:t>
            </a:r>
            <a:r>
              <a:rPr lang="fi-FI" sz="5600" b="1" u="sng" dirty="0" smtClean="0">
                <a:uFill>
                  <a:solidFill>
                    <a:srgbClr val="C00000"/>
                  </a:solidFill>
                </a:uFill>
              </a:rPr>
              <a:t>Kaupungin pysyvät asiantuntijat: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i-FI" sz="1600" b="1" u="sng" dirty="0">
              <a:uFill>
                <a:solidFill>
                  <a:srgbClr val="C00000"/>
                </a:solidFill>
              </a:uFill>
            </a:endParaRPr>
          </a:p>
          <a:p>
            <a:pPr lvl="1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fi-FI" sz="5600" dirty="0" smtClean="0"/>
              <a:t>Sosiaali- ja terveystoimiala: </a:t>
            </a:r>
          </a:p>
          <a:p>
            <a:pPr lvl="1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fi-FI" sz="5600" dirty="0" smtClean="0"/>
              <a:t>sairaala-, kuntoutus- ja hoivapalvelujen johtaja  </a:t>
            </a:r>
            <a:r>
              <a:rPr lang="fi-FI" sz="5600" b="1" dirty="0" smtClean="0"/>
              <a:t>Seija Meripaasi</a:t>
            </a:r>
          </a:p>
          <a:p>
            <a:pPr lvl="1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endParaRPr lang="fi-FI" sz="5600" b="1" dirty="0" smtClean="0"/>
          </a:p>
          <a:p>
            <a:pPr lvl="1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fi-FI" sz="5600" dirty="0" smtClean="0"/>
              <a:t>Kulttuuri ja vapaa-aika:  kulttuurisuunnittelija  </a:t>
            </a:r>
            <a:r>
              <a:rPr lang="fi-FI" sz="5600" b="1" dirty="0" smtClean="0"/>
              <a:t>Jenni Räsänen</a:t>
            </a:r>
          </a:p>
          <a:p>
            <a:pPr lvl="1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endParaRPr lang="fi-FI" sz="5600" b="1" dirty="0" smtClean="0"/>
          </a:p>
          <a:p>
            <a:pPr lvl="1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fi-FI" sz="5600" dirty="0" err="1" smtClean="0"/>
              <a:t>Kaupunkiympäristo</a:t>
            </a:r>
            <a:r>
              <a:rPr lang="fi-FI" sz="5600" dirty="0" smtClean="0"/>
              <a:t>:   projektinjohtaja  </a:t>
            </a:r>
            <a:r>
              <a:rPr lang="fi-FI" sz="5600" b="1" dirty="0" smtClean="0"/>
              <a:t>Pirjo Tujula</a:t>
            </a:r>
          </a:p>
          <a:p>
            <a:pPr lvl="1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endParaRPr lang="fi-FI" sz="5600" b="1" dirty="0" smtClean="0"/>
          </a:p>
          <a:p>
            <a:pPr lvl="1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fi-FI" sz="5600" dirty="0" smtClean="0"/>
              <a:t>Kasvatus ja koulutus:  koulutuspäällikkö </a:t>
            </a:r>
            <a:r>
              <a:rPr lang="fi-FI" sz="5600" b="1" dirty="0" smtClean="0"/>
              <a:t>Satu Luomajoki</a:t>
            </a:r>
          </a:p>
          <a:p>
            <a:pPr lvl="1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endParaRPr lang="fi-FI" sz="4000" b="1" dirty="0" smtClean="0"/>
          </a:p>
          <a:p>
            <a:pPr marL="449263" lvl="1" indent="7938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fi-FI" sz="5600" dirty="0" smtClean="0"/>
              <a:t>Kaupunginkanslia:  </a:t>
            </a:r>
          </a:p>
          <a:p>
            <a:pPr marL="449263" lvl="1" indent="7938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fi-FI" sz="5600" dirty="0" smtClean="0"/>
              <a:t>osallisuus- ja vuorovaikutuspäällikkö </a:t>
            </a:r>
            <a:r>
              <a:rPr lang="fi-FI" sz="5600" b="1" dirty="0" smtClean="0"/>
              <a:t>Johanna Seppälä,  </a:t>
            </a:r>
            <a:r>
              <a:rPr lang="fi-FI" sz="5600" dirty="0" smtClean="0"/>
              <a:t>neuvontapäällikkö </a:t>
            </a:r>
            <a:r>
              <a:rPr lang="fi-FI" sz="5600" b="1" dirty="0" smtClean="0"/>
              <a:t>Anne Nissinen,  </a:t>
            </a:r>
            <a:r>
              <a:rPr lang="fi-FI" sz="5600" dirty="0" smtClean="0"/>
              <a:t>asukasyhteistyöpäällikkö </a:t>
            </a:r>
          </a:p>
          <a:p>
            <a:pPr marL="449263" lvl="1" indent="7938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fi-FI" sz="5600" b="1" dirty="0" smtClean="0"/>
              <a:t>Titta Reunanen </a:t>
            </a:r>
            <a:r>
              <a:rPr lang="fi-FI" sz="5600" dirty="0" smtClean="0"/>
              <a:t>ja vuorovaikutuspäällikkö </a:t>
            </a:r>
            <a:r>
              <a:rPr lang="fi-FI" sz="5600" b="1" dirty="0" smtClean="0"/>
              <a:t>Heli Rantanen</a:t>
            </a:r>
          </a:p>
          <a:p>
            <a:pPr lvl="1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endParaRPr lang="fi-FI" sz="3600" b="1" dirty="0" smtClean="0"/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fi-FI" sz="5600" b="1" dirty="0" smtClean="0"/>
              <a:t>	      </a:t>
            </a:r>
            <a:r>
              <a:rPr lang="fi-FI" sz="5600" b="1" u="sng" dirty="0" smtClean="0">
                <a:uFill>
                  <a:solidFill>
                    <a:srgbClr val="C00000"/>
                  </a:solidFill>
                </a:uFill>
              </a:rPr>
              <a:t>Vanhusneuvoston sihteeri:</a:t>
            </a:r>
          </a:p>
          <a:p>
            <a:pPr lvl="1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fi-FI" sz="5600" dirty="0" smtClean="0"/>
              <a:t> Suunnittelija </a:t>
            </a:r>
            <a:r>
              <a:rPr lang="fi-FI" sz="5600" b="1" dirty="0" smtClean="0"/>
              <a:t>Outi Paulig </a:t>
            </a:r>
            <a:r>
              <a:rPr lang="fi-FI" sz="5600" dirty="0" smtClean="0"/>
              <a:t>(kaupunginkanslia)</a:t>
            </a:r>
            <a:endParaRPr lang="fi-FI" sz="5600" dirty="0"/>
          </a:p>
        </p:txBody>
      </p:sp>
    </p:spTree>
    <p:extLst>
      <p:ext uri="{BB962C8B-B14F-4D97-AF65-F5344CB8AC3E}">
        <p14:creationId xmlns:p14="http://schemas.microsoft.com/office/powerpoint/2010/main" val="4057760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781BB2E-9839-42C5-94DD-8858F36156B1}" type="datetime1">
              <a:rPr lang="fi-FI" altLang="fi-F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27.8.2019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8089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AB7C54D-362F-4892-8BF8-31DC65764366}" type="slidenum">
              <a:rPr lang="fi-FI" altLang="fi-F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80900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solidFill>
                  <a:schemeClr val="tx1"/>
                </a:solidFill>
              </a:rPr>
              <a:t>Yhteystiedot ja viestintä</a:t>
            </a:r>
            <a:endParaRPr lang="fi-FI" altLang="fi-FI" dirty="0" smtClean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>
              <a:buNone/>
            </a:pPr>
            <a:r>
              <a:rPr lang="fi-FI" sz="1800" b="1" dirty="0" smtClean="0"/>
              <a:t>E-mail</a:t>
            </a:r>
            <a:r>
              <a:rPr lang="fi-FI" sz="1800" dirty="0" smtClean="0"/>
              <a:t>:  </a:t>
            </a:r>
            <a:r>
              <a:rPr lang="fi-FI" sz="1800" u="sng" dirty="0" smtClean="0"/>
              <a:t>vanhusneuvosto(at)hel.fi</a:t>
            </a:r>
          </a:p>
          <a:p>
            <a:pPr>
              <a:buNone/>
            </a:pPr>
            <a:endParaRPr lang="fi-FI" sz="1800" b="1" dirty="0" smtClean="0"/>
          </a:p>
          <a:p>
            <a:pPr>
              <a:buNone/>
            </a:pPr>
            <a:r>
              <a:rPr lang="fi-FI" sz="1800" b="1" dirty="0" smtClean="0"/>
              <a:t>Puheenjohtaja</a:t>
            </a:r>
            <a:r>
              <a:rPr lang="fi-FI" sz="1800" dirty="0" smtClean="0"/>
              <a:t/>
            </a:r>
            <a:br>
              <a:rPr lang="fi-FI" sz="1800" dirty="0" smtClean="0"/>
            </a:br>
            <a:r>
              <a:rPr lang="fi-FI" sz="1800" dirty="0" smtClean="0"/>
              <a:t>Laura Varjokari, puh. 044-7777332</a:t>
            </a:r>
          </a:p>
          <a:p>
            <a:pPr>
              <a:buNone/>
            </a:pPr>
            <a:r>
              <a:rPr lang="fi-FI" sz="1800" dirty="0" smtClean="0"/>
              <a:t>     </a:t>
            </a:r>
            <a:r>
              <a:rPr lang="fi-FI" sz="1800" u="sng" dirty="0" err="1" smtClean="0"/>
              <a:t>laura.varjokari</a:t>
            </a:r>
            <a:r>
              <a:rPr lang="fi-FI" sz="1800" u="sng" dirty="0" smtClean="0"/>
              <a:t>(at)gmail.com</a:t>
            </a:r>
          </a:p>
          <a:p>
            <a:pPr>
              <a:buNone/>
            </a:pPr>
            <a:endParaRPr lang="fi-FI" sz="1800" b="1" dirty="0" smtClean="0"/>
          </a:p>
          <a:p>
            <a:pPr>
              <a:buNone/>
            </a:pPr>
            <a:r>
              <a:rPr lang="fi-FI" sz="1800" b="1" dirty="0" smtClean="0"/>
              <a:t>Sihteeri</a:t>
            </a:r>
            <a:br>
              <a:rPr lang="fi-FI" sz="1800" b="1" dirty="0" smtClean="0"/>
            </a:br>
            <a:r>
              <a:rPr lang="fi-FI" sz="1800" dirty="0" smtClean="0"/>
              <a:t>Outi Paulig, puh. 09 310 43580 </a:t>
            </a:r>
          </a:p>
          <a:p>
            <a:pPr>
              <a:buNone/>
            </a:pPr>
            <a:r>
              <a:rPr lang="fi-FI" sz="1800" dirty="0" smtClean="0"/>
              <a:t>	</a:t>
            </a:r>
            <a:r>
              <a:rPr lang="fi-FI" sz="1800" u="sng" dirty="0" err="1" smtClean="0"/>
              <a:t>outi.paulig</a:t>
            </a:r>
            <a:r>
              <a:rPr lang="fi-FI" sz="1800" u="sng" dirty="0" smtClean="0"/>
              <a:t>(at)hel.fi</a:t>
            </a:r>
          </a:p>
          <a:p>
            <a:pPr>
              <a:buNone/>
            </a:pPr>
            <a:r>
              <a:rPr lang="fi-FI" sz="1800" dirty="0" smtClean="0"/>
              <a:t>     </a:t>
            </a:r>
          </a:p>
          <a:p>
            <a:pPr>
              <a:buNone/>
            </a:pPr>
            <a:r>
              <a:rPr lang="fi-FI" sz="1800" b="1" dirty="0" smtClean="0"/>
              <a:t>Internet-sivut</a:t>
            </a:r>
          </a:p>
          <a:p>
            <a:pPr>
              <a:buNone/>
            </a:pPr>
            <a:r>
              <a:rPr lang="fi-FI" sz="1800" b="1" dirty="0" smtClean="0">
                <a:hlinkClick r:id="rId2"/>
              </a:rPr>
              <a:t>www.hel.fi/vanhusneuvosto</a:t>
            </a:r>
          </a:p>
          <a:p>
            <a:pPr>
              <a:buNone/>
            </a:pPr>
            <a:endParaRPr lang="fi-FI" sz="1800" b="1" dirty="0" smtClean="0">
              <a:hlinkClick r:id="rId2"/>
            </a:endParaRPr>
          </a:p>
          <a:p>
            <a:pPr>
              <a:buNone/>
            </a:pPr>
            <a:r>
              <a:rPr lang="fi-FI" sz="1800" b="1" dirty="0" smtClean="0">
                <a:hlinkClick r:id="rId2"/>
              </a:rPr>
              <a:t>https://www.hel.fi/kanslia/yhdenvertainenhelsinki-fi/vanhusneuvosto</a:t>
            </a:r>
            <a:r>
              <a:rPr lang="fi-FI" sz="1800" b="1" dirty="0" smtClean="0">
                <a:solidFill>
                  <a:srgbClr val="FF0000"/>
                </a:solidFill>
                <a:hlinkClick r:id="rId2"/>
              </a:rPr>
              <a:t>/</a:t>
            </a:r>
            <a:endParaRPr lang="fi-FI" sz="18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i-FI" sz="1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Kokousmuistiot ja tiedotteet löytyvät nettisivuilta.</a:t>
            </a:r>
          </a:p>
          <a:p>
            <a:pPr>
              <a:buNone/>
            </a:pPr>
            <a:endParaRPr lang="fi-FI" sz="1800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fi-FI" sz="1800" b="1" dirty="0" smtClean="0"/>
              <a:t>Facebook: </a:t>
            </a:r>
            <a:r>
              <a:rPr lang="fi-FI" sz="1800" dirty="0" smtClean="0"/>
              <a:t>Helsingin vanhusneuvosto</a:t>
            </a:r>
            <a:endParaRPr lang="fi-FI" sz="1200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272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Päivämäärän paikkamerkki 2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2E34C90-17D9-40BE-B848-D57D3CCA0D1C}" type="datetime1">
              <a:rPr lang="fi-FI" altLang="fi-FI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27.8.2019</a:t>
            </a:fld>
            <a:endParaRPr lang="fi-FI" altLang="fi-FI">
              <a:solidFill>
                <a:srgbClr val="FFFFFF"/>
              </a:solidFill>
            </a:endParaRPr>
          </a:p>
        </p:txBody>
      </p:sp>
      <p:sp>
        <p:nvSpPr>
          <p:cNvPr id="101380" name="Dian numeron paikkamerkki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A0F6904-6A5E-4DC0-8FB5-9956CE50EACA}" type="slidenum">
              <a:rPr lang="fi-FI" altLang="fi-FI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fi-FI" altLang="fi-FI">
              <a:solidFill>
                <a:srgbClr val="FFFFFF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ctrTitle" idx="4294967295"/>
          </p:nvPr>
        </p:nvSpPr>
        <p:spPr>
          <a:xfrm>
            <a:off x="615297" y="534113"/>
            <a:ext cx="10661650" cy="5135563"/>
          </a:xfrm>
        </p:spPr>
        <p:txBody>
          <a:bodyPr rtlCol="0">
            <a:noAutofit/>
          </a:bodyPr>
          <a:lstStyle/>
          <a:p>
            <a:r>
              <a:rPr lang="fi-FI" dirty="0" smtClean="0"/>
              <a:t>Pidetään </a:t>
            </a:r>
            <a:r>
              <a:rPr lang="fi-FI" dirty="0"/>
              <a:t>yhteyttä</a:t>
            </a:r>
            <a:r>
              <a:rPr lang="fi-FI" dirty="0" smtClean="0"/>
              <a:t>!</a:t>
            </a:r>
            <a:r>
              <a:rPr lang="fi-FI" dirty="0"/>
              <a:t/>
            </a:r>
            <a:br>
              <a:rPr lang="fi-FI" dirty="0"/>
            </a:br>
            <a:r>
              <a:rPr lang="fi-FI" sz="4400" dirty="0" smtClean="0">
                <a:solidFill>
                  <a:schemeClr val="accent1"/>
                </a:solidFill>
              </a:rPr>
              <a:t/>
            </a:r>
            <a:br>
              <a:rPr lang="fi-FI" sz="4400" dirty="0" smtClean="0">
                <a:solidFill>
                  <a:schemeClr val="accent1"/>
                </a:solidFill>
              </a:rPr>
            </a:br>
            <a:r>
              <a:rPr lang="fi-FI" sz="4000" dirty="0">
                <a:solidFill>
                  <a:schemeClr val="accent1"/>
                </a:solidFill>
                <a:latin typeface="+mj-lt"/>
              </a:rPr>
              <a:t>Voit tilata vanhusneuvoston uutiskirjeen sähköpostiisi. </a:t>
            </a:r>
            <a:r>
              <a:rPr lang="fi-FI" sz="4400" dirty="0" smtClean="0">
                <a:solidFill>
                  <a:schemeClr val="accent1"/>
                </a:solidFill>
                <a:latin typeface="+mj-lt"/>
              </a:rPr>
              <a:t/>
            </a:r>
            <a:br>
              <a:rPr lang="fi-FI" sz="4400" dirty="0" smtClean="0">
                <a:solidFill>
                  <a:schemeClr val="accent1"/>
                </a:solidFill>
                <a:latin typeface="+mj-lt"/>
              </a:rPr>
            </a:br>
            <a:r>
              <a:rPr lang="fi-FI" sz="4400" dirty="0">
                <a:solidFill>
                  <a:schemeClr val="accent1"/>
                </a:solidFill>
                <a:latin typeface="+mj-lt"/>
              </a:rPr>
              <a:t/>
            </a:r>
            <a:br>
              <a:rPr lang="fi-FI" sz="4400" dirty="0">
                <a:solidFill>
                  <a:schemeClr val="accent1"/>
                </a:solidFill>
                <a:latin typeface="+mj-lt"/>
              </a:rPr>
            </a:br>
            <a:r>
              <a:rPr lang="fi-FI" sz="3600" dirty="0">
                <a:solidFill>
                  <a:schemeClr val="accent1"/>
                </a:solidFill>
                <a:latin typeface="+mj-lt"/>
              </a:rPr>
              <a:t>Tilaukset: vanhusneuvosto@hel.fi</a:t>
            </a:r>
            <a:r>
              <a:rPr lang="fi-FI" sz="7200" dirty="0">
                <a:solidFill>
                  <a:schemeClr val="accent1"/>
                </a:solidFill>
              </a:rPr>
              <a:t/>
            </a:r>
            <a:br>
              <a:rPr lang="fi-FI" sz="7200" dirty="0">
                <a:solidFill>
                  <a:schemeClr val="accent1"/>
                </a:solidFill>
              </a:rPr>
            </a:br>
            <a:endParaRPr lang="fi-FI" dirty="0">
              <a:solidFill>
                <a:schemeClr val="accent1"/>
              </a:solidFill>
            </a:endParaRPr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3359" y="4452712"/>
            <a:ext cx="2505673" cy="11400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KI-perus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BA43834-84E8-1541-A3A8-3233C81DED4A}" vid="{D2FC8669-76C9-844E-B99F-8ECF6C4668E6}"/>
    </a:ext>
  </a:extLst>
</a:theme>
</file>

<file path=ppt/theme/theme2.xml><?xml version="1.0" encoding="utf-8"?>
<a:theme xmlns:a="http://schemas.openxmlformats.org/drawingml/2006/main" name="HKI-bussi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BA43834-84E8-1541-A3A8-3233C81DED4A}" vid="{A24C57A2-4736-BE47-81F6-5DC6C8AD29D6}"/>
    </a:ext>
  </a:extLst>
</a:theme>
</file>

<file path=ppt/theme/theme3.xml><?xml version="1.0" encoding="utf-8"?>
<a:theme xmlns:a="http://schemas.openxmlformats.org/drawingml/2006/main" name="HKI-metro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FFFFFF"/>
        </a:solidFill>
        <a:ln>
          <a:noFill/>
        </a:ln>
        <a:extLs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round/>
              <a:headEnd/>
              <a:tailEnd/>
            </a14:hiddenLine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</a:objectDefaults>
  <a:extraClrSchemeLst/>
  <a:extLst>
    <a:ext uri="{05A4C25C-085E-4340-85A3-A5531E510DB2}">
      <thm15:themeFamily xmlns:thm15="http://schemas.microsoft.com/office/thememl/2012/main" name="Presentation1" id="{9BA43834-84E8-1541-A3A8-3233C81DED4A}" vid="{D194A319-BDD9-9144-AF1C-D6FFEB41B6FF}"/>
    </a:ext>
  </a:extLst>
</a:theme>
</file>

<file path=ppt/theme/theme4.xml><?xml version="1.0" encoding="utf-8"?>
<a:theme xmlns:a="http://schemas.openxmlformats.org/drawingml/2006/main" name="HKI-spåra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BA43834-84E8-1541-A3A8-3233C81DED4A}" vid="{CEF41086-7240-E145-B7F8-8B01D5B93276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HKI_presentation</Template>
  <TotalTime>52</TotalTime>
  <Words>278</Words>
  <Application>Microsoft Office PowerPoint</Application>
  <PresentationFormat>Laajakuva</PresentationFormat>
  <Paragraphs>129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Calibri</vt:lpstr>
      <vt:lpstr>HKI-perus</vt:lpstr>
      <vt:lpstr>HKI-bussi</vt:lpstr>
      <vt:lpstr>HKI-metro</vt:lpstr>
      <vt:lpstr>HKI-spåra</vt:lpstr>
      <vt:lpstr>HELSINGIN VANHUSNEUVOSTO  Helsinkiläisen ikääntyneen asialla</vt:lpstr>
      <vt:lpstr>Mikä on vanhusneuvosto?</vt:lpstr>
      <vt:lpstr>Vanhusneuvoston tehtävät</vt:lpstr>
      <vt:lpstr>Vaikuttamistoimintaa vuonna 2018</vt:lpstr>
      <vt:lpstr>Vuonna 2019</vt:lpstr>
      <vt:lpstr>Vanhusneuvoston jäsenet (2017-2021) </vt:lpstr>
      <vt:lpstr>Yhteystiedot ja viestintä</vt:lpstr>
      <vt:lpstr>Pidetään yhteyttä!  Voit tilata vanhusneuvoston uutiskirjeen sähköpostiisi.   Tilaukset: vanhusneuvosto@hel.fi </vt:lpstr>
    </vt:vector>
  </TitlesOfParts>
  <Company>City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Asettelumallit</dc:title>
  <dc:creator>Paulig Outi</dc:creator>
  <cp:lastModifiedBy>Paulig Outi</cp:lastModifiedBy>
  <cp:revision>11</cp:revision>
  <cp:lastPrinted>2019-03-18T08:49:44Z</cp:lastPrinted>
  <dcterms:created xsi:type="dcterms:W3CDTF">2019-03-18T08:24:02Z</dcterms:created>
  <dcterms:modified xsi:type="dcterms:W3CDTF">2019-08-27T13:53:51Z</dcterms:modified>
</cp:coreProperties>
</file>