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5" r:id="rId5"/>
  </p:sldIdLst>
  <p:sldSz cx="6858000" cy="9906000" type="A4"/>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4660"/>
  </p:normalViewPr>
  <p:slideViewPr>
    <p:cSldViewPr snapToGrid="0">
      <p:cViewPr varScale="1">
        <p:scale>
          <a:sx n="48" d="100"/>
          <a:sy n="48" d="100"/>
        </p:scale>
        <p:origin x="24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lang="en-US"/>
          </a:p>
        </p:txBody>
      </p:sp>
      <p:sp>
        <p:nvSpPr>
          <p:cNvPr id="3" name="Päivämäärän paikkamerkki 2"/>
          <p:cNvSpPr>
            <a:spLocks noGrp="1"/>
          </p:cNvSpPr>
          <p:nvPr>
            <p:ph type="dt" idx="1"/>
          </p:nvPr>
        </p:nvSpPr>
        <p:spPr>
          <a:xfrm>
            <a:off x="4021295" y="0"/>
            <a:ext cx="3076363" cy="513508"/>
          </a:xfrm>
          <a:prstGeom prst="rect">
            <a:avLst/>
          </a:prstGeom>
        </p:spPr>
        <p:txBody>
          <a:bodyPr vert="horz" lIns="94768" tIns="47384" rIns="94768" bIns="47384" rtlCol="0"/>
          <a:lstStyle>
            <a:lvl1pPr algn="r">
              <a:defRPr sz="1200"/>
            </a:lvl1pPr>
          </a:lstStyle>
          <a:p>
            <a:fld id="{A2FD79F1-0DB0-431C-B50F-A80983CCC7C3}" type="datetimeFigureOut">
              <a:rPr lang="en-US" smtClean="0"/>
              <a:t>12/23/2020</a:t>
            </a:fld>
            <a:endParaRPr lang="en-US"/>
          </a:p>
        </p:txBody>
      </p:sp>
      <p:sp>
        <p:nvSpPr>
          <p:cNvPr id="4" name="Dian kuvan paikkamerkki 3"/>
          <p:cNvSpPr>
            <a:spLocks noGrp="1" noRot="1" noChangeAspect="1"/>
          </p:cNvSpPr>
          <p:nvPr>
            <p:ph type="sldImg" idx="2"/>
          </p:nvPr>
        </p:nvSpPr>
        <p:spPr>
          <a:xfrm>
            <a:off x="2354263" y="1279525"/>
            <a:ext cx="2390775" cy="3454400"/>
          </a:xfrm>
          <a:prstGeom prst="rect">
            <a:avLst/>
          </a:prstGeom>
          <a:noFill/>
          <a:ln w="12700">
            <a:solidFill>
              <a:prstClr val="black"/>
            </a:solidFill>
          </a:ln>
        </p:spPr>
        <p:txBody>
          <a:bodyPr vert="horz" lIns="94768" tIns="47384" rIns="94768" bIns="47384" rtlCol="0" anchor="ctr"/>
          <a:lstStyle/>
          <a:p>
            <a:endParaRPr lang="en-US"/>
          </a:p>
        </p:txBody>
      </p:sp>
      <p:sp>
        <p:nvSpPr>
          <p:cNvPr id="5" name="Huomautusten paikkamerkki 4"/>
          <p:cNvSpPr>
            <a:spLocks noGrp="1"/>
          </p:cNvSpPr>
          <p:nvPr>
            <p:ph type="body" sz="quarter" idx="3"/>
          </p:nvPr>
        </p:nvSpPr>
        <p:spPr>
          <a:xfrm>
            <a:off x="709931" y="4925407"/>
            <a:ext cx="5679440" cy="4029879"/>
          </a:xfrm>
          <a:prstGeom prst="rect">
            <a:avLst/>
          </a:prstGeom>
        </p:spPr>
        <p:txBody>
          <a:bodyPr vert="horz" lIns="94768" tIns="47384" rIns="94768" bIns="47384"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6" name="Alatunnisteen paikkamerkki 5"/>
          <p:cNvSpPr>
            <a:spLocks noGrp="1"/>
          </p:cNvSpPr>
          <p:nvPr>
            <p:ph type="ftr" sz="quarter" idx="4"/>
          </p:nvPr>
        </p:nvSpPr>
        <p:spPr>
          <a:xfrm>
            <a:off x="1" y="9721107"/>
            <a:ext cx="3076363" cy="513507"/>
          </a:xfrm>
          <a:prstGeom prst="rect">
            <a:avLst/>
          </a:prstGeom>
        </p:spPr>
        <p:txBody>
          <a:bodyPr vert="horz" lIns="94768" tIns="47384" rIns="94768" bIns="47384" rtlCol="0" anchor="b"/>
          <a:lstStyle>
            <a:lvl1pPr algn="l">
              <a:defRPr sz="1200"/>
            </a:lvl1pPr>
          </a:lstStyle>
          <a:p>
            <a:endParaRPr lang="en-US"/>
          </a:p>
        </p:txBody>
      </p:sp>
      <p:sp>
        <p:nvSpPr>
          <p:cNvPr id="7" name="Dian numeron paikkamerkki 6"/>
          <p:cNvSpPr>
            <a:spLocks noGrp="1"/>
          </p:cNvSpPr>
          <p:nvPr>
            <p:ph type="sldNum" sz="quarter" idx="5"/>
          </p:nvPr>
        </p:nvSpPr>
        <p:spPr>
          <a:xfrm>
            <a:off x="4021295" y="9721107"/>
            <a:ext cx="3076363" cy="513507"/>
          </a:xfrm>
          <a:prstGeom prst="rect">
            <a:avLst/>
          </a:prstGeom>
        </p:spPr>
        <p:txBody>
          <a:bodyPr vert="horz" lIns="94768" tIns="47384" rIns="94768" bIns="47384" rtlCol="0" anchor="b"/>
          <a:lstStyle>
            <a:lvl1pPr algn="r">
              <a:defRPr sz="1200"/>
            </a:lvl1pPr>
          </a:lstStyle>
          <a:p>
            <a:fld id="{E568E8C5-B3A1-4E11-AA74-5BF8CEABA5C3}" type="slidenum">
              <a:rPr lang="en-US" smtClean="0"/>
              <a:t>‹#›</a:t>
            </a:fld>
            <a:endParaRPr lang="en-US"/>
          </a:p>
        </p:txBody>
      </p:sp>
    </p:spTree>
    <p:extLst>
      <p:ext uri="{BB962C8B-B14F-4D97-AF65-F5344CB8AC3E}">
        <p14:creationId xmlns:p14="http://schemas.microsoft.com/office/powerpoint/2010/main" val="234343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smtClean="0"/>
              <a:t>Muokkaa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CE54E66E-36C1-42E4-9EC1-79AEE27D7A10}"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143621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CE54E66E-36C1-42E4-9EC1-79AEE27D7A10}"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80107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CE54E66E-36C1-42E4-9EC1-79AEE27D7A10}"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159245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CE54E66E-36C1-42E4-9EC1-79AEE27D7A10}"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49980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smtClean="0"/>
              <a:t>Muokkaa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CE54E66E-36C1-42E4-9EC1-79AEE27D7A10}"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32304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CE54E66E-36C1-42E4-9EC1-79AEE27D7A10}"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341996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smtClean="0"/>
              <a:t>Muokkaa tekstin perustyylejä napsauttamalla</a:t>
            </a:r>
          </a:p>
        </p:txBody>
      </p:sp>
      <p:sp>
        <p:nvSpPr>
          <p:cNvPr id="4" name="Content Placeholder 3"/>
          <p:cNvSpPr>
            <a:spLocks noGrp="1"/>
          </p:cNvSpPr>
          <p:nvPr>
            <p:ph sz="half" idx="2"/>
          </p:nvPr>
        </p:nvSpPr>
        <p:spPr>
          <a:xfrm>
            <a:off x="472381" y="3618442"/>
            <a:ext cx="2901255" cy="532218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smtClean="0"/>
              <a:t>Muokkaa tekstin perustyylejä napsauttamalla</a:t>
            </a:r>
          </a:p>
        </p:txBody>
      </p:sp>
      <p:sp>
        <p:nvSpPr>
          <p:cNvPr id="6" name="Content Placeholder 5"/>
          <p:cNvSpPr>
            <a:spLocks noGrp="1"/>
          </p:cNvSpPr>
          <p:nvPr>
            <p:ph sz="quarter" idx="4"/>
          </p:nvPr>
        </p:nvSpPr>
        <p:spPr>
          <a:xfrm>
            <a:off x="3471863" y="3618442"/>
            <a:ext cx="2915543" cy="532218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CE54E66E-36C1-42E4-9EC1-79AEE27D7A10}" type="datetimeFigureOut">
              <a:rPr lang="en-US" smtClean="0"/>
              <a:t>12/23/2020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180288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CE54E66E-36C1-42E4-9EC1-79AEE27D7A10}" type="datetimeFigureOut">
              <a:rPr lang="en-US" smtClean="0"/>
              <a:t>12/23/2020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81352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4E66E-36C1-42E4-9EC1-79AEE27D7A10}" type="datetimeFigureOut">
              <a:rPr lang="en-US" smtClean="0"/>
              <a:t>12/23/2020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3822861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smtClean="0"/>
              <a:t>Muokkaa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CE54E66E-36C1-42E4-9EC1-79AEE27D7A10}"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118147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CE54E66E-36C1-42E4-9EC1-79AEE27D7A10}"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9F5FD-94CA-4D27-BC9A-ED72CC9C992C}" type="slidenum">
              <a:rPr lang="en-US" smtClean="0"/>
              <a:t>‹#›</a:t>
            </a:fld>
            <a:endParaRPr lang="en-US"/>
          </a:p>
        </p:txBody>
      </p:sp>
    </p:spTree>
    <p:extLst>
      <p:ext uri="{BB962C8B-B14F-4D97-AF65-F5344CB8AC3E}">
        <p14:creationId xmlns:p14="http://schemas.microsoft.com/office/powerpoint/2010/main" val="168039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E54E66E-36C1-42E4-9EC1-79AEE27D7A10}" type="datetimeFigureOut">
              <a:rPr lang="en-US" smtClean="0"/>
              <a:t>12/23/2020</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C9F5FD-94CA-4D27-BC9A-ED72CC9C992C}" type="slidenum">
              <a:rPr lang="en-US" smtClean="0"/>
              <a:t>‹#›</a:t>
            </a:fld>
            <a:endParaRPr lang="en-US"/>
          </a:p>
        </p:txBody>
      </p:sp>
    </p:spTree>
    <p:extLst>
      <p:ext uri="{BB962C8B-B14F-4D97-AF65-F5344CB8AC3E}">
        <p14:creationId xmlns:p14="http://schemas.microsoft.com/office/powerpoint/2010/main" val="3678532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hel.fi/kielikylp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286327"/>
            <a:ext cx="6858000" cy="1619673"/>
          </a:xfrm>
          <a:prstGeom prst="rect">
            <a:avLst/>
          </a:prstGeom>
        </p:spPr>
      </p:pic>
      <p:pic>
        <p:nvPicPr>
          <p:cNvPr id="3" name="Kuva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618" y="9121511"/>
            <a:ext cx="1111048" cy="551358"/>
          </a:xfrm>
          <a:prstGeom prst="rect">
            <a:avLst/>
          </a:prstGeom>
        </p:spPr>
      </p:pic>
      <p:sp>
        <p:nvSpPr>
          <p:cNvPr id="4" name="Suorakulmio 3"/>
          <p:cNvSpPr/>
          <p:nvPr/>
        </p:nvSpPr>
        <p:spPr>
          <a:xfrm>
            <a:off x="4466346" y="9149649"/>
            <a:ext cx="1972014" cy="523220"/>
          </a:xfrm>
          <a:prstGeom prst="rect">
            <a:avLst/>
          </a:prstGeom>
        </p:spPr>
        <p:txBody>
          <a:bodyPr wrap="none">
            <a:spAutoFit/>
          </a:bodyPr>
          <a:lstStyle/>
          <a:p>
            <a:pPr algn="r"/>
            <a:r>
              <a:rPr lang="fi-FI" sz="1400" b="1" dirty="0" smtClean="0">
                <a:solidFill>
                  <a:schemeClr val="bg1"/>
                </a:solidFill>
                <a:effectLst/>
                <a:latin typeface="Arial" panose="020B0604020202020204" pitchFamily="34" charset="0"/>
                <a:ea typeface="Calibri" panose="020F0502020204030204" pitchFamily="34" charset="0"/>
              </a:rPr>
              <a:t>Kasvatus ja koulutus</a:t>
            </a:r>
          </a:p>
          <a:p>
            <a:pPr algn="r"/>
            <a:r>
              <a:rPr lang="sv-FI" sz="1400" b="1" dirty="0">
                <a:solidFill>
                  <a:schemeClr val="bg1"/>
                </a:solidFill>
              </a:rPr>
              <a:t>Fostran och utbildning</a:t>
            </a:r>
            <a:endParaRPr lang="en-US" sz="1400" b="1" dirty="0">
              <a:solidFill>
                <a:schemeClr val="bg1"/>
              </a:solidFill>
            </a:endParaRPr>
          </a:p>
        </p:txBody>
      </p:sp>
      <p:sp>
        <p:nvSpPr>
          <p:cNvPr id="7" name="Suorakulmio 6"/>
          <p:cNvSpPr/>
          <p:nvPr/>
        </p:nvSpPr>
        <p:spPr>
          <a:xfrm>
            <a:off x="1" y="144381"/>
            <a:ext cx="6857999" cy="7725192"/>
          </a:xfrm>
          <a:prstGeom prst="rect">
            <a:avLst/>
          </a:prstGeom>
        </p:spPr>
        <p:txBody>
          <a:bodyPr wrap="square">
            <a:spAutoFit/>
          </a:bodyPr>
          <a:lstStyle/>
          <a:p>
            <a:endParaRPr lang="fi-FI" sz="1200" dirty="0" smtClean="0"/>
          </a:p>
          <a:p>
            <a:r>
              <a:rPr lang="fi-FI" sz="2800" b="1" dirty="0" smtClean="0"/>
              <a:t>VARHAISKASVATUKSEN KIELIKYLPY    </a:t>
            </a:r>
            <a:endParaRPr lang="fi-FI" sz="2800" b="1" dirty="0"/>
          </a:p>
          <a:p>
            <a:r>
              <a:rPr lang="fi-FI" sz="1200" dirty="0"/>
              <a:t> </a:t>
            </a:r>
          </a:p>
          <a:p>
            <a:r>
              <a:rPr lang="fi-FI" sz="1200" b="1" dirty="0"/>
              <a:t>Pukinmäessä, päiväkoti Nuotissa </a:t>
            </a:r>
            <a:r>
              <a:rPr lang="fi-FI" sz="1200" dirty="0"/>
              <a:t>(os. Erkki Melartinintie 2, 00720 HKI) </a:t>
            </a:r>
            <a:r>
              <a:rPr lang="fi-FI" sz="1200" dirty="0" smtClean="0"/>
              <a:t>on </a:t>
            </a:r>
            <a:r>
              <a:rPr lang="fi-FI" sz="1200" dirty="0"/>
              <a:t>ruotsin kielen </a:t>
            </a:r>
            <a:r>
              <a:rPr lang="fi-FI" sz="1200" dirty="0" smtClean="0"/>
              <a:t>kielikylpyä</a:t>
            </a:r>
            <a:endParaRPr lang="fi-FI" sz="1200" dirty="0"/>
          </a:p>
          <a:p>
            <a:r>
              <a:rPr lang="fi-FI" sz="1200" dirty="0"/>
              <a:t> </a:t>
            </a:r>
          </a:p>
          <a:p>
            <a:r>
              <a:rPr lang="fi-FI" sz="1200" dirty="0"/>
              <a:t>VARHAINEN TÄYDELLINEN KIELIKYLPY ALKAA VARHAISKASVATUKSESSA RUOTSIN KIELELLÄ JA JATKUU PERUSOPETUKSESSA AINA YHDEKSÄNTEEN LUOKKAAN SAAKKA.  </a:t>
            </a:r>
          </a:p>
          <a:p>
            <a:r>
              <a:rPr lang="fi-FI" sz="1200" dirty="0"/>
              <a:t> </a:t>
            </a:r>
          </a:p>
          <a:p>
            <a:r>
              <a:rPr lang="fi-FI" sz="1200" dirty="0"/>
              <a:t>Kielikylpy on opetusmenetelmä, jossa lapset oppivat toisen kotimaisen kielen eli ruotsin kuulemalla ja käyttämällä sitä itse. Päiväkodissa kieltä opitaan mielekkäästi leikin ja toiminnan kautta.  Kielikylvyn työntekijät ovat kaksikielisiä ja puhuvat lapsille johdonmukaisesti vain ruotsin kieltä. Huoltajien kanssa keskustelut käydään suomeksi.</a:t>
            </a:r>
          </a:p>
          <a:p>
            <a:r>
              <a:rPr lang="fi-FI" sz="1200" dirty="0"/>
              <a:t> </a:t>
            </a:r>
          </a:p>
          <a:p>
            <a:r>
              <a:rPr lang="fi-FI" sz="1200" dirty="0"/>
              <a:t>Kielikylvyn tavoitteena on toiminnallinen kaksikielisyys ja vankka kielitaito kielikylpykielessä. Kielikylpy antaa lapselle hyvät valmiudet myös muiden kielten opiskeluun. Lapsille muodostuu kielikylvyssä aktiivinen asenne oppimiseen ja haluun oppia uusia asioita. </a:t>
            </a:r>
          </a:p>
          <a:p>
            <a:r>
              <a:rPr lang="fi-FI" sz="1200" dirty="0"/>
              <a:t> </a:t>
            </a:r>
          </a:p>
          <a:p>
            <a:r>
              <a:rPr lang="fi-FI" sz="1200" dirty="0"/>
              <a:t>Varhaiskasvatuksen jälkeen kielikylpy jatkuu kielikylpykoulussa.  </a:t>
            </a:r>
            <a:r>
              <a:rPr lang="fi-FI" sz="1200" dirty="0" smtClean="0"/>
              <a:t>Nuotin lapset siirtyvät Hiidenkiven peruskouluun.</a:t>
            </a:r>
            <a:endParaRPr lang="fi-FI" sz="1200" dirty="0"/>
          </a:p>
          <a:p>
            <a:r>
              <a:rPr lang="fi-FI" sz="1200" dirty="0"/>
              <a:t> </a:t>
            </a:r>
          </a:p>
          <a:p>
            <a:r>
              <a:rPr lang="fi-FI" sz="1200" b="1" u="sng" dirty="0"/>
              <a:t>Vuonna </a:t>
            </a:r>
            <a:r>
              <a:rPr lang="fi-FI" sz="1200" b="1" u="sng" dirty="0" smtClean="0"/>
              <a:t>2021 </a:t>
            </a:r>
            <a:r>
              <a:rPr lang="fi-FI" sz="1200" b="1" u="sng" dirty="0"/>
              <a:t>ryhmään voivat hakea </a:t>
            </a:r>
            <a:r>
              <a:rPr lang="fi-FI" sz="1200" b="1" u="sng" dirty="0" smtClean="0"/>
              <a:t>2016 ja 2017 </a:t>
            </a:r>
            <a:r>
              <a:rPr lang="fi-FI" sz="1200" b="1" u="sng" dirty="0"/>
              <a:t>syntyneet lapset. </a:t>
            </a:r>
            <a:endParaRPr lang="fi-FI" sz="1200" dirty="0"/>
          </a:p>
          <a:p>
            <a:r>
              <a:rPr lang="fi-FI" sz="1200" dirty="0"/>
              <a:t>        </a:t>
            </a:r>
          </a:p>
          <a:p>
            <a:r>
              <a:rPr lang="fi-FI" sz="1200" dirty="0"/>
              <a:t>  </a:t>
            </a:r>
            <a:r>
              <a:rPr lang="fi-FI" sz="1200" dirty="0" smtClean="0"/>
              <a:t> </a:t>
            </a:r>
            <a:r>
              <a:rPr lang="fi-FI" sz="1200" b="1" u="sng" dirty="0" smtClean="0"/>
              <a:t>Edellytyksiä kielikylpyyn hakemiselle ovat:  </a:t>
            </a:r>
            <a:endParaRPr lang="fi-FI" sz="1200" dirty="0" smtClean="0"/>
          </a:p>
          <a:p>
            <a:r>
              <a:rPr lang="fi-FI" sz="1200" dirty="0"/>
              <a:t> </a:t>
            </a:r>
          </a:p>
          <a:p>
            <a:pPr lvl="0"/>
            <a:r>
              <a:rPr lang="fi-FI" sz="1200" dirty="0"/>
              <a:t>4-6 vuoden ikä</a:t>
            </a:r>
          </a:p>
          <a:p>
            <a:pPr lvl="0"/>
            <a:r>
              <a:rPr lang="fi-FI" sz="1200" dirty="0"/>
              <a:t>ruotsin kieli on lapselle uusi kieli</a:t>
            </a:r>
          </a:p>
          <a:p>
            <a:pPr lvl="0"/>
            <a:r>
              <a:rPr lang="fi-FI" sz="1200" dirty="0"/>
              <a:t>yksi perheen kotona puhuttava kieli on suomi</a:t>
            </a:r>
          </a:p>
          <a:p>
            <a:pPr lvl="0"/>
            <a:r>
              <a:rPr lang="fi-FI" sz="1200" dirty="0"/>
              <a:t>huoltajat ovat valmiita sitoutumaan kielikylpypolkuun varhaiskasvatuksessa ja perusopetuksessa</a:t>
            </a:r>
          </a:p>
          <a:p>
            <a:r>
              <a:rPr lang="fi-FI" sz="1200" dirty="0"/>
              <a:t> </a:t>
            </a:r>
            <a:endParaRPr lang="fi-FI" sz="1400" b="1" dirty="0"/>
          </a:p>
          <a:p>
            <a:r>
              <a:rPr lang="fi-FI" sz="1400" b="1" dirty="0"/>
              <a:t>VANHEMMILTA JA LAPSILTA EI EDELLYTETÄ AIKAISEMPAA RUOTSIN KIELEN TAITOA.</a:t>
            </a:r>
          </a:p>
          <a:p>
            <a:r>
              <a:rPr lang="fi-FI" sz="1200" dirty="0"/>
              <a:t> </a:t>
            </a:r>
          </a:p>
          <a:p>
            <a:r>
              <a:rPr lang="fi-FI" sz="1200" dirty="0"/>
              <a:t>Lisätietoa kielikylvystä: </a:t>
            </a:r>
            <a:r>
              <a:rPr lang="fi-FI" sz="1200" u="sng" dirty="0">
                <a:hlinkClick r:id="rId4"/>
              </a:rPr>
              <a:t>www.hel.fi/kielikylpy</a:t>
            </a:r>
            <a:r>
              <a:rPr lang="fi-FI" sz="1200" dirty="0"/>
              <a:t> </a:t>
            </a:r>
          </a:p>
          <a:p>
            <a:r>
              <a:rPr lang="fi-FI" sz="1200" dirty="0"/>
              <a:t> </a:t>
            </a:r>
          </a:p>
          <a:p>
            <a:r>
              <a:rPr lang="fi-FI" sz="1200" dirty="0"/>
              <a:t>Toivomme teidän osoittavan sähköisen hakemuksen (www.hel.fi) päiväkoti Nuottiin. </a:t>
            </a:r>
          </a:p>
          <a:p>
            <a:r>
              <a:rPr lang="fi-FI" sz="1200" dirty="0"/>
              <a:t>Lisäksi toivomme teidän kirjoittavan perustelut kielikylpyyn hakeutumiselle ja laittavan sen</a:t>
            </a:r>
          </a:p>
          <a:p>
            <a:r>
              <a:rPr lang="fi-FI" sz="1200" dirty="0"/>
              <a:t>hakemukseen liitteeksi.   </a:t>
            </a:r>
          </a:p>
          <a:p>
            <a:r>
              <a:rPr lang="fi-FI" sz="1200" dirty="0"/>
              <a:t> </a:t>
            </a:r>
          </a:p>
          <a:p>
            <a:r>
              <a:rPr lang="fi-FI" sz="1200" dirty="0"/>
              <a:t>Tiedustelut pk Nuotti: Päiväkodinjohtaja Arja Juvonen-Heikkilä, puh. 09-310 73094 </a:t>
            </a:r>
          </a:p>
          <a:p>
            <a:r>
              <a:rPr lang="fi-FI" sz="1200" dirty="0"/>
              <a:t>tai ryhmä </a:t>
            </a:r>
            <a:r>
              <a:rPr lang="fi-FI" sz="1200" dirty="0" err="1"/>
              <a:t>Musikanter</a:t>
            </a:r>
            <a:r>
              <a:rPr lang="fi-FI" sz="1200" dirty="0"/>
              <a:t>, puh. 09-310 </a:t>
            </a:r>
            <a:r>
              <a:rPr lang="fi-FI" sz="1200" dirty="0" smtClean="0"/>
              <a:t>29425</a:t>
            </a:r>
            <a:endParaRPr lang="fi-FI" sz="1200" dirty="0"/>
          </a:p>
        </p:txBody>
      </p:sp>
    </p:spTree>
    <p:extLst>
      <p:ext uri="{BB962C8B-B14F-4D97-AF65-F5344CB8AC3E}">
        <p14:creationId xmlns:p14="http://schemas.microsoft.com/office/powerpoint/2010/main" val="3356697107"/>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E1F3EC5CF3EB684BB1BA418CCC4D2800" ma:contentTypeVersion="0" ma:contentTypeDescription="Luo uusi asiakirja." ma:contentTypeScope="" ma:versionID="eb9ef13b52732730ce68e8fc3c3d0754">
  <xsd:schema xmlns:xsd="http://www.w3.org/2001/XMLSchema" xmlns:xs="http://www.w3.org/2001/XMLSchema" xmlns:p="http://schemas.microsoft.com/office/2006/metadata/properties" targetNamespace="http://schemas.microsoft.com/office/2006/metadata/properties" ma:root="true" ma:fieldsID="b4abf2a10b083844fea3f2ad2ecd5cc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C545EC-0851-442D-AD4D-DB624092A7D5}">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customXml/itemProps2.xml><?xml version="1.0" encoding="utf-8"?>
<ds:datastoreItem xmlns:ds="http://schemas.openxmlformats.org/officeDocument/2006/customXml" ds:itemID="{3D282736-46EC-4F70-9C47-5FE2899D85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527F974-0BB9-496B-8F28-B2FC6F9134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378</TotalTime>
  <Words>241</Words>
  <Application>Microsoft Office PowerPoint</Application>
  <PresentationFormat>A4-paperi (210 x 297 mm)</PresentationFormat>
  <Paragraphs>34</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PowerPoint-esitys</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Engberg Katja</dc:creator>
  <cp:lastModifiedBy>Juvonen-Heikkilä Arja Helena</cp:lastModifiedBy>
  <cp:revision>58</cp:revision>
  <dcterms:created xsi:type="dcterms:W3CDTF">2017-08-22T12:14:42Z</dcterms:created>
  <dcterms:modified xsi:type="dcterms:W3CDTF">2020-12-23T09:41:20Z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0x010100E1F3EC5CF3EB684BB1BA418CCC4D2800</vt:lpwstr>
  </property>
</Properties>
</file>