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 id="2147483728" r:id="rId6"/>
    <p:sldMasterId id="2147483765" r:id="rId7"/>
    <p:sldMasterId id="2147483814" r:id="rId8"/>
  </p:sldMasterIdLst>
  <p:notesMasterIdLst>
    <p:notesMasterId r:id="rId26"/>
  </p:notesMasterIdLst>
  <p:handoutMasterIdLst>
    <p:handoutMasterId r:id="rId27"/>
  </p:handoutMasterIdLst>
  <p:sldIdLst>
    <p:sldId id="288" r:id="rId9"/>
    <p:sldId id="289" r:id="rId10"/>
    <p:sldId id="291" r:id="rId11"/>
    <p:sldId id="292" r:id="rId12"/>
    <p:sldId id="316" r:id="rId13"/>
    <p:sldId id="317" r:id="rId14"/>
    <p:sldId id="293" r:id="rId15"/>
    <p:sldId id="296" r:id="rId16"/>
    <p:sldId id="318" r:id="rId17"/>
    <p:sldId id="325" r:id="rId18"/>
    <p:sldId id="319" r:id="rId19"/>
    <p:sldId id="323" r:id="rId20"/>
    <p:sldId id="321" r:id="rId21"/>
    <p:sldId id="322" r:id="rId22"/>
    <p:sldId id="324" r:id="rId23"/>
    <p:sldId id="300" r:id="rId24"/>
    <p:sldId id="302" r:id="rId25"/>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C13B0-1063-4F27-A30C-9416362C82C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i-FI"/>
        </a:p>
      </dgm:t>
    </dgm:pt>
    <dgm:pt modelId="{4B286C34-EE1B-4C13-A2CE-FC7388D3FE3F}">
      <dgm:prSet phldrT="[Teksti]" custT="1"/>
      <dgm:spPr>
        <a:solidFill>
          <a:srgbClr val="FF99CC"/>
        </a:solidFill>
        <a:ln>
          <a:solidFill>
            <a:srgbClr val="FF99CC"/>
          </a:solidFill>
        </a:ln>
      </dgm:spPr>
      <dgm:t>
        <a:bodyPr/>
        <a:lstStyle/>
        <a:p>
          <a:r>
            <a:rPr lang="fi-FI" sz="1100" dirty="0" err="1" smtClean="0">
              <a:solidFill>
                <a:sysClr val="windowText" lastClr="000000"/>
              </a:solidFill>
            </a:rPr>
            <a:t>Varhaiskasva-tuksen</a:t>
          </a:r>
          <a:r>
            <a:rPr lang="fi-FI" sz="1100" dirty="0" smtClean="0">
              <a:solidFill>
                <a:sysClr val="windowText" lastClr="000000"/>
              </a:solidFill>
            </a:rPr>
            <a:t> aloitus ja lapsen vasu</a:t>
          </a:r>
          <a:endParaRPr lang="fi-FI" sz="1100" dirty="0">
            <a:solidFill>
              <a:sysClr val="windowText" lastClr="000000"/>
            </a:solidFill>
          </a:endParaRPr>
        </a:p>
      </dgm:t>
    </dgm:pt>
    <dgm:pt modelId="{3CC8D99E-359F-40DD-BE6A-F1F901BF1EBC}" type="parTrans" cxnId="{1BB12840-36E5-46DD-A7B4-7919529EE306}">
      <dgm:prSet/>
      <dgm:spPr/>
      <dgm:t>
        <a:bodyPr/>
        <a:lstStyle/>
        <a:p>
          <a:endParaRPr lang="fi-FI"/>
        </a:p>
      </dgm:t>
    </dgm:pt>
    <dgm:pt modelId="{8A59CAB6-8C8D-4C6F-A6B7-A2FF23DDDFA8}" type="sibTrans" cxnId="{1BB12840-36E5-46DD-A7B4-7919529EE306}">
      <dgm:prSet/>
      <dgm:spPr/>
      <dgm:t>
        <a:bodyPr/>
        <a:lstStyle/>
        <a:p>
          <a:endParaRPr lang="fi-FI"/>
        </a:p>
      </dgm:t>
    </dgm:pt>
    <dgm:pt modelId="{B42329A5-657B-4B05-AC39-AF266B40D4C7}">
      <dgm:prSet phldrT="[Teksti]" custT="1"/>
      <dgm:spPr>
        <a:ln>
          <a:solidFill>
            <a:schemeClr val="tx1"/>
          </a:solidFill>
        </a:ln>
      </dgm:spPr>
      <dgm:t>
        <a:bodyPr/>
        <a:lstStyle/>
        <a:p>
          <a:r>
            <a:rPr lang="fi-FI" sz="1000" dirty="0" smtClean="0"/>
            <a:t>Aloituskeskustelu huoltajien ja ryhmän varhaiskasvatuksen opettajan tai lastenhoitajan kanssa</a:t>
          </a:r>
          <a:endParaRPr lang="fi-FI" sz="1000" dirty="0"/>
        </a:p>
      </dgm:t>
    </dgm:pt>
    <dgm:pt modelId="{561AE332-822A-44E5-8390-E5C316F1F1A0}" type="parTrans" cxnId="{A2EEDD97-D77A-4E83-BA0D-7B320E2B01F8}">
      <dgm:prSet/>
      <dgm:spPr/>
      <dgm:t>
        <a:bodyPr/>
        <a:lstStyle/>
        <a:p>
          <a:endParaRPr lang="fi-FI"/>
        </a:p>
      </dgm:t>
    </dgm:pt>
    <dgm:pt modelId="{7705C556-A5D9-4AA1-84AF-ABCFB6E370AF}" type="sibTrans" cxnId="{A2EEDD97-D77A-4E83-BA0D-7B320E2B01F8}">
      <dgm:prSet/>
      <dgm:spPr/>
      <dgm:t>
        <a:bodyPr/>
        <a:lstStyle/>
        <a:p>
          <a:endParaRPr lang="fi-FI"/>
        </a:p>
      </dgm:t>
    </dgm:pt>
    <dgm:pt modelId="{0A1E2297-592D-4310-89E7-79F82667F591}">
      <dgm:prSet phldrT="[Teksti]"/>
      <dgm:spPr>
        <a:solidFill>
          <a:srgbClr val="99FFCC"/>
        </a:solidFill>
        <a:ln>
          <a:solidFill>
            <a:srgbClr val="99FFCC"/>
          </a:solidFill>
        </a:ln>
      </dgm:spPr>
      <dgm:t>
        <a:bodyPr/>
        <a:lstStyle/>
        <a:p>
          <a:r>
            <a:rPr lang="fi-FI" dirty="0">
              <a:solidFill>
                <a:sysClr val="windowText" lastClr="000000"/>
              </a:solidFill>
            </a:rPr>
            <a:t>Toiminnan pedagoginen dokumentointi</a:t>
          </a:r>
        </a:p>
      </dgm:t>
    </dgm:pt>
    <dgm:pt modelId="{900F606C-2E86-49D0-A911-FFEC65E21E6E}" type="parTrans" cxnId="{8D1C41F1-538E-4AC5-B871-7C9D12185024}">
      <dgm:prSet/>
      <dgm:spPr/>
      <dgm:t>
        <a:bodyPr/>
        <a:lstStyle/>
        <a:p>
          <a:endParaRPr lang="fi-FI"/>
        </a:p>
      </dgm:t>
    </dgm:pt>
    <dgm:pt modelId="{DE8D583F-931F-4260-8821-5FBC55C1E7EC}" type="sibTrans" cxnId="{8D1C41F1-538E-4AC5-B871-7C9D12185024}">
      <dgm:prSet/>
      <dgm:spPr/>
      <dgm:t>
        <a:bodyPr/>
        <a:lstStyle/>
        <a:p>
          <a:endParaRPr lang="fi-FI"/>
        </a:p>
      </dgm:t>
    </dgm:pt>
    <dgm:pt modelId="{81B07C3C-5EAD-4BC6-B802-B19A00EF1C16}">
      <dgm:prSet phldrT="[Teksti]"/>
      <dgm:spPr>
        <a:solidFill>
          <a:srgbClr val="99CCFF"/>
        </a:solidFill>
        <a:ln>
          <a:solidFill>
            <a:srgbClr val="99CCFF"/>
          </a:solidFill>
        </a:ln>
      </dgm:spPr>
      <dgm:t>
        <a:bodyPr/>
        <a:lstStyle/>
        <a:p>
          <a:r>
            <a:rPr lang="fi-FI">
              <a:solidFill>
                <a:sysClr val="windowText" lastClr="000000"/>
              </a:solidFill>
            </a:rPr>
            <a:t>Esiopetus</a:t>
          </a:r>
        </a:p>
      </dgm:t>
    </dgm:pt>
    <dgm:pt modelId="{F5CD0BD8-53F7-4D5E-AC0D-524CA4A7D2E9}" type="parTrans" cxnId="{AA2D1486-8B44-4290-B0CA-91C638D69DFA}">
      <dgm:prSet/>
      <dgm:spPr/>
      <dgm:t>
        <a:bodyPr/>
        <a:lstStyle/>
        <a:p>
          <a:endParaRPr lang="fi-FI"/>
        </a:p>
      </dgm:t>
    </dgm:pt>
    <dgm:pt modelId="{E73CBE1B-50A1-4223-8398-B95FE37F6A2F}" type="sibTrans" cxnId="{AA2D1486-8B44-4290-B0CA-91C638D69DFA}">
      <dgm:prSet/>
      <dgm:spPr/>
      <dgm:t>
        <a:bodyPr/>
        <a:lstStyle/>
        <a:p>
          <a:endParaRPr lang="fi-FI"/>
        </a:p>
      </dgm:t>
    </dgm:pt>
    <dgm:pt modelId="{3A53A740-655C-47F3-A3DD-CA189B85467B}">
      <dgm:prSet phldrT="[Teksti]" custT="1"/>
      <dgm:spPr>
        <a:ln>
          <a:solidFill>
            <a:schemeClr val="tx1"/>
          </a:solidFill>
        </a:ln>
      </dgm:spPr>
      <dgm:t>
        <a:bodyPr/>
        <a:lstStyle/>
        <a:p>
          <a:r>
            <a:rPr lang="fi-FI" sz="1000" dirty="0"/>
            <a:t>Lapsen siirtyessä </a:t>
          </a:r>
          <a:r>
            <a:rPr lang="fi-FI" sz="1000" dirty="0" smtClean="0"/>
            <a:t>esiopetukseen </a:t>
          </a:r>
          <a:r>
            <a:rPr lang="fi-FI" sz="1000" dirty="0"/>
            <a:t>toimintaa ohjaa esiopetuksen opetussuunnitelman perusteet</a:t>
          </a:r>
        </a:p>
      </dgm:t>
    </dgm:pt>
    <dgm:pt modelId="{DCC1BE18-A513-42FA-BE46-BB64D8C58D18}" type="parTrans" cxnId="{5FE8A255-0212-4C24-AE70-1B50F7CDC476}">
      <dgm:prSet/>
      <dgm:spPr/>
      <dgm:t>
        <a:bodyPr/>
        <a:lstStyle/>
        <a:p>
          <a:endParaRPr lang="fi-FI"/>
        </a:p>
      </dgm:t>
    </dgm:pt>
    <dgm:pt modelId="{92DBFBAC-5A79-47AF-9F65-69175FCB82CD}" type="sibTrans" cxnId="{5FE8A255-0212-4C24-AE70-1B50F7CDC476}">
      <dgm:prSet/>
      <dgm:spPr/>
      <dgm:t>
        <a:bodyPr/>
        <a:lstStyle/>
        <a:p>
          <a:endParaRPr lang="fi-FI"/>
        </a:p>
      </dgm:t>
    </dgm:pt>
    <dgm:pt modelId="{9CDB3604-5DC6-444C-9150-F83DCA451B1C}">
      <dgm:prSet phldrT="[Teksti]" custT="1"/>
      <dgm:spPr>
        <a:ln>
          <a:solidFill>
            <a:schemeClr val="tx1"/>
          </a:solidFill>
        </a:ln>
      </dgm:spPr>
      <dgm:t>
        <a:bodyPr/>
        <a:lstStyle/>
        <a:p>
          <a:r>
            <a:rPr lang="fi-FI" sz="1000" dirty="0" smtClean="0"/>
            <a:t>Keväällä arvioidaan lapsen esiopetuksen oppimissuunnitelmaa keskustelussa huoltajien ja varhaiskasvatuksen opettajan kanssa. Yhdessä laaditaan tiedonsiirtolomake tulevaa koulunaloitusta ajatellen, ja varhaiskasvatuksen opettaja toimittaa kyseisen </a:t>
          </a:r>
          <a:r>
            <a:rPr lang="fi-FI" sz="1000" dirty="0" err="1" smtClean="0"/>
            <a:t>leops</a:t>
          </a:r>
          <a:r>
            <a:rPr lang="fi-FI" sz="1000" dirty="0" smtClean="0"/>
            <a:t> -lomakkeen huoltajien suostumuksella kouluun. Tarvittaessa pidetään tiedonsiirtokeskustelu tulevan koulun ja esiopetuksesta vastaavan varhaiskasvatuksen opettajan kesken. Myös huoltajilla on mahdollisuus tulla kuulluksi koululla.</a:t>
          </a:r>
          <a:endParaRPr lang="fi-FI" sz="1000" dirty="0"/>
        </a:p>
      </dgm:t>
    </dgm:pt>
    <dgm:pt modelId="{8CC1A4D1-D08D-4494-85B9-E5B2725111FB}" type="parTrans" cxnId="{8438CD3D-C88B-4F36-B18F-CB1BBEDC195D}">
      <dgm:prSet/>
      <dgm:spPr/>
      <dgm:t>
        <a:bodyPr/>
        <a:lstStyle/>
        <a:p>
          <a:endParaRPr lang="fi-FI"/>
        </a:p>
      </dgm:t>
    </dgm:pt>
    <dgm:pt modelId="{0FD48BF6-6F98-4E75-86BC-277FCC8E825B}" type="sibTrans" cxnId="{8438CD3D-C88B-4F36-B18F-CB1BBEDC195D}">
      <dgm:prSet/>
      <dgm:spPr/>
      <dgm:t>
        <a:bodyPr/>
        <a:lstStyle/>
        <a:p>
          <a:endParaRPr lang="fi-FI"/>
        </a:p>
      </dgm:t>
    </dgm:pt>
    <dgm:pt modelId="{63407831-4D6B-42FF-8C9D-5760C50827E4}">
      <dgm:prSet phldrT="[Teksti]" custT="1"/>
      <dgm:spPr>
        <a:ln>
          <a:solidFill>
            <a:schemeClr val="tx1"/>
          </a:solidFill>
        </a:ln>
      </dgm:spPr>
      <dgm:t>
        <a:bodyPr/>
        <a:lstStyle/>
        <a:p>
          <a:r>
            <a:rPr lang="fi-FI" sz="1000" dirty="0" smtClean="0"/>
            <a:t>Havainnointi ja tiedon jakaminen moniammatillisessa tiimissä </a:t>
          </a:r>
          <a:endParaRPr lang="fi-FI" sz="1000" dirty="0"/>
        </a:p>
      </dgm:t>
    </dgm:pt>
    <dgm:pt modelId="{EDCBF822-F23E-40D8-BBE7-FBCC3617FAF5}" type="parTrans" cxnId="{403C04EC-C350-469A-9D15-005D14D0F3B3}">
      <dgm:prSet/>
      <dgm:spPr/>
      <dgm:t>
        <a:bodyPr/>
        <a:lstStyle/>
        <a:p>
          <a:endParaRPr lang="fi-FI"/>
        </a:p>
      </dgm:t>
    </dgm:pt>
    <dgm:pt modelId="{6F64F2C2-EB4A-4E7C-9CF4-1AF6FD337F29}" type="sibTrans" cxnId="{403C04EC-C350-469A-9D15-005D14D0F3B3}">
      <dgm:prSet/>
      <dgm:spPr/>
      <dgm:t>
        <a:bodyPr/>
        <a:lstStyle/>
        <a:p>
          <a:endParaRPr lang="fi-FI"/>
        </a:p>
      </dgm:t>
    </dgm:pt>
    <dgm:pt modelId="{9EACDB26-DEF5-402E-9444-4FA20FC73ABB}">
      <dgm:prSet phldrT="[Teksti]" custT="1"/>
      <dgm:spPr>
        <a:ln>
          <a:solidFill>
            <a:schemeClr val="tx1"/>
          </a:solidFill>
        </a:ln>
      </dgm:spPr>
      <dgm:t>
        <a:bodyPr/>
        <a:lstStyle/>
        <a:p>
          <a:r>
            <a:rPr lang="fi-FI" sz="1000" dirty="0" smtClean="0"/>
            <a:t>Varhaiskasvatussuunnitelmakeskustelu (lapsen vasu) huoltajien ja ryhmän varhaiskasvatuksen opettajan kanssa. Keskustelun pohjalta laaditaan lapsen vasu</a:t>
          </a:r>
          <a:endParaRPr lang="fi-FI" sz="1000" dirty="0"/>
        </a:p>
      </dgm:t>
    </dgm:pt>
    <dgm:pt modelId="{50381E04-B803-469C-9C05-20AD94A87D78}" type="parTrans" cxnId="{D66ECB6F-244A-4B39-9189-577D73E58A41}">
      <dgm:prSet/>
      <dgm:spPr/>
      <dgm:t>
        <a:bodyPr/>
        <a:lstStyle/>
        <a:p>
          <a:endParaRPr lang="fi-FI"/>
        </a:p>
      </dgm:t>
    </dgm:pt>
    <dgm:pt modelId="{0A4BE040-53CA-43E7-9842-FC555F13468D}" type="sibTrans" cxnId="{D66ECB6F-244A-4B39-9189-577D73E58A41}">
      <dgm:prSet/>
      <dgm:spPr/>
      <dgm:t>
        <a:bodyPr/>
        <a:lstStyle/>
        <a:p>
          <a:endParaRPr lang="fi-FI"/>
        </a:p>
      </dgm:t>
    </dgm:pt>
    <dgm:pt modelId="{9AE84D85-1BFC-4E4F-A780-25AE4DD07F3D}">
      <dgm:prSet phldrT="[Teksti]" custT="1"/>
      <dgm:spPr>
        <a:ln>
          <a:solidFill>
            <a:schemeClr val="tx1"/>
          </a:solidFill>
        </a:ln>
      </dgm:spPr>
      <dgm:t>
        <a:bodyPr/>
        <a:lstStyle/>
        <a:p>
          <a:endParaRPr lang="fi-FI" sz="1000" dirty="0"/>
        </a:p>
      </dgm:t>
    </dgm:pt>
    <dgm:pt modelId="{663929D5-7A49-41A9-AB49-EE84698A501C}" type="parTrans" cxnId="{3D0EBE4C-7C11-4DAB-9FE3-A83152514C22}">
      <dgm:prSet/>
      <dgm:spPr/>
      <dgm:t>
        <a:bodyPr/>
        <a:lstStyle/>
        <a:p>
          <a:endParaRPr lang="fi-FI"/>
        </a:p>
      </dgm:t>
    </dgm:pt>
    <dgm:pt modelId="{E893109F-3DDD-4765-A133-13D681AE3E38}" type="sibTrans" cxnId="{3D0EBE4C-7C11-4DAB-9FE3-A83152514C22}">
      <dgm:prSet/>
      <dgm:spPr/>
      <dgm:t>
        <a:bodyPr/>
        <a:lstStyle/>
        <a:p>
          <a:endParaRPr lang="fi-FI"/>
        </a:p>
      </dgm:t>
    </dgm:pt>
    <dgm:pt modelId="{5A2876EF-0084-4BE0-8DD5-E169A96380AE}">
      <dgm:prSet phldrT="[Teksti]" custT="1"/>
      <dgm:spPr>
        <a:ln>
          <a:solidFill>
            <a:schemeClr val="tx1"/>
          </a:solidFill>
        </a:ln>
      </dgm:spPr>
      <dgm:t>
        <a:bodyPr/>
        <a:lstStyle/>
        <a:p>
          <a:r>
            <a:rPr lang="fi-FI" sz="1000" dirty="0"/>
            <a:t>Lapsen </a:t>
          </a:r>
          <a:r>
            <a:rPr lang="fi-FI" sz="1000" dirty="0" smtClean="0"/>
            <a:t>viimeisimmän varhaiskasvatussuunnitelman arviointia </a:t>
          </a:r>
          <a:r>
            <a:rPr lang="fi-FI" sz="1000" dirty="0"/>
            <a:t>hyödynnetään </a:t>
          </a:r>
          <a:r>
            <a:rPr lang="fi-FI" sz="1000" dirty="0" smtClean="0"/>
            <a:t>lapsen esiopetuksen oppimissuunnitelmaa laadittaessa.</a:t>
          </a:r>
          <a:endParaRPr lang="fi-FI" sz="1000" dirty="0"/>
        </a:p>
      </dgm:t>
    </dgm:pt>
    <dgm:pt modelId="{2FB50BF0-E8F8-4246-8F69-A2B5ED6CF163}" type="parTrans" cxnId="{CF9C0154-BAB7-4053-A17D-1F99E90A604A}">
      <dgm:prSet/>
      <dgm:spPr/>
      <dgm:t>
        <a:bodyPr/>
        <a:lstStyle/>
        <a:p>
          <a:endParaRPr lang="fi-FI"/>
        </a:p>
      </dgm:t>
    </dgm:pt>
    <dgm:pt modelId="{574DDAB3-0546-4BD8-97EA-226019AA5D75}" type="sibTrans" cxnId="{CF9C0154-BAB7-4053-A17D-1F99E90A604A}">
      <dgm:prSet/>
      <dgm:spPr/>
      <dgm:t>
        <a:bodyPr/>
        <a:lstStyle/>
        <a:p>
          <a:endParaRPr lang="fi-FI"/>
        </a:p>
      </dgm:t>
    </dgm:pt>
    <dgm:pt modelId="{F5FF83F2-AFD1-4DEA-9EED-9F64B989CF9F}">
      <dgm:prSet phldrT="[Teksti]" custT="1"/>
      <dgm:spPr>
        <a:ln>
          <a:solidFill>
            <a:schemeClr val="tx1"/>
          </a:solidFill>
        </a:ln>
      </dgm:spPr>
      <dgm:t>
        <a:bodyPr/>
        <a:lstStyle/>
        <a:p>
          <a:r>
            <a:rPr lang="fi-FI" sz="1000" dirty="0" smtClean="0"/>
            <a:t>Lapsen esiopetuksen oppimissuunnitelma (</a:t>
          </a:r>
          <a:r>
            <a:rPr lang="fi-FI" sz="1000" dirty="0" err="1" smtClean="0"/>
            <a:t>leops</a:t>
          </a:r>
          <a:r>
            <a:rPr lang="fi-FI" sz="1000" dirty="0" smtClean="0"/>
            <a:t>) laaditaan kahden kuukauden sisällä esiopetuksen aloituksesta. Keskustelu käydään huoltajien ja ryhmän varhaiskasvatuksen opettajan kanssa.</a:t>
          </a:r>
          <a:endParaRPr lang="fi-FI" sz="1000" dirty="0"/>
        </a:p>
      </dgm:t>
    </dgm:pt>
    <dgm:pt modelId="{6A17FDE2-F16F-4B11-9106-479600792AA5}" type="parTrans" cxnId="{A1251A1D-43EA-4593-BFF0-733BD8108040}">
      <dgm:prSet/>
      <dgm:spPr/>
      <dgm:t>
        <a:bodyPr/>
        <a:lstStyle/>
        <a:p>
          <a:endParaRPr lang="fi-FI"/>
        </a:p>
      </dgm:t>
    </dgm:pt>
    <dgm:pt modelId="{74524A8D-7330-406B-B129-8306F7DB4F0A}" type="sibTrans" cxnId="{A1251A1D-43EA-4593-BFF0-733BD8108040}">
      <dgm:prSet/>
      <dgm:spPr/>
      <dgm:t>
        <a:bodyPr/>
        <a:lstStyle/>
        <a:p>
          <a:endParaRPr lang="fi-FI"/>
        </a:p>
      </dgm:t>
    </dgm:pt>
    <dgm:pt modelId="{8E0DEE31-2026-4A1F-A4CA-475D2A01365D}">
      <dgm:prSet phldrT="[Teksti]" custT="1"/>
      <dgm:spPr>
        <a:ln>
          <a:solidFill>
            <a:schemeClr val="tx1"/>
          </a:solidFill>
        </a:ln>
      </dgm:spPr>
      <dgm:t>
        <a:bodyPr/>
        <a:lstStyle/>
        <a:p>
          <a:r>
            <a:rPr lang="fi-FI" sz="1000" dirty="0" smtClean="0"/>
            <a:t>Tutustuminen</a:t>
          </a:r>
          <a:endParaRPr lang="fi-FI" sz="1000" dirty="0"/>
        </a:p>
      </dgm:t>
    </dgm:pt>
    <dgm:pt modelId="{BAFE48EB-EC6E-43BA-B083-42592805C66B}" type="parTrans" cxnId="{29CA9C60-D4D4-4E01-B0EF-E6A6990E55A8}">
      <dgm:prSet/>
      <dgm:spPr/>
      <dgm:t>
        <a:bodyPr/>
        <a:lstStyle/>
        <a:p>
          <a:endParaRPr lang="fi-FI"/>
        </a:p>
      </dgm:t>
    </dgm:pt>
    <dgm:pt modelId="{F988FCF0-F7C1-4DB8-A430-2404B23FB602}" type="sibTrans" cxnId="{29CA9C60-D4D4-4E01-B0EF-E6A6990E55A8}">
      <dgm:prSet/>
      <dgm:spPr/>
      <dgm:t>
        <a:bodyPr/>
        <a:lstStyle/>
        <a:p>
          <a:endParaRPr lang="fi-FI"/>
        </a:p>
      </dgm:t>
    </dgm:pt>
    <dgm:pt modelId="{E86DB5A0-EC1E-467A-87A0-BF69F7DBC9D4}">
      <dgm:prSet phldrT="[Teksti]" custT="1"/>
      <dgm:spPr>
        <a:ln>
          <a:solidFill>
            <a:schemeClr val="tx1"/>
          </a:solidFill>
        </a:ln>
      </dgm:spPr>
      <dgm:t>
        <a:bodyPr/>
        <a:lstStyle/>
        <a:p>
          <a:r>
            <a:rPr lang="fi-FI" sz="1000" dirty="0" smtClean="0"/>
            <a:t>Ryhmän toimintasuunnitelmaa tarkennetaan lasten vasuissa pedagogiikalle asetettujen tavoitteiden pohjalta</a:t>
          </a:r>
          <a:endParaRPr lang="fi-FI" sz="1000" dirty="0"/>
        </a:p>
      </dgm:t>
    </dgm:pt>
    <dgm:pt modelId="{A653C338-85BD-4948-A1BE-6F695A2E2A36}" type="parTrans" cxnId="{4C88DD9D-CF89-4CC0-AE97-782C2BA5B9C2}">
      <dgm:prSet/>
      <dgm:spPr/>
      <dgm:t>
        <a:bodyPr/>
        <a:lstStyle/>
        <a:p>
          <a:endParaRPr lang="fi-FI"/>
        </a:p>
      </dgm:t>
    </dgm:pt>
    <dgm:pt modelId="{6F9A0B9F-4976-4E8C-B633-9F1F86E769C7}" type="sibTrans" cxnId="{4C88DD9D-CF89-4CC0-AE97-782C2BA5B9C2}">
      <dgm:prSet/>
      <dgm:spPr/>
      <dgm:t>
        <a:bodyPr/>
        <a:lstStyle/>
        <a:p>
          <a:endParaRPr lang="fi-FI"/>
        </a:p>
      </dgm:t>
    </dgm:pt>
    <dgm:pt modelId="{8E7E60B6-263D-4389-873B-57ECC1C3A539}">
      <dgm:prSet phldrT="[Teksti]" custT="1"/>
      <dgm:spPr>
        <a:ln>
          <a:solidFill>
            <a:schemeClr val="tx1"/>
          </a:solidFill>
        </a:ln>
      </dgm:spPr>
      <dgm:t>
        <a:bodyPr/>
        <a:lstStyle/>
        <a:p>
          <a:r>
            <a:rPr lang="fi-FI" sz="1000" dirty="0" smtClean="0"/>
            <a:t>Toimintakauden aikana tarkennetaan lapsen vasua käyttäen apuna toiminnasta kerättyjä pedagogisia dokumentteja, eli lapsen ja lapsiryhmän havainnointeja, lasten ja aikuisten yhteistä toiminnan suunnittelua sekä toiminnan arviointeja. Lisäksi käydään vuoropuhelua lapsen huoltajien kanssa esimerkiksi tuonti- ja hakutilanteissa tai vanhempainilloissa. </a:t>
          </a:r>
          <a:endParaRPr lang="fi-FI" sz="1000" dirty="0"/>
        </a:p>
      </dgm:t>
    </dgm:pt>
    <dgm:pt modelId="{502054EE-0BCE-4326-A0A9-A9DFFBE0DB0C}" type="parTrans" cxnId="{876F9D7A-1042-4522-BCEC-243455555515}">
      <dgm:prSet/>
      <dgm:spPr/>
      <dgm:t>
        <a:bodyPr/>
        <a:lstStyle/>
        <a:p>
          <a:endParaRPr lang="fi-FI"/>
        </a:p>
      </dgm:t>
    </dgm:pt>
    <dgm:pt modelId="{3E08A5E3-0635-4BE4-8872-9F62AC277DCE}" type="sibTrans" cxnId="{876F9D7A-1042-4522-BCEC-243455555515}">
      <dgm:prSet/>
      <dgm:spPr/>
      <dgm:t>
        <a:bodyPr/>
        <a:lstStyle/>
        <a:p>
          <a:endParaRPr lang="fi-FI"/>
        </a:p>
      </dgm:t>
    </dgm:pt>
    <dgm:pt modelId="{81ED81F6-0468-4835-B6B1-42D99C7646BD}">
      <dgm:prSet phldrT="[Teksti]" custT="1"/>
      <dgm:spPr>
        <a:ln>
          <a:solidFill>
            <a:schemeClr val="tx1"/>
          </a:solidFill>
        </a:ln>
      </dgm:spPr>
      <dgm:t>
        <a:bodyPr/>
        <a:lstStyle/>
        <a:p>
          <a:r>
            <a:rPr lang="fi-FI" sz="1000" dirty="0" smtClean="0"/>
            <a:t>Toimintaa arvioidaan ja kehitetään jatkuvasti. Toiminnan suunnittelun ja tavoitteiden asettelun pohjana lapsen vahvuudet, kiinnostuksen kohteet ja tarpeet</a:t>
          </a:r>
          <a:endParaRPr lang="fi-FI" sz="1000" dirty="0"/>
        </a:p>
      </dgm:t>
    </dgm:pt>
    <dgm:pt modelId="{4FA962C0-87F5-4E9F-A6C5-18615A7BB4FF}" type="parTrans" cxnId="{A479434D-22A8-4097-8086-88D1CC57F21B}">
      <dgm:prSet/>
      <dgm:spPr/>
      <dgm:t>
        <a:bodyPr/>
        <a:lstStyle/>
        <a:p>
          <a:endParaRPr lang="fi-FI"/>
        </a:p>
      </dgm:t>
    </dgm:pt>
    <dgm:pt modelId="{1975F6F5-A67F-440B-AF79-6E0D805132E4}" type="sibTrans" cxnId="{A479434D-22A8-4097-8086-88D1CC57F21B}">
      <dgm:prSet/>
      <dgm:spPr/>
      <dgm:t>
        <a:bodyPr/>
        <a:lstStyle/>
        <a:p>
          <a:endParaRPr lang="fi-FI"/>
        </a:p>
      </dgm:t>
    </dgm:pt>
    <dgm:pt modelId="{2B54F9AB-B34A-45BD-AFFF-61603BDE85D0}">
      <dgm:prSet custT="1"/>
      <dgm:spPr/>
      <dgm:t>
        <a:bodyPr/>
        <a:lstStyle/>
        <a:p>
          <a:r>
            <a:rPr lang="fi-FI" sz="1000" dirty="0" smtClean="0"/>
            <a:t>Lapsen siirtyessä uuteen ryhmään arvioidaan vanhaa varhaiskasvatussuunnitelmaa ja suunnitellaan tulevaa. Päiväkodista tai ryhmästä toiseen siirtyvien lasten kohdalla järjestetään siirtopalaverit, jotta varmistetaan tiedonkulku ja eri tukitoimien jatkumo.</a:t>
          </a:r>
        </a:p>
      </dgm:t>
    </dgm:pt>
    <dgm:pt modelId="{1DB465FE-485A-4A5F-BE16-98054F883781}" type="parTrans" cxnId="{886D3820-A08A-491B-9147-E79E954E2E04}">
      <dgm:prSet/>
      <dgm:spPr/>
      <dgm:t>
        <a:bodyPr/>
        <a:lstStyle/>
        <a:p>
          <a:endParaRPr lang="fi-FI"/>
        </a:p>
      </dgm:t>
    </dgm:pt>
    <dgm:pt modelId="{0CB31B50-98A3-4B8E-BAD6-7931C67E1B5E}" type="sibTrans" cxnId="{886D3820-A08A-491B-9147-E79E954E2E04}">
      <dgm:prSet/>
      <dgm:spPr/>
      <dgm:t>
        <a:bodyPr/>
        <a:lstStyle/>
        <a:p>
          <a:endParaRPr lang="fi-FI"/>
        </a:p>
      </dgm:t>
    </dgm:pt>
    <dgm:pt modelId="{A3969F0D-9901-44E6-B65C-56456BA6B4FD}">
      <dgm:prSet phldrT="[Teksti]" custT="1"/>
      <dgm:spPr>
        <a:ln>
          <a:solidFill>
            <a:schemeClr val="tx1"/>
          </a:solidFill>
        </a:ln>
      </dgm:spPr>
      <dgm:t>
        <a:bodyPr/>
        <a:lstStyle/>
        <a:p>
          <a:r>
            <a:rPr lang="fi-FI" sz="1000" dirty="0" smtClean="0"/>
            <a:t>HYVE4 –mallin keskustelu huoltajien ja ryhmän varhaiskasvatuksen opettajan kanssa, joka on osa neuvolan 4-vuotiaille tarkoitettua laajaa terveystarkastusta</a:t>
          </a:r>
          <a:endParaRPr lang="fi-FI" sz="1000" dirty="0"/>
        </a:p>
      </dgm:t>
    </dgm:pt>
    <dgm:pt modelId="{64125BE0-1D69-4040-B7A4-D1700B164F97}" type="parTrans" cxnId="{29E68A8B-A21F-4A42-AE35-EE49219BA700}">
      <dgm:prSet/>
      <dgm:spPr/>
      <dgm:t>
        <a:bodyPr/>
        <a:lstStyle/>
        <a:p>
          <a:endParaRPr lang="fi-FI"/>
        </a:p>
      </dgm:t>
    </dgm:pt>
    <dgm:pt modelId="{42B72CD6-C616-40F7-B35B-47882AF24434}" type="sibTrans" cxnId="{29E68A8B-A21F-4A42-AE35-EE49219BA700}">
      <dgm:prSet/>
      <dgm:spPr/>
      <dgm:t>
        <a:bodyPr/>
        <a:lstStyle/>
        <a:p>
          <a:endParaRPr lang="fi-FI"/>
        </a:p>
      </dgm:t>
    </dgm:pt>
    <dgm:pt modelId="{5CBAD85C-5B79-4F3E-9780-5237B2BAC15C}">
      <dgm:prSet phldrT="[Teksti]" custT="1"/>
      <dgm:spPr>
        <a:ln>
          <a:solidFill>
            <a:schemeClr val="tx1"/>
          </a:solidFill>
        </a:ln>
      </dgm:spPr>
      <dgm:t>
        <a:bodyPr/>
        <a:lstStyle/>
        <a:p>
          <a:r>
            <a:rPr lang="fi-FI" sz="1000" dirty="0" smtClean="0"/>
            <a:t>Neuvola päiväkodissa- malli mahdollistaa 3-vuotisneuvolakäynnin lapsen omassa päiväkodissa/varhaiskasvatusyksikössä, ja siinä on mukana päiväkodin edustaja</a:t>
          </a:r>
          <a:endParaRPr lang="fi-FI" sz="1000" dirty="0"/>
        </a:p>
      </dgm:t>
    </dgm:pt>
    <dgm:pt modelId="{2AEF82AE-A7D5-4F3B-9E02-1EE4BCDFA502}" type="parTrans" cxnId="{E67610E0-D6F8-4FF6-9EAE-20BA4BBB8169}">
      <dgm:prSet/>
      <dgm:spPr/>
    </dgm:pt>
    <dgm:pt modelId="{34D20FF9-1E57-4DC1-BD7D-7C98BB437797}" type="sibTrans" cxnId="{E67610E0-D6F8-4FF6-9EAE-20BA4BBB8169}">
      <dgm:prSet/>
      <dgm:spPr/>
    </dgm:pt>
    <dgm:pt modelId="{8F174370-7B51-4C72-8A80-92F042923E12}" type="pres">
      <dgm:prSet presAssocID="{A99C13B0-1063-4F27-A30C-9416362C82C4}" presName="linearFlow" presStyleCnt="0">
        <dgm:presLayoutVars>
          <dgm:dir/>
          <dgm:animLvl val="lvl"/>
          <dgm:resizeHandles val="exact"/>
        </dgm:presLayoutVars>
      </dgm:prSet>
      <dgm:spPr/>
      <dgm:t>
        <a:bodyPr/>
        <a:lstStyle/>
        <a:p>
          <a:endParaRPr lang="fi-FI"/>
        </a:p>
      </dgm:t>
    </dgm:pt>
    <dgm:pt modelId="{58AB41BB-DBFD-4C0A-9B58-7CD3E87BD1A3}" type="pres">
      <dgm:prSet presAssocID="{4B286C34-EE1B-4C13-A2CE-FC7388D3FE3F}" presName="composite" presStyleCnt="0"/>
      <dgm:spPr/>
    </dgm:pt>
    <dgm:pt modelId="{53E0DD27-309D-4E22-8551-55673B077242}" type="pres">
      <dgm:prSet presAssocID="{4B286C34-EE1B-4C13-A2CE-FC7388D3FE3F}" presName="parentText" presStyleLbl="alignNode1" presStyleIdx="0" presStyleCnt="3">
        <dgm:presLayoutVars>
          <dgm:chMax val="1"/>
          <dgm:bulletEnabled val="1"/>
        </dgm:presLayoutVars>
      </dgm:prSet>
      <dgm:spPr/>
      <dgm:t>
        <a:bodyPr/>
        <a:lstStyle/>
        <a:p>
          <a:endParaRPr lang="fi-FI"/>
        </a:p>
      </dgm:t>
    </dgm:pt>
    <dgm:pt modelId="{0DAF07D3-73BE-47F2-B8B6-CDEF6A516734}" type="pres">
      <dgm:prSet presAssocID="{4B286C34-EE1B-4C13-A2CE-FC7388D3FE3F}" presName="descendantText" presStyleLbl="alignAcc1" presStyleIdx="0" presStyleCnt="3" custScaleY="139146" custLinFactNeighborX="-244" custLinFactNeighborY="-204">
        <dgm:presLayoutVars>
          <dgm:bulletEnabled val="1"/>
        </dgm:presLayoutVars>
      </dgm:prSet>
      <dgm:spPr/>
      <dgm:t>
        <a:bodyPr/>
        <a:lstStyle/>
        <a:p>
          <a:endParaRPr lang="fi-FI"/>
        </a:p>
      </dgm:t>
    </dgm:pt>
    <dgm:pt modelId="{16EA3C47-639C-488F-B23D-EBD2DE0F78D8}" type="pres">
      <dgm:prSet presAssocID="{8A59CAB6-8C8D-4C6F-A6B7-A2FF23DDDFA8}" presName="sp" presStyleCnt="0"/>
      <dgm:spPr/>
    </dgm:pt>
    <dgm:pt modelId="{F74E5C8C-2519-4818-AD23-A0EF4BEC37A6}" type="pres">
      <dgm:prSet presAssocID="{0A1E2297-592D-4310-89E7-79F82667F591}" presName="composite" presStyleCnt="0"/>
      <dgm:spPr/>
    </dgm:pt>
    <dgm:pt modelId="{941EAF4C-0EBE-4E26-84D5-41D540FDAFAE}" type="pres">
      <dgm:prSet presAssocID="{0A1E2297-592D-4310-89E7-79F82667F591}" presName="parentText" presStyleLbl="alignNode1" presStyleIdx="1" presStyleCnt="3">
        <dgm:presLayoutVars>
          <dgm:chMax val="1"/>
          <dgm:bulletEnabled val="1"/>
        </dgm:presLayoutVars>
      </dgm:prSet>
      <dgm:spPr/>
      <dgm:t>
        <a:bodyPr/>
        <a:lstStyle/>
        <a:p>
          <a:endParaRPr lang="fi-FI"/>
        </a:p>
      </dgm:t>
    </dgm:pt>
    <dgm:pt modelId="{F6C74E84-7493-4060-B5F4-A424B4B5DC49}" type="pres">
      <dgm:prSet presAssocID="{0A1E2297-592D-4310-89E7-79F82667F591}" presName="descendantText" presStyleLbl="alignAcc1" presStyleIdx="1" presStyleCnt="3" custScaleY="139524">
        <dgm:presLayoutVars>
          <dgm:bulletEnabled val="1"/>
        </dgm:presLayoutVars>
      </dgm:prSet>
      <dgm:spPr/>
      <dgm:t>
        <a:bodyPr/>
        <a:lstStyle/>
        <a:p>
          <a:endParaRPr lang="fi-FI"/>
        </a:p>
      </dgm:t>
    </dgm:pt>
    <dgm:pt modelId="{DA556B7D-7658-4918-8FBC-90BD844546EB}" type="pres">
      <dgm:prSet presAssocID="{DE8D583F-931F-4260-8821-5FBC55C1E7EC}" presName="sp" presStyleCnt="0"/>
      <dgm:spPr/>
    </dgm:pt>
    <dgm:pt modelId="{01D9257A-7E89-437D-8259-849D7DEDD0FF}" type="pres">
      <dgm:prSet presAssocID="{81B07C3C-5EAD-4BC6-B802-B19A00EF1C16}" presName="composite" presStyleCnt="0"/>
      <dgm:spPr/>
    </dgm:pt>
    <dgm:pt modelId="{078665BF-E5AA-47D9-B381-930F14F65D76}" type="pres">
      <dgm:prSet presAssocID="{81B07C3C-5EAD-4BC6-B802-B19A00EF1C16}" presName="parentText" presStyleLbl="alignNode1" presStyleIdx="2" presStyleCnt="3">
        <dgm:presLayoutVars>
          <dgm:chMax val="1"/>
          <dgm:bulletEnabled val="1"/>
        </dgm:presLayoutVars>
      </dgm:prSet>
      <dgm:spPr/>
      <dgm:t>
        <a:bodyPr/>
        <a:lstStyle/>
        <a:p>
          <a:endParaRPr lang="fi-FI"/>
        </a:p>
      </dgm:t>
    </dgm:pt>
    <dgm:pt modelId="{4636C58C-8553-4F49-8E87-02F403DD0B58}" type="pres">
      <dgm:prSet presAssocID="{81B07C3C-5EAD-4BC6-B802-B19A00EF1C16}" presName="descendantText" presStyleLbl="alignAcc1" presStyleIdx="2" presStyleCnt="3" custScaleY="115539">
        <dgm:presLayoutVars>
          <dgm:bulletEnabled val="1"/>
        </dgm:presLayoutVars>
      </dgm:prSet>
      <dgm:spPr/>
      <dgm:t>
        <a:bodyPr/>
        <a:lstStyle/>
        <a:p>
          <a:endParaRPr lang="fi-FI"/>
        </a:p>
      </dgm:t>
    </dgm:pt>
  </dgm:ptLst>
  <dgm:cxnLst>
    <dgm:cxn modelId="{6ED035E9-090B-44EE-B5ED-F1584A0B89A0}" type="presOf" srcId="{9AE84D85-1BFC-4E4F-A780-25AE4DD07F3D}" destId="{F6C74E84-7493-4060-B5F4-A424B4B5DC49}" srcOrd="0" destOrd="3" presId="urn:microsoft.com/office/officeart/2005/8/layout/chevron2"/>
    <dgm:cxn modelId="{886D3820-A08A-491B-9147-E79E954E2E04}" srcId="{0A1E2297-592D-4310-89E7-79F82667F591}" destId="{2B54F9AB-B34A-45BD-AFFF-61603BDE85D0}" srcOrd="2" destOrd="0" parTransId="{1DB465FE-485A-4A5F-BE16-98054F883781}" sibTransId="{0CB31B50-98A3-4B8E-BAD6-7931C67E1B5E}"/>
    <dgm:cxn modelId="{A57919D8-D464-4B45-95CD-546E883466B6}" type="presOf" srcId="{5CBAD85C-5B79-4F3E-9780-5237B2BAC15C}" destId="{0DAF07D3-73BE-47F2-B8B6-CDEF6A516734}" srcOrd="0" destOrd="4" presId="urn:microsoft.com/office/officeart/2005/8/layout/chevron2"/>
    <dgm:cxn modelId="{C2B1245E-8862-4E28-BF26-AC1FB9920C09}" type="presOf" srcId="{63407831-4D6B-42FF-8C9D-5760C50827E4}" destId="{0DAF07D3-73BE-47F2-B8B6-CDEF6A516734}" srcOrd="0" destOrd="2" presId="urn:microsoft.com/office/officeart/2005/8/layout/chevron2"/>
    <dgm:cxn modelId="{8D1C41F1-538E-4AC5-B871-7C9D12185024}" srcId="{A99C13B0-1063-4F27-A30C-9416362C82C4}" destId="{0A1E2297-592D-4310-89E7-79F82667F591}" srcOrd="1" destOrd="0" parTransId="{900F606C-2E86-49D0-A911-FFEC65E21E6E}" sibTransId="{DE8D583F-931F-4260-8821-5FBC55C1E7EC}"/>
    <dgm:cxn modelId="{349F5FAE-99F7-4D75-9436-F286D244D918}" type="presOf" srcId="{F5FF83F2-AFD1-4DEA-9EED-9F64B989CF9F}" destId="{4636C58C-8553-4F49-8E87-02F403DD0B58}" srcOrd="0" destOrd="2" presId="urn:microsoft.com/office/officeart/2005/8/layout/chevron2"/>
    <dgm:cxn modelId="{8438CD3D-C88B-4F36-B18F-CB1BBEDC195D}" srcId="{81B07C3C-5EAD-4BC6-B802-B19A00EF1C16}" destId="{9CDB3604-5DC6-444C-9150-F83DCA451B1C}" srcOrd="3" destOrd="0" parTransId="{8CC1A4D1-D08D-4494-85B9-E5B2725111FB}" sibTransId="{0FD48BF6-6F98-4E75-86BC-277FCC8E825B}"/>
    <dgm:cxn modelId="{A1251A1D-43EA-4593-BFF0-733BD8108040}" srcId="{81B07C3C-5EAD-4BC6-B802-B19A00EF1C16}" destId="{F5FF83F2-AFD1-4DEA-9EED-9F64B989CF9F}" srcOrd="2" destOrd="0" parTransId="{6A17FDE2-F16F-4B11-9106-479600792AA5}" sibTransId="{74524A8D-7330-406B-B129-8306F7DB4F0A}"/>
    <dgm:cxn modelId="{A2EEDD97-D77A-4E83-BA0D-7B320E2B01F8}" srcId="{4B286C34-EE1B-4C13-A2CE-FC7388D3FE3F}" destId="{B42329A5-657B-4B05-AC39-AF266B40D4C7}" srcOrd="0" destOrd="0" parTransId="{561AE332-822A-44E5-8390-E5C316F1F1A0}" sibTransId="{7705C556-A5D9-4AA1-84AF-ABCFB6E370AF}"/>
    <dgm:cxn modelId="{FA1ED65A-5C38-4122-93A0-2738131532D6}" type="presOf" srcId="{4B286C34-EE1B-4C13-A2CE-FC7388D3FE3F}" destId="{53E0DD27-309D-4E22-8551-55673B077242}" srcOrd="0" destOrd="0" presId="urn:microsoft.com/office/officeart/2005/8/layout/chevron2"/>
    <dgm:cxn modelId="{C1249CC1-54D0-466F-A6BE-DB8371B7C44C}" type="presOf" srcId="{0A1E2297-592D-4310-89E7-79F82667F591}" destId="{941EAF4C-0EBE-4E26-84D5-41D540FDAFAE}" srcOrd="0" destOrd="0" presId="urn:microsoft.com/office/officeart/2005/8/layout/chevron2"/>
    <dgm:cxn modelId="{DDB285C6-8889-49E1-9E9C-EC36C01E6EA0}" type="presOf" srcId="{2B54F9AB-B34A-45BD-AFFF-61603BDE85D0}" destId="{F6C74E84-7493-4060-B5F4-A424B4B5DC49}" srcOrd="0" destOrd="2" presId="urn:microsoft.com/office/officeart/2005/8/layout/chevron2"/>
    <dgm:cxn modelId="{D05CA605-837C-4721-8238-5D8F7DA1A243}" type="presOf" srcId="{9EACDB26-DEF5-402E-9444-4FA20FC73ABB}" destId="{0DAF07D3-73BE-47F2-B8B6-CDEF6A516734}" srcOrd="0" destOrd="3" presId="urn:microsoft.com/office/officeart/2005/8/layout/chevron2"/>
    <dgm:cxn modelId="{30983EE8-25D9-4322-BA08-AAF62B3098E1}" type="presOf" srcId="{B42329A5-657B-4B05-AC39-AF266B40D4C7}" destId="{0DAF07D3-73BE-47F2-B8B6-CDEF6A516734}" srcOrd="0" destOrd="0" presId="urn:microsoft.com/office/officeart/2005/8/layout/chevron2"/>
    <dgm:cxn modelId="{CF9C0154-BAB7-4053-A17D-1F99E90A604A}" srcId="{81B07C3C-5EAD-4BC6-B802-B19A00EF1C16}" destId="{5A2876EF-0084-4BE0-8DD5-E169A96380AE}" srcOrd="1" destOrd="0" parTransId="{2FB50BF0-E8F8-4246-8F69-A2B5ED6CF163}" sibTransId="{574DDAB3-0546-4BD8-97EA-226019AA5D75}"/>
    <dgm:cxn modelId="{E8D7B36D-E5FD-4A0F-937E-368988335A28}" type="presOf" srcId="{3A53A740-655C-47F3-A3DD-CA189B85467B}" destId="{4636C58C-8553-4F49-8E87-02F403DD0B58}" srcOrd="0" destOrd="0" presId="urn:microsoft.com/office/officeart/2005/8/layout/chevron2"/>
    <dgm:cxn modelId="{41F9E59F-6022-4A8F-AD53-B131C05203EA}" type="presOf" srcId="{E86DB5A0-EC1E-467A-87A0-BF69F7DBC9D4}" destId="{0DAF07D3-73BE-47F2-B8B6-CDEF6A516734}" srcOrd="0" destOrd="6" presId="urn:microsoft.com/office/officeart/2005/8/layout/chevron2"/>
    <dgm:cxn modelId="{3D0EBE4C-7C11-4DAB-9FE3-A83152514C22}" srcId="{0A1E2297-592D-4310-89E7-79F82667F591}" destId="{9AE84D85-1BFC-4E4F-A780-25AE4DD07F3D}" srcOrd="3" destOrd="0" parTransId="{663929D5-7A49-41A9-AB49-EE84698A501C}" sibTransId="{E893109F-3DDD-4765-A133-13D681AE3E38}"/>
    <dgm:cxn modelId="{403C04EC-C350-469A-9D15-005D14D0F3B3}" srcId="{4B286C34-EE1B-4C13-A2CE-FC7388D3FE3F}" destId="{63407831-4D6B-42FF-8C9D-5760C50827E4}" srcOrd="2" destOrd="0" parTransId="{EDCBF822-F23E-40D8-BBE7-FBCC3617FAF5}" sibTransId="{6F64F2C2-EB4A-4E7C-9CF4-1AF6FD337F29}"/>
    <dgm:cxn modelId="{240FC366-C124-456B-87C9-E389484B2903}" type="presOf" srcId="{5A2876EF-0084-4BE0-8DD5-E169A96380AE}" destId="{4636C58C-8553-4F49-8E87-02F403DD0B58}" srcOrd="0" destOrd="1" presId="urn:microsoft.com/office/officeart/2005/8/layout/chevron2"/>
    <dgm:cxn modelId="{69DFC315-C173-4D06-989C-37B5EAA60FE1}" type="presOf" srcId="{A3969F0D-9901-44E6-B65C-56456BA6B4FD}" destId="{0DAF07D3-73BE-47F2-B8B6-CDEF6A516734}" srcOrd="0" destOrd="5" presId="urn:microsoft.com/office/officeart/2005/8/layout/chevron2"/>
    <dgm:cxn modelId="{1BB12840-36E5-46DD-A7B4-7919529EE306}" srcId="{A99C13B0-1063-4F27-A30C-9416362C82C4}" destId="{4B286C34-EE1B-4C13-A2CE-FC7388D3FE3F}" srcOrd="0" destOrd="0" parTransId="{3CC8D99E-359F-40DD-BE6A-F1F901BF1EBC}" sibTransId="{8A59CAB6-8C8D-4C6F-A6B7-A2FF23DDDFA8}"/>
    <dgm:cxn modelId="{5FE8A255-0212-4C24-AE70-1B50F7CDC476}" srcId="{81B07C3C-5EAD-4BC6-B802-B19A00EF1C16}" destId="{3A53A740-655C-47F3-A3DD-CA189B85467B}" srcOrd="0" destOrd="0" parTransId="{DCC1BE18-A513-42FA-BE46-BB64D8C58D18}" sibTransId="{92DBFBAC-5A79-47AF-9F65-69175FCB82CD}"/>
    <dgm:cxn modelId="{E67610E0-D6F8-4FF6-9EAE-20BA4BBB8169}" srcId="{4B286C34-EE1B-4C13-A2CE-FC7388D3FE3F}" destId="{5CBAD85C-5B79-4F3E-9780-5237B2BAC15C}" srcOrd="4" destOrd="0" parTransId="{2AEF82AE-A7D5-4F3B-9E02-1EE4BCDFA502}" sibTransId="{34D20FF9-1E57-4DC1-BD7D-7C98BB437797}"/>
    <dgm:cxn modelId="{A479434D-22A8-4097-8086-88D1CC57F21B}" srcId="{0A1E2297-592D-4310-89E7-79F82667F591}" destId="{81ED81F6-0468-4835-B6B1-42D99C7646BD}" srcOrd="1" destOrd="0" parTransId="{4FA962C0-87F5-4E9F-A6C5-18615A7BB4FF}" sibTransId="{1975F6F5-A67F-440B-AF79-6E0D805132E4}"/>
    <dgm:cxn modelId="{29E68A8B-A21F-4A42-AE35-EE49219BA700}" srcId="{4B286C34-EE1B-4C13-A2CE-FC7388D3FE3F}" destId="{A3969F0D-9901-44E6-B65C-56456BA6B4FD}" srcOrd="5" destOrd="0" parTransId="{64125BE0-1D69-4040-B7A4-D1700B164F97}" sibTransId="{42B72CD6-C616-40F7-B35B-47882AF24434}"/>
    <dgm:cxn modelId="{AA2D1486-8B44-4290-B0CA-91C638D69DFA}" srcId="{A99C13B0-1063-4F27-A30C-9416362C82C4}" destId="{81B07C3C-5EAD-4BC6-B802-B19A00EF1C16}" srcOrd="2" destOrd="0" parTransId="{F5CD0BD8-53F7-4D5E-AC0D-524CA4A7D2E9}" sibTransId="{E73CBE1B-50A1-4223-8398-B95FE37F6A2F}"/>
    <dgm:cxn modelId="{876F9D7A-1042-4522-BCEC-243455555515}" srcId="{0A1E2297-592D-4310-89E7-79F82667F591}" destId="{8E7E60B6-263D-4389-873B-57ECC1C3A539}" srcOrd="0" destOrd="0" parTransId="{502054EE-0BCE-4326-A0A9-A9DFFBE0DB0C}" sibTransId="{3E08A5E3-0635-4BE4-8872-9F62AC277DCE}"/>
    <dgm:cxn modelId="{873645AD-0363-4F64-952B-2E75749FCB0D}" type="presOf" srcId="{8E0DEE31-2026-4A1F-A4CA-475D2A01365D}" destId="{0DAF07D3-73BE-47F2-B8B6-CDEF6A516734}" srcOrd="0" destOrd="1" presId="urn:microsoft.com/office/officeart/2005/8/layout/chevron2"/>
    <dgm:cxn modelId="{F9CBE056-6ED6-48FC-BFEA-AEA398F2649F}" type="presOf" srcId="{9CDB3604-5DC6-444C-9150-F83DCA451B1C}" destId="{4636C58C-8553-4F49-8E87-02F403DD0B58}" srcOrd="0" destOrd="3" presId="urn:microsoft.com/office/officeart/2005/8/layout/chevron2"/>
    <dgm:cxn modelId="{29CA9C60-D4D4-4E01-B0EF-E6A6990E55A8}" srcId="{4B286C34-EE1B-4C13-A2CE-FC7388D3FE3F}" destId="{8E0DEE31-2026-4A1F-A4CA-475D2A01365D}" srcOrd="1" destOrd="0" parTransId="{BAFE48EB-EC6E-43BA-B083-42592805C66B}" sibTransId="{F988FCF0-F7C1-4DB8-A430-2404B23FB602}"/>
    <dgm:cxn modelId="{B260787B-044E-4771-8D5E-0DA4C44A2F58}" type="presOf" srcId="{8E7E60B6-263D-4389-873B-57ECC1C3A539}" destId="{F6C74E84-7493-4060-B5F4-A424B4B5DC49}" srcOrd="0" destOrd="0" presId="urn:microsoft.com/office/officeart/2005/8/layout/chevron2"/>
    <dgm:cxn modelId="{EBA4A4BD-61C4-489D-A935-B049E3CC803C}" type="presOf" srcId="{A99C13B0-1063-4F27-A30C-9416362C82C4}" destId="{8F174370-7B51-4C72-8A80-92F042923E12}" srcOrd="0" destOrd="0" presId="urn:microsoft.com/office/officeart/2005/8/layout/chevron2"/>
    <dgm:cxn modelId="{4C88DD9D-CF89-4CC0-AE97-782C2BA5B9C2}" srcId="{4B286C34-EE1B-4C13-A2CE-FC7388D3FE3F}" destId="{E86DB5A0-EC1E-467A-87A0-BF69F7DBC9D4}" srcOrd="6" destOrd="0" parTransId="{A653C338-85BD-4948-A1BE-6F695A2E2A36}" sibTransId="{6F9A0B9F-4976-4E8C-B633-9F1F86E769C7}"/>
    <dgm:cxn modelId="{1E8FB3D1-8AA5-4E42-BEA0-6B3A8F67EEAA}" type="presOf" srcId="{81ED81F6-0468-4835-B6B1-42D99C7646BD}" destId="{F6C74E84-7493-4060-B5F4-A424B4B5DC49}" srcOrd="0" destOrd="1" presId="urn:microsoft.com/office/officeart/2005/8/layout/chevron2"/>
    <dgm:cxn modelId="{75F98D20-0D5A-4FAD-993A-638A04AD6AA7}" type="presOf" srcId="{81B07C3C-5EAD-4BC6-B802-B19A00EF1C16}" destId="{078665BF-E5AA-47D9-B381-930F14F65D76}" srcOrd="0" destOrd="0" presId="urn:microsoft.com/office/officeart/2005/8/layout/chevron2"/>
    <dgm:cxn modelId="{D66ECB6F-244A-4B39-9189-577D73E58A41}" srcId="{4B286C34-EE1B-4C13-A2CE-FC7388D3FE3F}" destId="{9EACDB26-DEF5-402E-9444-4FA20FC73ABB}" srcOrd="3" destOrd="0" parTransId="{50381E04-B803-469C-9C05-20AD94A87D78}" sibTransId="{0A4BE040-53CA-43E7-9842-FC555F13468D}"/>
    <dgm:cxn modelId="{D8D1C27A-C12D-48FD-94F8-6F69C0C8B6A1}" type="presParOf" srcId="{8F174370-7B51-4C72-8A80-92F042923E12}" destId="{58AB41BB-DBFD-4C0A-9B58-7CD3E87BD1A3}" srcOrd="0" destOrd="0" presId="urn:microsoft.com/office/officeart/2005/8/layout/chevron2"/>
    <dgm:cxn modelId="{DA2B5A3B-6FD4-444E-A18C-2C9021E7009A}" type="presParOf" srcId="{58AB41BB-DBFD-4C0A-9B58-7CD3E87BD1A3}" destId="{53E0DD27-309D-4E22-8551-55673B077242}" srcOrd="0" destOrd="0" presId="urn:microsoft.com/office/officeart/2005/8/layout/chevron2"/>
    <dgm:cxn modelId="{09452A55-79FD-452E-97CA-F06C7A70C90E}" type="presParOf" srcId="{58AB41BB-DBFD-4C0A-9B58-7CD3E87BD1A3}" destId="{0DAF07D3-73BE-47F2-B8B6-CDEF6A516734}" srcOrd="1" destOrd="0" presId="urn:microsoft.com/office/officeart/2005/8/layout/chevron2"/>
    <dgm:cxn modelId="{2DAF188C-AD23-488A-9E60-75AF8B85BD42}" type="presParOf" srcId="{8F174370-7B51-4C72-8A80-92F042923E12}" destId="{16EA3C47-639C-488F-B23D-EBD2DE0F78D8}" srcOrd="1" destOrd="0" presId="urn:microsoft.com/office/officeart/2005/8/layout/chevron2"/>
    <dgm:cxn modelId="{815C3287-4A7E-474A-8467-FD875965651D}" type="presParOf" srcId="{8F174370-7B51-4C72-8A80-92F042923E12}" destId="{F74E5C8C-2519-4818-AD23-A0EF4BEC37A6}" srcOrd="2" destOrd="0" presId="urn:microsoft.com/office/officeart/2005/8/layout/chevron2"/>
    <dgm:cxn modelId="{5BF8C06C-2FF6-42C8-A352-35D62436EAB5}" type="presParOf" srcId="{F74E5C8C-2519-4818-AD23-A0EF4BEC37A6}" destId="{941EAF4C-0EBE-4E26-84D5-41D540FDAFAE}" srcOrd="0" destOrd="0" presId="urn:microsoft.com/office/officeart/2005/8/layout/chevron2"/>
    <dgm:cxn modelId="{97B5403E-D564-4F24-8B3B-FC553038F523}" type="presParOf" srcId="{F74E5C8C-2519-4818-AD23-A0EF4BEC37A6}" destId="{F6C74E84-7493-4060-B5F4-A424B4B5DC49}" srcOrd="1" destOrd="0" presId="urn:microsoft.com/office/officeart/2005/8/layout/chevron2"/>
    <dgm:cxn modelId="{B348CFBA-7027-444E-AB43-949E54A13D61}" type="presParOf" srcId="{8F174370-7B51-4C72-8A80-92F042923E12}" destId="{DA556B7D-7658-4918-8FBC-90BD844546EB}" srcOrd="3" destOrd="0" presId="urn:microsoft.com/office/officeart/2005/8/layout/chevron2"/>
    <dgm:cxn modelId="{3B43FC30-0E51-4CA5-8924-205077F808EF}" type="presParOf" srcId="{8F174370-7B51-4C72-8A80-92F042923E12}" destId="{01D9257A-7E89-437D-8259-849D7DEDD0FF}" srcOrd="4" destOrd="0" presId="urn:microsoft.com/office/officeart/2005/8/layout/chevron2"/>
    <dgm:cxn modelId="{3CA6B6E4-3527-4EB9-AEDF-C2A9B076F62D}" type="presParOf" srcId="{01D9257A-7E89-437D-8259-849D7DEDD0FF}" destId="{078665BF-E5AA-47D9-B381-930F14F65D76}" srcOrd="0" destOrd="0" presId="urn:microsoft.com/office/officeart/2005/8/layout/chevron2"/>
    <dgm:cxn modelId="{0A174E8B-04FD-4CE9-9EE1-60F1C120C942}" type="presParOf" srcId="{01D9257A-7E89-437D-8259-849D7DEDD0FF}" destId="{4636C58C-8553-4F49-8E87-02F403DD0B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08DD3-38DB-4788-982A-2C9ECCF9109A}"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fi-FI"/>
        </a:p>
      </dgm:t>
    </dgm:pt>
    <dgm:pt modelId="{D5A16211-02B6-4643-970C-023610C25AC6}">
      <dgm:prSet phldrT="[Teksti]" custT="1"/>
      <dgm:spPr/>
      <dgm:t>
        <a:bodyPr/>
        <a:lstStyle/>
        <a:p>
          <a:r>
            <a:rPr lang="fi-FI" sz="1200" dirty="0" smtClean="0">
              <a:solidFill>
                <a:schemeClr val="tx1"/>
              </a:solidFill>
            </a:rPr>
            <a:t>Kielten rikas maailma</a:t>
          </a:r>
          <a:endParaRPr lang="fi-FI" sz="1200" dirty="0">
            <a:solidFill>
              <a:schemeClr val="tx1"/>
            </a:solidFill>
          </a:endParaRPr>
        </a:p>
      </dgm:t>
    </dgm:pt>
    <dgm:pt modelId="{A782C683-76E8-440E-B530-E4C6AA87F0C4}" type="parTrans" cxnId="{22730752-1A19-42B0-B170-A1A8FE17EB03}">
      <dgm:prSet/>
      <dgm:spPr/>
      <dgm:t>
        <a:bodyPr/>
        <a:lstStyle/>
        <a:p>
          <a:endParaRPr lang="fi-FI"/>
        </a:p>
      </dgm:t>
    </dgm:pt>
    <dgm:pt modelId="{F109E18D-DE1D-4AED-87D7-E2F8D9361998}" type="sibTrans" cxnId="{22730752-1A19-42B0-B170-A1A8FE17EB03}">
      <dgm:prSet custT="1"/>
      <dgm:spPr/>
      <dgm:t>
        <a:bodyPr/>
        <a:lstStyle/>
        <a:p>
          <a:endParaRPr lang="fi-FI" sz="1200"/>
        </a:p>
      </dgm:t>
    </dgm:pt>
    <dgm:pt modelId="{A147ADA1-B7E3-4178-9F1E-262943C1EE5F}">
      <dgm:prSet phldrT="[Teksti]" custT="1"/>
      <dgm:spPr/>
      <dgm:t>
        <a:bodyPr/>
        <a:lstStyle/>
        <a:p>
          <a:endParaRPr lang="fi-FI" sz="1200" dirty="0"/>
        </a:p>
      </dgm:t>
    </dgm:pt>
    <dgm:pt modelId="{A651BCF7-B8EB-405D-A8AD-6168C3C76B83}" type="parTrans" cxnId="{B9E168A0-62C6-407A-9C0F-CDE38CCB4B64}">
      <dgm:prSet/>
      <dgm:spPr/>
      <dgm:t>
        <a:bodyPr/>
        <a:lstStyle/>
        <a:p>
          <a:endParaRPr lang="fi-FI"/>
        </a:p>
      </dgm:t>
    </dgm:pt>
    <dgm:pt modelId="{625EF784-3EFB-4CD7-9C95-2E0D8F00089A}" type="sibTrans" cxnId="{B9E168A0-62C6-407A-9C0F-CDE38CCB4B64}">
      <dgm:prSet/>
      <dgm:spPr/>
      <dgm:t>
        <a:bodyPr/>
        <a:lstStyle/>
        <a:p>
          <a:endParaRPr lang="fi-FI"/>
        </a:p>
      </dgm:t>
    </dgm:pt>
    <dgm:pt modelId="{F682D6CA-7B6F-4CB5-976F-ED00C42BF5D6}">
      <dgm:prSet phldrT="[Teksti]" custT="1"/>
      <dgm:spPr/>
      <dgm:t>
        <a:bodyPr/>
        <a:lstStyle/>
        <a:p>
          <a:r>
            <a:rPr lang="fi-FI" sz="1200" dirty="0" smtClean="0">
              <a:solidFill>
                <a:schemeClr val="tx1"/>
              </a:solidFill>
            </a:rPr>
            <a:t>Ilmaisun monet muodot</a:t>
          </a:r>
          <a:endParaRPr lang="fi-FI" sz="1200" dirty="0">
            <a:solidFill>
              <a:schemeClr val="tx1"/>
            </a:solidFill>
          </a:endParaRPr>
        </a:p>
      </dgm:t>
    </dgm:pt>
    <dgm:pt modelId="{DABAFE89-005D-4FBE-BEE9-232711E2562F}" type="parTrans" cxnId="{E15D29F3-FFB9-420E-BE28-EBC8A2DB3C0E}">
      <dgm:prSet/>
      <dgm:spPr/>
      <dgm:t>
        <a:bodyPr/>
        <a:lstStyle/>
        <a:p>
          <a:endParaRPr lang="fi-FI"/>
        </a:p>
      </dgm:t>
    </dgm:pt>
    <dgm:pt modelId="{106344EA-4EAE-45EC-BA0D-C38042983A62}" type="sibTrans" cxnId="{E15D29F3-FFB9-420E-BE28-EBC8A2DB3C0E}">
      <dgm:prSet custT="1"/>
      <dgm:spPr/>
      <dgm:t>
        <a:bodyPr/>
        <a:lstStyle/>
        <a:p>
          <a:endParaRPr lang="fi-FI" sz="1200"/>
        </a:p>
      </dgm:t>
    </dgm:pt>
    <dgm:pt modelId="{01C5708E-7549-4A2E-93BE-1E0D115F28D4}">
      <dgm:prSet phldrT="[Teksti]" custT="1"/>
      <dgm:spPr/>
      <dgm:t>
        <a:bodyPr/>
        <a:lstStyle/>
        <a:p>
          <a:endParaRPr lang="fi-FI" sz="1200" dirty="0"/>
        </a:p>
      </dgm:t>
    </dgm:pt>
    <dgm:pt modelId="{338B79EC-1222-460D-9075-BEC7CE6693D6}" type="parTrans" cxnId="{8DE9F984-1F17-43B7-A7BA-74CC17020DD7}">
      <dgm:prSet/>
      <dgm:spPr/>
      <dgm:t>
        <a:bodyPr/>
        <a:lstStyle/>
        <a:p>
          <a:endParaRPr lang="fi-FI"/>
        </a:p>
      </dgm:t>
    </dgm:pt>
    <dgm:pt modelId="{2604E70B-4AAB-475C-8F33-D9173D5E8980}" type="sibTrans" cxnId="{8DE9F984-1F17-43B7-A7BA-74CC17020DD7}">
      <dgm:prSet/>
      <dgm:spPr/>
      <dgm:t>
        <a:bodyPr/>
        <a:lstStyle/>
        <a:p>
          <a:endParaRPr lang="fi-FI"/>
        </a:p>
      </dgm:t>
    </dgm:pt>
    <dgm:pt modelId="{966FBB86-E0D9-4796-849D-F5533C9E201E}">
      <dgm:prSet phldrT="[Teksti]" custT="1"/>
      <dgm:spPr/>
      <dgm:t>
        <a:bodyPr/>
        <a:lstStyle/>
        <a:p>
          <a:r>
            <a:rPr lang="fi-FI" sz="1200" dirty="0" smtClean="0">
              <a:solidFill>
                <a:schemeClr val="tx1"/>
              </a:solidFill>
            </a:rPr>
            <a:t>Minä ja meidän yhteisömme</a:t>
          </a:r>
          <a:endParaRPr lang="fi-FI" sz="1200" dirty="0">
            <a:solidFill>
              <a:schemeClr val="tx1"/>
            </a:solidFill>
          </a:endParaRPr>
        </a:p>
      </dgm:t>
    </dgm:pt>
    <dgm:pt modelId="{BA80AF8A-59D7-492E-816E-30E0B9EC03F1}" type="parTrans" cxnId="{FD79783B-69A7-4AFE-90C9-CFBDA328FE63}">
      <dgm:prSet/>
      <dgm:spPr/>
      <dgm:t>
        <a:bodyPr/>
        <a:lstStyle/>
        <a:p>
          <a:endParaRPr lang="fi-FI"/>
        </a:p>
      </dgm:t>
    </dgm:pt>
    <dgm:pt modelId="{A04E9949-DAD6-4A9D-88FB-AFB72343D80E}" type="sibTrans" cxnId="{FD79783B-69A7-4AFE-90C9-CFBDA328FE63}">
      <dgm:prSet custT="1"/>
      <dgm:spPr/>
      <dgm:t>
        <a:bodyPr/>
        <a:lstStyle/>
        <a:p>
          <a:endParaRPr lang="fi-FI" sz="1200"/>
        </a:p>
      </dgm:t>
    </dgm:pt>
    <dgm:pt modelId="{2A1F20DD-5A7C-43DA-8441-BBF12AB2FFD1}">
      <dgm:prSet phldrT="[Teksti]" custT="1"/>
      <dgm:spPr/>
      <dgm:t>
        <a:bodyPr/>
        <a:lstStyle/>
        <a:p>
          <a:endParaRPr lang="fi-FI" sz="1200" dirty="0"/>
        </a:p>
      </dgm:t>
    </dgm:pt>
    <dgm:pt modelId="{49F5BE6A-C227-4A85-8739-0C1C3B4EE5C7}" type="parTrans" cxnId="{5AE570B0-0B0F-40CB-9002-0EF599935CEC}">
      <dgm:prSet/>
      <dgm:spPr/>
      <dgm:t>
        <a:bodyPr/>
        <a:lstStyle/>
        <a:p>
          <a:endParaRPr lang="fi-FI"/>
        </a:p>
      </dgm:t>
    </dgm:pt>
    <dgm:pt modelId="{9910DA91-5BC4-4B88-B5E0-8A700C8D0A13}" type="sibTrans" cxnId="{5AE570B0-0B0F-40CB-9002-0EF599935CEC}">
      <dgm:prSet/>
      <dgm:spPr/>
      <dgm:t>
        <a:bodyPr/>
        <a:lstStyle/>
        <a:p>
          <a:endParaRPr lang="fi-FI"/>
        </a:p>
      </dgm:t>
    </dgm:pt>
    <dgm:pt modelId="{7EE73A2E-D758-4A5D-9F4A-2EBC46C1C055}">
      <dgm:prSet phldrT="[Teksti]" custT="1"/>
      <dgm:spPr/>
      <dgm:t>
        <a:bodyPr/>
        <a:lstStyle/>
        <a:p>
          <a:r>
            <a:rPr lang="fi-FI" sz="1200" dirty="0" smtClean="0">
              <a:solidFill>
                <a:schemeClr val="tx1"/>
              </a:solidFill>
            </a:rPr>
            <a:t>Tutkin ja toimin ympäristössäni</a:t>
          </a:r>
          <a:endParaRPr lang="fi-FI" sz="1200" dirty="0">
            <a:solidFill>
              <a:schemeClr val="tx1"/>
            </a:solidFill>
          </a:endParaRPr>
        </a:p>
      </dgm:t>
    </dgm:pt>
    <dgm:pt modelId="{3520DCEA-A44B-43A1-9B8B-88DD176E3DD3}" type="parTrans" cxnId="{E38DCCF4-27EF-45F3-B0B4-1F775725C453}">
      <dgm:prSet/>
      <dgm:spPr/>
      <dgm:t>
        <a:bodyPr/>
        <a:lstStyle/>
        <a:p>
          <a:endParaRPr lang="fi-FI"/>
        </a:p>
      </dgm:t>
    </dgm:pt>
    <dgm:pt modelId="{822DF134-025A-4F46-864E-06AE6AB43E3C}" type="sibTrans" cxnId="{E38DCCF4-27EF-45F3-B0B4-1F775725C453}">
      <dgm:prSet custT="1"/>
      <dgm:spPr/>
      <dgm:t>
        <a:bodyPr/>
        <a:lstStyle/>
        <a:p>
          <a:endParaRPr lang="fi-FI" sz="1200"/>
        </a:p>
      </dgm:t>
    </dgm:pt>
    <dgm:pt modelId="{10964952-BD3D-4A6D-8CB4-11E9C393F1DF}">
      <dgm:prSet phldrT="[Teksti]" custT="1"/>
      <dgm:spPr/>
      <dgm:t>
        <a:bodyPr/>
        <a:lstStyle/>
        <a:p>
          <a:r>
            <a:rPr lang="fi-FI" sz="1200" dirty="0" smtClean="0">
              <a:solidFill>
                <a:schemeClr val="tx1"/>
              </a:solidFill>
            </a:rPr>
            <a:t>Kasvan, liikun ja kehityn</a:t>
          </a:r>
          <a:endParaRPr lang="fi-FI" sz="1200" dirty="0">
            <a:solidFill>
              <a:schemeClr val="tx1"/>
            </a:solidFill>
          </a:endParaRPr>
        </a:p>
      </dgm:t>
    </dgm:pt>
    <dgm:pt modelId="{DB1261FE-E228-4FC5-9624-10A463FBE413}" type="parTrans" cxnId="{DDAD5B3F-6FBA-451D-883D-9941E546FC25}">
      <dgm:prSet/>
      <dgm:spPr/>
      <dgm:t>
        <a:bodyPr/>
        <a:lstStyle/>
        <a:p>
          <a:endParaRPr lang="fi-FI"/>
        </a:p>
      </dgm:t>
    </dgm:pt>
    <dgm:pt modelId="{21598F34-1743-42B8-9A99-07394F4B3F7E}" type="sibTrans" cxnId="{DDAD5B3F-6FBA-451D-883D-9941E546FC25}">
      <dgm:prSet custT="1"/>
      <dgm:spPr/>
      <dgm:t>
        <a:bodyPr/>
        <a:lstStyle/>
        <a:p>
          <a:endParaRPr lang="fi-FI" sz="1200"/>
        </a:p>
      </dgm:t>
    </dgm:pt>
    <dgm:pt modelId="{CB2A9824-02AC-497E-9A9F-91F9E5D5BEC8}">
      <dgm:prSet phldrT="[Teksti]" custT="1"/>
      <dgm:spPr/>
      <dgm:t>
        <a:bodyPr/>
        <a:lstStyle/>
        <a:p>
          <a:endParaRPr lang="fi-FI" sz="1200" dirty="0"/>
        </a:p>
      </dgm:t>
    </dgm:pt>
    <dgm:pt modelId="{6152791E-075F-4E0B-A752-E41A7541ADBD}" type="parTrans" cxnId="{65DD5EA3-FB6C-4349-9601-933C95B3AE25}">
      <dgm:prSet/>
      <dgm:spPr/>
      <dgm:t>
        <a:bodyPr/>
        <a:lstStyle/>
        <a:p>
          <a:endParaRPr lang="fi-FI"/>
        </a:p>
      </dgm:t>
    </dgm:pt>
    <dgm:pt modelId="{C22D3AC3-4279-4445-AD04-AA3E1EFA49C7}" type="sibTrans" cxnId="{65DD5EA3-FB6C-4349-9601-933C95B3AE25}">
      <dgm:prSet/>
      <dgm:spPr/>
      <dgm:t>
        <a:bodyPr/>
        <a:lstStyle/>
        <a:p>
          <a:endParaRPr lang="fi-FI"/>
        </a:p>
      </dgm:t>
    </dgm:pt>
    <dgm:pt modelId="{B32E2CBE-187B-4B6B-8108-BE8B89CD3CDA}">
      <dgm:prSet phldrT="[Teksti]" custT="1"/>
      <dgm:spPr/>
      <dgm:t>
        <a:bodyPr/>
        <a:lstStyle/>
        <a:p>
          <a:endParaRPr lang="fi-FI" sz="1200" dirty="0"/>
        </a:p>
      </dgm:t>
    </dgm:pt>
    <dgm:pt modelId="{4665EBD9-D91D-4BBA-9A25-D05C2B9C459E}" type="parTrans" cxnId="{90E4B552-7739-4BFC-B9D0-A396785A4302}">
      <dgm:prSet/>
      <dgm:spPr/>
      <dgm:t>
        <a:bodyPr/>
        <a:lstStyle/>
        <a:p>
          <a:endParaRPr lang="fi-FI"/>
        </a:p>
      </dgm:t>
    </dgm:pt>
    <dgm:pt modelId="{22F7C67E-78A6-4A9D-A87F-0A1F2FECA7AF}" type="sibTrans" cxnId="{90E4B552-7739-4BFC-B9D0-A396785A4302}">
      <dgm:prSet/>
      <dgm:spPr/>
      <dgm:t>
        <a:bodyPr/>
        <a:lstStyle/>
        <a:p>
          <a:endParaRPr lang="fi-FI"/>
        </a:p>
      </dgm:t>
    </dgm:pt>
    <dgm:pt modelId="{F9DD5C2A-A46F-4688-9149-01E5F1E8A57A}" type="pres">
      <dgm:prSet presAssocID="{91908DD3-38DB-4788-982A-2C9ECCF9109A}" presName="Name0" presStyleCnt="0">
        <dgm:presLayoutVars>
          <dgm:chMax/>
          <dgm:chPref/>
          <dgm:dir/>
          <dgm:animLvl val="lvl"/>
        </dgm:presLayoutVars>
      </dgm:prSet>
      <dgm:spPr/>
      <dgm:t>
        <a:bodyPr/>
        <a:lstStyle/>
        <a:p>
          <a:endParaRPr lang="fi-FI"/>
        </a:p>
      </dgm:t>
    </dgm:pt>
    <dgm:pt modelId="{20CC30E8-1A08-463D-AE1A-106A6B035FCB}" type="pres">
      <dgm:prSet presAssocID="{D5A16211-02B6-4643-970C-023610C25AC6}" presName="composite" presStyleCnt="0"/>
      <dgm:spPr/>
    </dgm:pt>
    <dgm:pt modelId="{D5C311E9-DEA4-47C5-A15F-A30ADA3264B1}" type="pres">
      <dgm:prSet presAssocID="{D5A16211-02B6-4643-970C-023610C25AC6}" presName="Parent1" presStyleLbl="node1" presStyleIdx="0" presStyleCnt="10">
        <dgm:presLayoutVars>
          <dgm:chMax val="1"/>
          <dgm:chPref val="1"/>
          <dgm:bulletEnabled val="1"/>
        </dgm:presLayoutVars>
      </dgm:prSet>
      <dgm:spPr/>
      <dgm:t>
        <a:bodyPr/>
        <a:lstStyle/>
        <a:p>
          <a:endParaRPr lang="fi-FI"/>
        </a:p>
      </dgm:t>
    </dgm:pt>
    <dgm:pt modelId="{AF7F8F3A-5320-4D53-98ED-8B5A54A313B7}" type="pres">
      <dgm:prSet presAssocID="{D5A16211-02B6-4643-970C-023610C25AC6}" presName="Childtext1" presStyleLbl="revTx" presStyleIdx="0" presStyleCnt="5">
        <dgm:presLayoutVars>
          <dgm:chMax val="0"/>
          <dgm:chPref val="0"/>
          <dgm:bulletEnabled val="1"/>
        </dgm:presLayoutVars>
      </dgm:prSet>
      <dgm:spPr/>
      <dgm:t>
        <a:bodyPr/>
        <a:lstStyle/>
        <a:p>
          <a:endParaRPr lang="fi-FI"/>
        </a:p>
      </dgm:t>
    </dgm:pt>
    <dgm:pt modelId="{C6DFBF9F-86B7-49BE-AA10-03E94F147300}" type="pres">
      <dgm:prSet presAssocID="{D5A16211-02B6-4643-970C-023610C25AC6}" presName="BalanceSpacing" presStyleCnt="0"/>
      <dgm:spPr/>
    </dgm:pt>
    <dgm:pt modelId="{AE26EC5C-8091-467B-900F-AF180DC1A2F4}" type="pres">
      <dgm:prSet presAssocID="{D5A16211-02B6-4643-970C-023610C25AC6}" presName="BalanceSpacing1" presStyleCnt="0"/>
      <dgm:spPr/>
    </dgm:pt>
    <dgm:pt modelId="{D54B5115-3E08-45AC-9CBF-C6E205412220}" type="pres">
      <dgm:prSet presAssocID="{F109E18D-DE1D-4AED-87D7-E2F8D9361998}" presName="Accent1Text" presStyleLbl="node1" presStyleIdx="1" presStyleCnt="10" custLinFactNeighborX="-3020" custLinFactNeighborY="-4014"/>
      <dgm:spPr/>
      <dgm:t>
        <a:bodyPr/>
        <a:lstStyle/>
        <a:p>
          <a:endParaRPr lang="fi-FI"/>
        </a:p>
      </dgm:t>
    </dgm:pt>
    <dgm:pt modelId="{8B48D644-7B28-40BC-990C-A0020C535BE8}" type="pres">
      <dgm:prSet presAssocID="{F109E18D-DE1D-4AED-87D7-E2F8D9361998}" presName="spaceBetweenRectangles" presStyleCnt="0"/>
      <dgm:spPr/>
    </dgm:pt>
    <dgm:pt modelId="{B9DF06EE-6C02-4281-B361-1FB689E0EC15}" type="pres">
      <dgm:prSet presAssocID="{F682D6CA-7B6F-4CB5-976F-ED00C42BF5D6}" presName="composite" presStyleCnt="0"/>
      <dgm:spPr/>
    </dgm:pt>
    <dgm:pt modelId="{743391EA-9BAE-4FF3-8902-AFED342E436D}" type="pres">
      <dgm:prSet presAssocID="{F682D6CA-7B6F-4CB5-976F-ED00C42BF5D6}" presName="Parent1" presStyleLbl="node1" presStyleIdx="2" presStyleCnt="10" custLinFactNeighborY="0">
        <dgm:presLayoutVars>
          <dgm:chMax val="1"/>
          <dgm:chPref val="1"/>
          <dgm:bulletEnabled val="1"/>
        </dgm:presLayoutVars>
      </dgm:prSet>
      <dgm:spPr/>
      <dgm:t>
        <a:bodyPr/>
        <a:lstStyle/>
        <a:p>
          <a:endParaRPr lang="fi-FI"/>
        </a:p>
      </dgm:t>
    </dgm:pt>
    <dgm:pt modelId="{ACB01DA5-50B5-4ABA-82EC-5FD781DFE905}" type="pres">
      <dgm:prSet presAssocID="{F682D6CA-7B6F-4CB5-976F-ED00C42BF5D6}" presName="Childtext1" presStyleLbl="revTx" presStyleIdx="1" presStyleCnt="5">
        <dgm:presLayoutVars>
          <dgm:chMax val="0"/>
          <dgm:chPref val="0"/>
          <dgm:bulletEnabled val="1"/>
        </dgm:presLayoutVars>
      </dgm:prSet>
      <dgm:spPr/>
      <dgm:t>
        <a:bodyPr/>
        <a:lstStyle/>
        <a:p>
          <a:endParaRPr lang="fi-FI"/>
        </a:p>
      </dgm:t>
    </dgm:pt>
    <dgm:pt modelId="{164EC1DF-B0D8-48E7-ACCD-6577C96A7106}" type="pres">
      <dgm:prSet presAssocID="{F682D6CA-7B6F-4CB5-976F-ED00C42BF5D6}" presName="BalanceSpacing" presStyleCnt="0"/>
      <dgm:spPr/>
    </dgm:pt>
    <dgm:pt modelId="{B9C47DB8-1EB4-4F33-B5AB-C8497B70B698}" type="pres">
      <dgm:prSet presAssocID="{F682D6CA-7B6F-4CB5-976F-ED00C42BF5D6}" presName="BalanceSpacing1" presStyleCnt="0"/>
      <dgm:spPr/>
    </dgm:pt>
    <dgm:pt modelId="{A89CCAF5-9035-47A6-9CFC-83A4EECC406D}" type="pres">
      <dgm:prSet presAssocID="{106344EA-4EAE-45EC-BA0D-C38042983A62}" presName="Accent1Text" presStyleLbl="node1" presStyleIdx="3" presStyleCnt="10"/>
      <dgm:spPr/>
      <dgm:t>
        <a:bodyPr/>
        <a:lstStyle/>
        <a:p>
          <a:endParaRPr lang="fi-FI"/>
        </a:p>
      </dgm:t>
    </dgm:pt>
    <dgm:pt modelId="{212B0BEE-6E79-428F-B2D4-9D01EDED9A9D}" type="pres">
      <dgm:prSet presAssocID="{106344EA-4EAE-45EC-BA0D-C38042983A62}" presName="spaceBetweenRectangles" presStyleCnt="0"/>
      <dgm:spPr/>
    </dgm:pt>
    <dgm:pt modelId="{4ACDF63F-ECB3-40C0-AB43-E3F54292C889}" type="pres">
      <dgm:prSet presAssocID="{966FBB86-E0D9-4796-849D-F5533C9E201E}" presName="composite" presStyleCnt="0"/>
      <dgm:spPr/>
    </dgm:pt>
    <dgm:pt modelId="{1CED24F8-9615-4568-A2D0-883754F136B3}" type="pres">
      <dgm:prSet presAssocID="{966FBB86-E0D9-4796-849D-F5533C9E201E}" presName="Parent1" presStyleLbl="node1" presStyleIdx="4" presStyleCnt="10" custScaleX="138886">
        <dgm:presLayoutVars>
          <dgm:chMax val="1"/>
          <dgm:chPref val="1"/>
          <dgm:bulletEnabled val="1"/>
        </dgm:presLayoutVars>
      </dgm:prSet>
      <dgm:spPr/>
      <dgm:t>
        <a:bodyPr/>
        <a:lstStyle/>
        <a:p>
          <a:endParaRPr lang="fi-FI"/>
        </a:p>
      </dgm:t>
    </dgm:pt>
    <dgm:pt modelId="{2110BDFD-BE4F-4040-B4D5-BF68690447A8}" type="pres">
      <dgm:prSet presAssocID="{966FBB86-E0D9-4796-849D-F5533C9E201E}" presName="Childtext1" presStyleLbl="revTx" presStyleIdx="2" presStyleCnt="5">
        <dgm:presLayoutVars>
          <dgm:chMax val="0"/>
          <dgm:chPref val="0"/>
          <dgm:bulletEnabled val="1"/>
        </dgm:presLayoutVars>
      </dgm:prSet>
      <dgm:spPr/>
      <dgm:t>
        <a:bodyPr/>
        <a:lstStyle/>
        <a:p>
          <a:endParaRPr lang="fi-FI"/>
        </a:p>
      </dgm:t>
    </dgm:pt>
    <dgm:pt modelId="{75723A33-4494-4E89-B2B4-C7295EEEEFFA}" type="pres">
      <dgm:prSet presAssocID="{966FBB86-E0D9-4796-849D-F5533C9E201E}" presName="BalanceSpacing" presStyleCnt="0"/>
      <dgm:spPr/>
    </dgm:pt>
    <dgm:pt modelId="{EAC39F44-74D6-4441-9AAA-B2AED7730533}" type="pres">
      <dgm:prSet presAssocID="{966FBB86-E0D9-4796-849D-F5533C9E201E}" presName="BalanceSpacing1" presStyleCnt="0"/>
      <dgm:spPr/>
    </dgm:pt>
    <dgm:pt modelId="{3020AD21-C434-447C-B99A-C8371774BB77}" type="pres">
      <dgm:prSet presAssocID="{A04E9949-DAD6-4A9D-88FB-AFB72343D80E}" presName="Accent1Text" presStyleLbl="node1" presStyleIdx="5" presStyleCnt="10"/>
      <dgm:spPr/>
      <dgm:t>
        <a:bodyPr/>
        <a:lstStyle/>
        <a:p>
          <a:endParaRPr lang="fi-FI"/>
        </a:p>
      </dgm:t>
    </dgm:pt>
    <dgm:pt modelId="{04D64AFC-CDC2-4CF1-A7E6-72B230FE166C}" type="pres">
      <dgm:prSet presAssocID="{A04E9949-DAD6-4A9D-88FB-AFB72343D80E}" presName="spaceBetweenRectangles" presStyleCnt="0"/>
      <dgm:spPr/>
    </dgm:pt>
    <dgm:pt modelId="{7F46A674-0F76-449E-8ADE-D4CF4777C2F5}" type="pres">
      <dgm:prSet presAssocID="{7EE73A2E-D758-4A5D-9F4A-2EBC46C1C055}" presName="composite" presStyleCnt="0"/>
      <dgm:spPr/>
    </dgm:pt>
    <dgm:pt modelId="{9075CAA1-9156-440D-81EB-34C84FEEC667}" type="pres">
      <dgm:prSet presAssocID="{7EE73A2E-D758-4A5D-9F4A-2EBC46C1C055}" presName="Parent1" presStyleLbl="node1" presStyleIdx="6" presStyleCnt="10" custScaleX="164792">
        <dgm:presLayoutVars>
          <dgm:chMax val="1"/>
          <dgm:chPref val="1"/>
          <dgm:bulletEnabled val="1"/>
        </dgm:presLayoutVars>
      </dgm:prSet>
      <dgm:spPr/>
      <dgm:t>
        <a:bodyPr/>
        <a:lstStyle/>
        <a:p>
          <a:endParaRPr lang="fi-FI"/>
        </a:p>
      </dgm:t>
    </dgm:pt>
    <dgm:pt modelId="{7DECE245-B4AB-4C9C-AB5F-19833906E215}" type="pres">
      <dgm:prSet presAssocID="{7EE73A2E-D758-4A5D-9F4A-2EBC46C1C055}" presName="Childtext1" presStyleLbl="revTx" presStyleIdx="3" presStyleCnt="5">
        <dgm:presLayoutVars>
          <dgm:chMax val="0"/>
          <dgm:chPref val="0"/>
          <dgm:bulletEnabled val="1"/>
        </dgm:presLayoutVars>
      </dgm:prSet>
      <dgm:spPr/>
      <dgm:t>
        <a:bodyPr/>
        <a:lstStyle/>
        <a:p>
          <a:endParaRPr lang="fi-FI"/>
        </a:p>
      </dgm:t>
    </dgm:pt>
    <dgm:pt modelId="{F4137A41-56FB-4FCE-A95A-0D77A7ED1035}" type="pres">
      <dgm:prSet presAssocID="{7EE73A2E-D758-4A5D-9F4A-2EBC46C1C055}" presName="BalanceSpacing" presStyleCnt="0"/>
      <dgm:spPr/>
    </dgm:pt>
    <dgm:pt modelId="{E1C8B410-5D4B-44E6-944E-181938F292FE}" type="pres">
      <dgm:prSet presAssocID="{7EE73A2E-D758-4A5D-9F4A-2EBC46C1C055}" presName="BalanceSpacing1" presStyleCnt="0"/>
      <dgm:spPr/>
    </dgm:pt>
    <dgm:pt modelId="{69527729-3AC3-47B1-9D6B-8F59178E88E6}" type="pres">
      <dgm:prSet presAssocID="{822DF134-025A-4F46-864E-06AE6AB43E3C}" presName="Accent1Text" presStyleLbl="node1" presStyleIdx="7" presStyleCnt="10"/>
      <dgm:spPr/>
      <dgm:t>
        <a:bodyPr/>
        <a:lstStyle/>
        <a:p>
          <a:endParaRPr lang="fi-FI"/>
        </a:p>
      </dgm:t>
    </dgm:pt>
    <dgm:pt modelId="{7EA1B4E6-BE64-4F35-92E0-F6997476A0FC}" type="pres">
      <dgm:prSet presAssocID="{822DF134-025A-4F46-864E-06AE6AB43E3C}" presName="spaceBetweenRectangles" presStyleCnt="0"/>
      <dgm:spPr/>
    </dgm:pt>
    <dgm:pt modelId="{3192A797-FD21-4A84-9D74-3E98512BCDAF}" type="pres">
      <dgm:prSet presAssocID="{10964952-BD3D-4A6D-8CB4-11E9C393F1DF}" presName="composite" presStyleCnt="0"/>
      <dgm:spPr/>
    </dgm:pt>
    <dgm:pt modelId="{3D2656E8-6778-446F-B1AD-2E56E8FB3999}" type="pres">
      <dgm:prSet presAssocID="{10964952-BD3D-4A6D-8CB4-11E9C393F1DF}" presName="Parent1" presStyleLbl="node1" presStyleIdx="8" presStyleCnt="10" custLinFactNeighborY="0">
        <dgm:presLayoutVars>
          <dgm:chMax val="1"/>
          <dgm:chPref val="1"/>
          <dgm:bulletEnabled val="1"/>
        </dgm:presLayoutVars>
      </dgm:prSet>
      <dgm:spPr/>
      <dgm:t>
        <a:bodyPr/>
        <a:lstStyle/>
        <a:p>
          <a:endParaRPr lang="fi-FI"/>
        </a:p>
      </dgm:t>
    </dgm:pt>
    <dgm:pt modelId="{C24B0804-0A85-4D90-A2C8-6E21E7D9188F}" type="pres">
      <dgm:prSet presAssocID="{10964952-BD3D-4A6D-8CB4-11E9C393F1DF}" presName="Childtext1" presStyleLbl="revTx" presStyleIdx="4" presStyleCnt="5">
        <dgm:presLayoutVars>
          <dgm:chMax val="0"/>
          <dgm:chPref val="0"/>
          <dgm:bulletEnabled val="1"/>
        </dgm:presLayoutVars>
      </dgm:prSet>
      <dgm:spPr/>
      <dgm:t>
        <a:bodyPr/>
        <a:lstStyle/>
        <a:p>
          <a:endParaRPr lang="fi-FI"/>
        </a:p>
      </dgm:t>
    </dgm:pt>
    <dgm:pt modelId="{28236DB3-F630-4534-9C88-DA47FE0E4BF1}" type="pres">
      <dgm:prSet presAssocID="{10964952-BD3D-4A6D-8CB4-11E9C393F1DF}" presName="BalanceSpacing" presStyleCnt="0"/>
      <dgm:spPr/>
    </dgm:pt>
    <dgm:pt modelId="{081005C8-D3D8-4AE5-96F7-1C861DF391D2}" type="pres">
      <dgm:prSet presAssocID="{10964952-BD3D-4A6D-8CB4-11E9C393F1DF}" presName="BalanceSpacing1" presStyleCnt="0"/>
      <dgm:spPr/>
    </dgm:pt>
    <dgm:pt modelId="{4E7F17CE-DD18-4304-A15A-4F1D1DC853DA}" type="pres">
      <dgm:prSet presAssocID="{21598F34-1743-42B8-9A99-07394F4B3F7E}" presName="Accent1Text" presStyleLbl="node1" presStyleIdx="9" presStyleCnt="10" custLinFactNeighborY="0"/>
      <dgm:spPr/>
      <dgm:t>
        <a:bodyPr/>
        <a:lstStyle/>
        <a:p>
          <a:endParaRPr lang="fi-FI"/>
        </a:p>
      </dgm:t>
    </dgm:pt>
  </dgm:ptLst>
  <dgm:cxnLst>
    <dgm:cxn modelId="{22730752-1A19-42B0-B170-A1A8FE17EB03}" srcId="{91908DD3-38DB-4788-982A-2C9ECCF9109A}" destId="{D5A16211-02B6-4643-970C-023610C25AC6}" srcOrd="0" destOrd="0" parTransId="{A782C683-76E8-440E-B530-E4C6AA87F0C4}" sibTransId="{F109E18D-DE1D-4AED-87D7-E2F8D9361998}"/>
    <dgm:cxn modelId="{CC348030-6BDE-4B67-870C-307E9E07237C}" type="presOf" srcId="{10964952-BD3D-4A6D-8CB4-11E9C393F1DF}" destId="{3D2656E8-6778-446F-B1AD-2E56E8FB3999}" srcOrd="0" destOrd="0" presId="urn:microsoft.com/office/officeart/2008/layout/AlternatingHexagons"/>
    <dgm:cxn modelId="{90E4B552-7739-4BFC-B9D0-A396785A4302}" srcId="{10964952-BD3D-4A6D-8CB4-11E9C393F1DF}" destId="{B32E2CBE-187B-4B6B-8108-BE8B89CD3CDA}" srcOrd="0" destOrd="0" parTransId="{4665EBD9-D91D-4BBA-9A25-D05C2B9C459E}" sibTransId="{22F7C67E-78A6-4A9D-A87F-0A1F2FECA7AF}"/>
    <dgm:cxn modelId="{697CADA1-AFD3-482C-8A43-E2377F2CF2D9}" type="presOf" srcId="{822DF134-025A-4F46-864E-06AE6AB43E3C}" destId="{69527729-3AC3-47B1-9D6B-8F59178E88E6}" srcOrd="0" destOrd="0" presId="urn:microsoft.com/office/officeart/2008/layout/AlternatingHexagons"/>
    <dgm:cxn modelId="{65DD5EA3-FB6C-4349-9601-933C95B3AE25}" srcId="{7EE73A2E-D758-4A5D-9F4A-2EBC46C1C055}" destId="{CB2A9824-02AC-497E-9A9F-91F9E5D5BEC8}" srcOrd="0" destOrd="0" parTransId="{6152791E-075F-4E0B-A752-E41A7541ADBD}" sibTransId="{C22D3AC3-4279-4445-AD04-AA3E1EFA49C7}"/>
    <dgm:cxn modelId="{104FB1F7-91C8-4B6A-9B2B-344F4E02AE25}" type="presOf" srcId="{21598F34-1743-42B8-9A99-07394F4B3F7E}" destId="{4E7F17CE-DD18-4304-A15A-4F1D1DC853DA}" srcOrd="0" destOrd="0" presId="urn:microsoft.com/office/officeart/2008/layout/AlternatingHexagons"/>
    <dgm:cxn modelId="{50A876A7-6660-48D9-B07B-991625C5BEF0}" type="presOf" srcId="{01C5708E-7549-4A2E-93BE-1E0D115F28D4}" destId="{ACB01DA5-50B5-4ABA-82EC-5FD781DFE905}" srcOrd="0" destOrd="0" presId="urn:microsoft.com/office/officeart/2008/layout/AlternatingHexagons"/>
    <dgm:cxn modelId="{81501D43-9A1E-41CA-A0CE-290B80D020CC}" type="presOf" srcId="{F109E18D-DE1D-4AED-87D7-E2F8D9361998}" destId="{D54B5115-3E08-45AC-9CBF-C6E205412220}" srcOrd="0" destOrd="0" presId="urn:microsoft.com/office/officeart/2008/layout/AlternatingHexagons"/>
    <dgm:cxn modelId="{FD79783B-69A7-4AFE-90C9-CFBDA328FE63}" srcId="{91908DD3-38DB-4788-982A-2C9ECCF9109A}" destId="{966FBB86-E0D9-4796-849D-F5533C9E201E}" srcOrd="2" destOrd="0" parTransId="{BA80AF8A-59D7-492E-816E-30E0B9EC03F1}" sibTransId="{A04E9949-DAD6-4A9D-88FB-AFB72343D80E}"/>
    <dgm:cxn modelId="{0BFC3191-D9AD-47C1-B9C7-39F083C72394}" type="presOf" srcId="{2A1F20DD-5A7C-43DA-8441-BBF12AB2FFD1}" destId="{2110BDFD-BE4F-4040-B4D5-BF68690447A8}" srcOrd="0" destOrd="0" presId="urn:microsoft.com/office/officeart/2008/layout/AlternatingHexagons"/>
    <dgm:cxn modelId="{2366DD73-81DF-4880-A29C-D0CE5B69AAD1}" type="presOf" srcId="{F682D6CA-7B6F-4CB5-976F-ED00C42BF5D6}" destId="{743391EA-9BAE-4FF3-8902-AFED342E436D}" srcOrd="0" destOrd="0" presId="urn:microsoft.com/office/officeart/2008/layout/AlternatingHexagons"/>
    <dgm:cxn modelId="{E38DCCF4-27EF-45F3-B0B4-1F775725C453}" srcId="{91908DD3-38DB-4788-982A-2C9ECCF9109A}" destId="{7EE73A2E-D758-4A5D-9F4A-2EBC46C1C055}" srcOrd="3" destOrd="0" parTransId="{3520DCEA-A44B-43A1-9B8B-88DD176E3DD3}" sibTransId="{822DF134-025A-4F46-864E-06AE6AB43E3C}"/>
    <dgm:cxn modelId="{5AE570B0-0B0F-40CB-9002-0EF599935CEC}" srcId="{966FBB86-E0D9-4796-849D-F5533C9E201E}" destId="{2A1F20DD-5A7C-43DA-8441-BBF12AB2FFD1}" srcOrd="0" destOrd="0" parTransId="{49F5BE6A-C227-4A85-8739-0C1C3B4EE5C7}" sibTransId="{9910DA91-5BC4-4B88-B5E0-8A700C8D0A13}"/>
    <dgm:cxn modelId="{CFD78A38-60C2-44F2-A1DE-EF650A4761F5}" type="presOf" srcId="{B32E2CBE-187B-4B6B-8108-BE8B89CD3CDA}" destId="{C24B0804-0A85-4D90-A2C8-6E21E7D9188F}" srcOrd="0" destOrd="0" presId="urn:microsoft.com/office/officeart/2008/layout/AlternatingHexagons"/>
    <dgm:cxn modelId="{62D53E8F-6775-4A49-9852-356C1026BE2F}" type="presOf" srcId="{A147ADA1-B7E3-4178-9F1E-262943C1EE5F}" destId="{AF7F8F3A-5320-4D53-98ED-8B5A54A313B7}" srcOrd="0" destOrd="0" presId="urn:microsoft.com/office/officeart/2008/layout/AlternatingHexagons"/>
    <dgm:cxn modelId="{8DE9F984-1F17-43B7-A7BA-74CC17020DD7}" srcId="{F682D6CA-7B6F-4CB5-976F-ED00C42BF5D6}" destId="{01C5708E-7549-4A2E-93BE-1E0D115F28D4}" srcOrd="0" destOrd="0" parTransId="{338B79EC-1222-460D-9075-BEC7CE6693D6}" sibTransId="{2604E70B-4AAB-475C-8F33-D9173D5E8980}"/>
    <dgm:cxn modelId="{44103BC3-9E68-4979-B9CA-2EB741CF2329}" type="presOf" srcId="{91908DD3-38DB-4788-982A-2C9ECCF9109A}" destId="{F9DD5C2A-A46F-4688-9149-01E5F1E8A57A}" srcOrd="0" destOrd="0" presId="urn:microsoft.com/office/officeart/2008/layout/AlternatingHexagons"/>
    <dgm:cxn modelId="{2BC65B4F-7E7C-4640-B475-CAD96706CA1A}" type="presOf" srcId="{D5A16211-02B6-4643-970C-023610C25AC6}" destId="{D5C311E9-DEA4-47C5-A15F-A30ADA3264B1}" srcOrd="0" destOrd="0" presId="urn:microsoft.com/office/officeart/2008/layout/AlternatingHexagons"/>
    <dgm:cxn modelId="{CCB71106-68FB-4A2F-AFE3-E46B8CE24201}" type="presOf" srcId="{966FBB86-E0D9-4796-849D-F5533C9E201E}" destId="{1CED24F8-9615-4568-A2D0-883754F136B3}" srcOrd="0" destOrd="0" presId="urn:microsoft.com/office/officeart/2008/layout/AlternatingHexagons"/>
    <dgm:cxn modelId="{A4DB0B88-1186-490D-8DE5-1D8B3DF52EDB}" type="presOf" srcId="{106344EA-4EAE-45EC-BA0D-C38042983A62}" destId="{A89CCAF5-9035-47A6-9CFC-83A4EECC406D}" srcOrd="0" destOrd="0" presId="urn:microsoft.com/office/officeart/2008/layout/AlternatingHexagons"/>
    <dgm:cxn modelId="{DDAD5B3F-6FBA-451D-883D-9941E546FC25}" srcId="{91908DD3-38DB-4788-982A-2C9ECCF9109A}" destId="{10964952-BD3D-4A6D-8CB4-11E9C393F1DF}" srcOrd="4" destOrd="0" parTransId="{DB1261FE-E228-4FC5-9624-10A463FBE413}" sibTransId="{21598F34-1743-42B8-9A99-07394F4B3F7E}"/>
    <dgm:cxn modelId="{B9E168A0-62C6-407A-9C0F-CDE38CCB4B64}" srcId="{D5A16211-02B6-4643-970C-023610C25AC6}" destId="{A147ADA1-B7E3-4178-9F1E-262943C1EE5F}" srcOrd="0" destOrd="0" parTransId="{A651BCF7-B8EB-405D-A8AD-6168C3C76B83}" sibTransId="{625EF784-3EFB-4CD7-9C95-2E0D8F00089A}"/>
    <dgm:cxn modelId="{A7DD432A-3BB5-43D8-B998-B25A13B586B1}" type="presOf" srcId="{CB2A9824-02AC-497E-9A9F-91F9E5D5BEC8}" destId="{7DECE245-B4AB-4C9C-AB5F-19833906E215}" srcOrd="0" destOrd="0" presId="urn:microsoft.com/office/officeart/2008/layout/AlternatingHexagons"/>
    <dgm:cxn modelId="{E60352A0-F7C1-456F-9051-AA5767FE4D26}" type="presOf" srcId="{A04E9949-DAD6-4A9D-88FB-AFB72343D80E}" destId="{3020AD21-C434-447C-B99A-C8371774BB77}" srcOrd="0" destOrd="0" presId="urn:microsoft.com/office/officeart/2008/layout/AlternatingHexagons"/>
    <dgm:cxn modelId="{F4B288C3-5DEA-4B41-A526-09929C1A84F1}" type="presOf" srcId="{7EE73A2E-D758-4A5D-9F4A-2EBC46C1C055}" destId="{9075CAA1-9156-440D-81EB-34C84FEEC667}" srcOrd="0" destOrd="0" presId="urn:microsoft.com/office/officeart/2008/layout/AlternatingHexagons"/>
    <dgm:cxn modelId="{E15D29F3-FFB9-420E-BE28-EBC8A2DB3C0E}" srcId="{91908DD3-38DB-4788-982A-2C9ECCF9109A}" destId="{F682D6CA-7B6F-4CB5-976F-ED00C42BF5D6}" srcOrd="1" destOrd="0" parTransId="{DABAFE89-005D-4FBE-BEE9-232711E2562F}" sibTransId="{106344EA-4EAE-45EC-BA0D-C38042983A62}"/>
    <dgm:cxn modelId="{18BF48B4-1C2F-4A06-B343-F12CAD7359CD}" type="presParOf" srcId="{F9DD5C2A-A46F-4688-9149-01E5F1E8A57A}" destId="{20CC30E8-1A08-463D-AE1A-106A6B035FCB}" srcOrd="0" destOrd="0" presId="urn:microsoft.com/office/officeart/2008/layout/AlternatingHexagons"/>
    <dgm:cxn modelId="{2DC5F2B1-9B5D-44F4-9E33-1FA64B89D67E}" type="presParOf" srcId="{20CC30E8-1A08-463D-AE1A-106A6B035FCB}" destId="{D5C311E9-DEA4-47C5-A15F-A30ADA3264B1}" srcOrd="0" destOrd="0" presId="urn:microsoft.com/office/officeart/2008/layout/AlternatingHexagons"/>
    <dgm:cxn modelId="{EF07A087-F8C6-4A6F-A69F-3E231D4849F7}" type="presParOf" srcId="{20CC30E8-1A08-463D-AE1A-106A6B035FCB}" destId="{AF7F8F3A-5320-4D53-98ED-8B5A54A313B7}" srcOrd="1" destOrd="0" presId="urn:microsoft.com/office/officeart/2008/layout/AlternatingHexagons"/>
    <dgm:cxn modelId="{640A8B9F-84DF-4098-9D31-97646B620204}" type="presParOf" srcId="{20CC30E8-1A08-463D-AE1A-106A6B035FCB}" destId="{C6DFBF9F-86B7-49BE-AA10-03E94F147300}" srcOrd="2" destOrd="0" presId="urn:microsoft.com/office/officeart/2008/layout/AlternatingHexagons"/>
    <dgm:cxn modelId="{FFFE0EF8-D6F5-4CDE-8DE8-5E5B6EAC3350}" type="presParOf" srcId="{20CC30E8-1A08-463D-AE1A-106A6B035FCB}" destId="{AE26EC5C-8091-467B-900F-AF180DC1A2F4}" srcOrd="3" destOrd="0" presId="urn:microsoft.com/office/officeart/2008/layout/AlternatingHexagons"/>
    <dgm:cxn modelId="{43BACF5D-0465-40EA-853B-926647062392}" type="presParOf" srcId="{20CC30E8-1A08-463D-AE1A-106A6B035FCB}" destId="{D54B5115-3E08-45AC-9CBF-C6E205412220}" srcOrd="4" destOrd="0" presId="urn:microsoft.com/office/officeart/2008/layout/AlternatingHexagons"/>
    <dgm:cxn modelId="{0A5FE757-DEB9-44BD-9A0C-0D8DF0ADC215}" type="presParOf" srcId="{F9DD5C2A-A46F-4688-9149-01E5F1E8A57A}" destId="{8B48D644-7B28-40BC-990C-A0020C535BE8}" srcOrd="1" destOrd="0" presId="urn:microsoft.com/office/officeart/2008/layout/AlternatingHexagons"/>
    <dgm:cxn modelId="{4105F44F-BE27-4EEF-8C25-F74690B50AE9}" type="presParOf" srcId="{F9DD5C2A-A46F-4688-9149-01E5F1E8A57A}" destId="{B9DF06EE-6C02-4281-B361-1FB689E0EC15}" srcOrd="2" destOrd="0" presId="urn:microsoft.com/office/officeart/2008/layout/AlternatingHexagons"/>
    <dgm:cxn modelId="{64B5BC08-EA40-489D-B4DF-172174C5C71A}" type="presParOf" srcId="{B9DF06EE-6C02-4281-B361-1FB689E0EC15}" destId="{743391EA-9BAE-4FF3-8902-AFED342E436D}" srcOrd="0" destOrd="0" presId="urn:microsoft.com/office/officeart/2008/layout/AlternatingHexagons"/>
    <dgm:cxn modelId="{03C094D6-5A4B-490F-A47A-35FC35BD75AF}" type="presParOf" srcId="{B9DF06EE-6C02-4281-B361-1FB689E0EC15}" destId="{ACB01DA5-50B5-4ABA-82EC-5FD781DFE905}" srcOrd="1" destOrd="0" presId="urn:microsoft.com/office/officeart/2008/layout/AlternatingHexagons"/>
    <dgm:cxn modelId="{E7BD27C5-8D12-4838-AB9E-0A87B55EF1CF}" type="presParOf" srcId="{B9DF06EE-6C02-4281-B361-1FB689E0EC15}" destId="{164EC1DF-B0D8-48E7-ACCD-6577C96A7106}" srcOrd="2" destOrd="0" presId="urn:microsoft.com/office/officeart/2008/layout/AlternatingHexagons"/>
    <dgm:cxn modelId="{7F158CF7-0787-4953-8BFD-835C214E7510}" type="presParOf" srcId="{B9DF06EE-6C02-4281-B361-1FB689E0EC15}" destId="{B9C47DB8-1EB4-4F33-B5AB-C8497B70B698}" srcOrd="3" destOrd="0" presId="urn:microsoft.com/office/officeart/2008/layout/AlternatingHexagons"/>
    <dgm:cxn modelId="{01C49E7F-A1B0-4140-9115-F8A55920DD5F}" type="presParOf" srcId="{B9DF06EE-6C02-4281-B361-1FB689E0EC15}" destId="{A89CCAF5-9035-47A6-9CFC-83A4EECC406D}" srcOrd="4" destOrd="0" presId="urn:microsoft.com/office/officeart/2008/layout/AlternatingHexagons"/>
    <dgm:cxn modelId="{EE2ED6CF-3646-4E47-825D-CBC6FDE9D850}" type="presParOf" srcId="{F9DD5C2A-A46F-4688-9149-01E5F1E8A57A}" destId="{212B0BEE-6E79-428F-B2D4-9D01EDED9A9D}" srcOrd="3" destOrd="0" presId="urn:microsoft.com/office/officeart/2008/layout/AlternatingHexagons"/>
    <dgm:cxn modelId="{069C2705-6102-48C5-B988-75D65F65E4A5}" type="presParOf" srcId="{F9DD5C2A-A46F-4688-9149-01E5F1E8A57A}" destId="{4ACDF63F-ECB3-40C0-AB43-E3F54292C889}" srcOrd="4" destOrd="0" presId="urn:microsoft.com/office/officeart/2008/layout/AlternatingHexagons"/>
    <dgm:cxn modelId="{BF710D22-EB67-4D60-B148-67386DECF04F}" type="presParOf" srcId="{4ACDF63F-ECB3-40C0-AB43-E3F54292C889}" destId="{1CED24F8-9615-4568-A2D0-883754F136B3}" srcOrd="0" destOrd="0" presId="urn:microsoft.com/office/officeart/2008/layout/AlternatingHexagons"/>
    <dgm:cxn modelId="{869CC3DD-AF1C-4B63-8D1A-4D14FEB04768}" type="presParOf" srcId="{4ACDF63F-ECB3-40C0-AB43-E3F54292C889}" destId="{2110BDFD-BE4F-4040-B4D5-BF68690447A8}" srcOrd="1" destOrd="0" presId="urn:microsoft.com/office/officeart/2008/layout/AlternatingHexagons"/>
    <dgm:cxn modelId="{75FD16E7-BF2B-4563-B958-DC3E0F50EB25}" type="presParOf" srcId="{4ACDF63F-ECB3-40C0-AB43-E3F54292C889}" destId="{75723A33-4494-4E89-B2B4-C7295EEEEFFA}" srcOrd="2" destOrd="0" presId="urn:microsoft.com/office/officeart/2008/layout/AlternatingHexagons"/>
    <dgm:cxn modelId="{89E7E3C1-4DB1-4629-834F-231AE52BFA2C}" type="presParOf" srcId="{4ACDF63F-ECB3-40C0-AB43-E3F54292C889}" destId="{EAC39F44-74D6-4441-9AAA-B2AED7730533}" srcOrd="3" destOrd="0" presId="urn:microsoft.com/office/officeart/2008/layout/AlternatingHexagons"/>
    <dgm:cxn modelId="{0F6EC2E9-7016-4CB9-B019-A08A8888BA86}" type="presParOf" srcId="{4ACDF63F-ECB3-40C0-AB43-E3F54292C889}" destId="{3020AD21-C434-447C-B99A-C8371774BB77}" srcOrd="4" destOrd="0" presId="urn:microsoft.com/office/officeart/2008/layout/AlternatingHexagons"/>
    <dgm:cxn modelId="{ED98E4F7-BCC2-4D62-893B-028B59C649CB}" type="presParOf" srcId="{F9DD5C2A-A46F-4688-9149-01E5F1E8A57A}" destId="{04D64AFC-CDC2-4CF1-A7E6-72B230FE166C}" srcOrd="5" destOrd="0" presId="urn:microsoft.com/office/officeart/2008/layout/AlternatingHexagons"/>
    <dgm:cxn modelId="{22D339B8-C7EE-4FAC-B108-10D60748919F}" type="presParOf" srcId="{F9DD5C2A-A46F-4688-9149-01E5F1E8A57A}" destId="{7F46A674-0F76-449E-8ADE-D4CF4777C2F5}" srcOrd="6" destOrd="0" presId="urn:microsoft.com/office/officeart/2008/layout/AlternatingHexagons"/>
    <dgm:cxn modelId="{320AD2D3-B573-4890-B04E-2991DC6506BC}" type="presParOf" srcId="{7F46A674-0F76-449E-8ADE-D4CF4777C2F5}" destId="{9075CAA1-9156-440D-81EB-34C84FEEC667}" srcOrd="0" destOrd="0" presId="urn:microsoft.com/office/officeart/2008/layout/AlternatingHexagons"/>
    <dgm:cxn modelId="{804ED907-5F59-46B6-861B-870ACE156F88}" type="presParOf" srcId="{7F46A674-0F76-449E-8ADE-D4CF4777C2F5}" destId="{7DECE245-B4AB-4C9C-AB5F-19833906E215}" srcOrd="1" destOrd="0" presId="urn:microsoft.com/office/officeart/2008/layout/AlternatingHexagons"/>
    <dgm:cxn modelId="{FD7F9D30-8D09-40A7-B975-55F455188754}" type="presParOf" srcId="{7F46A674-0F76-449E-8ADE-D4CF4777C2F5}" destId="{F4137A41-56FB-4FCE-A95A-0D77A7ED1035}" srcOrd="2" destOrd="0" presId="urn:microsoft.com/office/officeart/2008/layout/AlternatingHexagons"/>
    <dgm:cxn modelId="{944E681A-2E61-4C18-87B2-B0CC466FFEA6}" type="presParOf" srcId="{7F46A674-0F76-449E-8ADE-D4CF4777C2F5}" destId="{E1C8B410-5D4B-44E6-944E-181938F292FE}" srcOrd="3" destOrd="0" presId="urn:microsoft.com/office/officeart/2008/layout/AlternatingHexagons"/>
    <dgm:cxn modelId="{4B455B24-67C1-40A6-B945-DC23F218ADF5}" type="presParOf" srcId="{7F46A674-0F76-449E-8ADE-D4CF4777C2F5}" destId="{69527729-3AC3-47B1-9D6B-8F59178E88E6}" srcOrd="4" destOrd="0" presId="urn:microsoft.com/office/officeart/2008/layout/AlternatingHexagons"/>
    <dgm:cxn modelId="{A5DEEA1A-191A-4891-B159-C8794D929844}" type="presParOf" srcId="{F9DD5C2A-A46F-4688-9149-01E5F1E8A57A}" destId="{7EA1B4E6-BE64-4F35-92E0-F6997476A0FC}" srcOrd="7" destOrd="0" presId="urn:microsoft.com/office/officeart/2008/layout/AlternatingHexagons"/>
    <dgm:cxn modelId="{441E73A6-2A19-4262-9AA5-417C4550B7F5}" type="presParOf" srcId="{F9DD5C2A-A46F-4688-9149-01E5F1E8A57A}" destId="{3192A797-FD21-4A84-9D74-3E98512BCDAF}" srcOrd="8" destOrd="0" presId="urn:microsoft.com/office/officeart/2008/layout/AlternatingHexagons"/>
    <dgm:cxn modelId="{56F89AF8-F55F-4154-AEEB-C1959F65705D}" type="presParOf" srcId="{3192A797-FD21-4A84-9D74-3E98512BCDAF}" destId="{3D2656E8-6778-446F-B1AD-2E56E8FB3999}" srcOrd="0" destOrd="0" presId="urn:microsoft.com/office/officeart/2008/layout/AlternatingHexagons"/>
    <dgm:cxn modelId="{5232109B-1579-40CD-A75B-0BCAE6DB4E3B}" type="presParOf" srcId="{3192A797-FD21-4A84-9D74-3E98512BCDAF}" destId="{C24B0804-0A85-4D90-A2C8-6E21E7D9188F}" srcOrd="1" destOrd="0" presId="urn:microsoft.com/office/officeart/2008/layout/AlternatingHexagons"/>
    <dgm:cxn modelId="{8A4D3792-F7AD-45EA-8C20-C1771977F16C}" type="presParOf" srcId="{3192A797-FD21-4A84-9D74-3E98512BCDAF}" destId="{28236DB3-F630-4534-9C88-DA47FE0E4BF1}" srcOrd="2" destOrd="0" presId="urn:microsoft.com/office/officeart/2008/layout/AlternatingHexagons"/>
    <dgm:cxn modelId="{E1926DE8-048D-4312-B7DD-B6C1FC2DCF1F}" type="presParOf" srcId="{3192A797-FD21-4A84-9D74-3E98512BCDAF}" destId="{081005C8-D3D8-4AE5-96F7-1C861DF391D2}" srcOrd="3" destOrd="0" presId="urn:microsoft.com/office/officeart/2008/layout/AlternatingHexagons"/>
    <dgm:cxn modelId="{BB846D9E-4A7B-404D-86D8-5135EDDEAC68}" type="presParOf" srcId="{3192A797-FD21-4A84-9D74-3E98512BCDAF}" destId="{4E7F17CE-DD18-4304-A15A-4F1D1DC853D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DD27-309D-4E22-8551-55673B077242}">
      <dsp:nvSpPr>
        <dsp:cNvPr id="0" name=""/>
        <dsp:cNvSpPr/>
      </dsp:nvSpPr>
      <dsp:spPr>
        <a:xfrm rot="5400000">
          <a:off x="-204583" y="382294"/>
          <a:ext cx="1363888" cy="954722"/>
        </a:xfrm>
        <a:prstGeom prst="chevron">
          <a:avLst/>
        </a:prstGeom>
        <a:solidFill>
          <a:srgbClr val="FF99CC"/>
        </a:solidFill>
        <a:ln w="12700" cap="flat" cmpd="sng" algn="ctr">
          <a:solidFill>
            <a:srgbClr val="FF99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i-FI" sz="1100" kern="1200" dirty="0" err="1" smtClean="0">
              <a:solidFill>
                <a:sysClr val="windowText" lastClr="000000"/>
              </a:solidFill>
            </a:rPr>
            <a:t>Varhaiskasva-tuksen</a:t>
          </a:r>
          <a:r>
            <a:rPr lang="fi-FI" sz="1100" kern="1200" dirty="0" smtClean="0">
              <a:solidFill>
                <a:sysClr val="windowText" lastClr="000000"/>
              </a:solidFill>
            </a:rPr>
            <a:t> aloitus ja lapsen vasu</a:t>
          </a:r>
          <a:endParaRPr lang="fi-FI" sz="1100" kern="1200" dirty="0">
            <a:solidFill>
              <a:sysClr val="windowText" lastClr="000000"/>
            </a:solidFill>
          </a:endParaRPr>
        </a:p>
      </dsp:txBody>
      <dsp:txXfrm rot="-5400000">
        <a:off x="0" y="655072"/>
        <a:ext cx="954722" cy="409166"/>
      </dsp:txXfrm>
    </dsp:sp>
    <dsp:sp modelId="{0DAF07D3-73BE-47F2-B8B6-CDEF6A516734}">
      <dsp:nvSpPr>
        <dsp:cNvPr id="0" name=""/>
        <dsp:cNvSpPr/>
      </dsp:nvSpPr>
      <dsp:spPr>
        <a:xfrm rot="5400000">
          <a:off x="5127557" y="-4194034"/>
          <a:ext cx="1234216" cy="962686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smtClean="0"/>
            <a:t>Aloituskeskustelu huoltajien ja ryhmän varhaiskasvatuksen opettajan tai lastenhoitajan kanssa</a:t>
          </a:r>
          <a:endParaRPr lang="fi-FI" sz="1000" kern="1200" dirty="0"/>
        </a:p>
        <a:p>
          <a:pPr marL="57150" lvl="1" indent="-57150" algn="l" defTabSz="444500">
            <a:lnSpc>
              <a:spcPct val="90000"/>
            </a:lnSpc>
            <a:spcBef>
              <a:spcPct val="0"/>
            </a:spcBef>
            <a:spcAft>
              <a:spcPct val="15000"/>
            </a:spcAft>
            <a:buChar char="••"/>
          </a:pPr>
          <a:r>
            <a:rPr lang="fi-FI" sz="1000" kern="1200" dirty="0" smtClean="0"/>
            <a:t>Tutustuminen</a:t>
          </a:r>
          <a:endParaRPr lang="fi-FI" sz="1000" kern="1200" dirty="0"/>
        </a:p>
        <a:p>
          <a:pPr marL="57150" lvl="1" indent="-57150" algn="l" defTabSz="444500">
            <a:lnSpc>
              <a:spcPct val="90000"/>
            </a:lnSpc>
            <a:spcBef>
              <a:spcPct val="0"/>
            </a:spcBef>
            <a:spcAft>
              <a:spcPct val="15000"/>
            </a:spcAft>
            <a:buChar char="••"/>
          </a:pPr>
          <a:r>
            <a:rPr lang="fi-FI" sz="1000" kern="1200" dirty="0" smtClean="0"/>
            <a:t>Havainnointi ja tiedon jakaminen moniammatillisessa tiimissä </a:t>
          </a:r>
          <a:endParaRPr lang="fi-FI" sz="1000" kern="1200" dirty="0"/>
        </a:p>
        <a:p>
          <a:pPr marL="57150" lvl="1" indent="-57150" algn="l" defTabSz="444500">
            <a:lnSpc>
              <a:spcPct val="90000"/>
            </a:lnSpc>
            <a:spcBef>
              <a:spcPct val="0"/>
            </a:spcBef>
            <a:spcAft>
              <a:spcPct val="15000"/>
            </a:spcAft>
            <a:buChar char="••"/>
          </a:pPr>
          <a:r>
            <a:rPr lang="fi-FI" sz="1000" kern="1200" dirty="0" smtClean="0"/>
            <a:t>Varhaiskasvatussuunnitelmakeskustelu (lapsen vasu) huoltajien ja ryhmän varhaiskasvatuksen opettajan kanssa. Keskustelun pohjalta laaditaan lapsen vasu</a:t>
          </a:r>
          <a:endParaRPr lang="fi-FI" sz="1000" kern="1200" dirty="0"/>
        </a:p>
        <a:p>
          <a:pPr marL="57150" lvl="1" indent="-57150" algn="l" defTabSz="444500">
            <a:lnSpc>
              <a:spcPct val="90000"/>
            </a:lnSpc>
            <a:spcBef>
              <a:spcPct val="0"/>
            </a:spcBef>
            <a:spcAft>
              <a:spcPct val="15000"/>
            </a:spcAft>
            <a:buChar char="••"/>
          </a:pPr>
          <a:r>
            <a:rPr lang="fi-FI" sz="1000" kern="1200" dirty="0" smtClean="0"/>
            <a:t>Neuvola päiväkodissa- malli mahdollistaa 3-vuotisneuvolakäynnin lapsen omassa päiväkodissa/varhaiskasvatusyksikössä, ja siinä on mukana päiväkodin edustaja</a:t>
          </a:r>
          <a:endParaRPr lang="fi-FI" sz="1000" kern="1200" dirty="0"/>
        </a:p>
        <a:p>
          <a:pPr marL="57150" lvl="1" indent="-57150" algn="l" defTabSz="444500">
            <a:lnSpc>
              <a:spcPct val="90000"/>
            </a:lnSpc>
            <a:spcBef>
              <a:spcPct val="0"/>
            </a:spcBef>
            <a:spcAft>
              <a:spcPct val="15000"/>
            </a:spcAft>
            <a:buChar char="••"/>
          </a:pPr>
          <a:r>
            <a:rPr lang="fi-FI" sz="1000" kern="1200" dirty="0" smtClean="0"/>
            <a:t>HYVE4 –mallin keskustelu huoltajien ja ryhmän varhaiskasvatuksen opettajan kanssa, joka on osa neuvolan 4-vuotiaille tarkoitettua laajaa terveystarkastusta</a:t>
          </a:r>
          <a:endParaRPr lang="fi-FI" sz="1000" kern="1200" dirty="0"/>
        </a:p>
        <a:p>
          <a:pPr marL="57150" lvl="1" indent="-57150" algn="l" defTabSz="444500">
            <a:lnSpc>
              <a:spcPct val="90000"/>
            </a:lnSpc>
            <a:spcBef>
              <a:spcPct val="0"/>
            </a:spcBef>
            <a:spcAft>
              <a:spcPct val="15000"/>
            </a:spcAft>
            <a:buChar char="••"/>
          </a:pPr>
          <a:r>
            <a:rPr lang="fi-FI" sz="1000" kern="1200" dirty="0" smtClean="0"/>
            <a:t>Ryhmän toimintasuunnitelmaa tarkennetaan lasten vasuissa pedagogiikalle asetettujen tavoitteiden pohjalta</a:t>
          </a:r>
          <a:endParaRPr lang="fi-FI" sz="1000" kern="1200" dirty="0"/>
        </a:p>
      </dsp:txBody>
      <dsp:txXfrm rot="-5400000">
        <a:off x="931233" y="62539"/>
        <a:ext cx="9566616" cy="1113718"/>
      </dsp:txXfrm>
    </dsp:sp>
    <dsp:sp modelId="{941EAF4C-0EBE-4E26-84D5-41D540FDAFAE}">
      <dsp:nvSpPr>
        <dsp:cNvPr id="0" name=""/>
        <dsp:cNvSpPr/>
      </dsp:nvSpPr>
      <dsp:spPr>
        <a:xfrm rot="5400000">
          <a:off x="-204583" y="1746041"/>
          <a:ext cx="1363888" cy="954722"/>
        </a:xfrm>
        <a:prstGeom prst="chevron">
          <a:avLst/>
        </a:prstGeom>
        <a:solidFill>
          <a:srgbClr val="99FFCC"/>
        </a:solidFill>
        <a:ln w="12700" cap="flat" cmpd="sng" algn="ctr">
          <a:solidFill>
            <a:srgbClr val="99FF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dirty="0">
              <a:solidFill>
                <a:sysClr val="windowText" lastClr="000000"/>
              </a:solidFill>
            </a:rPr>
            <a:t>Toiminnan pedagoginen dokumentointi</a:t>
          </a:r>
        </a:p>
      </dsp:txBody>
      <dsp:txXfrm rot="-5400000">
        <a:off x="0" y="2018819"/>
        <a:ext cx="954722" cy="409166"/>
      </dsp:txXfrm>
    </dsp:sp>
    <dsp:sp modelId="{F6C74E84-7493-4060-B5F4-A424B4B5DC49}">
      <dsp:nvSpPr>
        <dsp:cNvPr id="0" name=""/>
        <dsp:cNvSpPr/>
      </dsp:nvSpPr>
      <dsp:spPr>
        <a:xfrm rot="5400000">
          <a:off x="5149695" y="-2828710"/>
          <a:ext cx="1236918" cy="962686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smtClean="0"/>
            <a:t>Toimintakauden aikana tarkennetaan lapsen vasua käyttäen apuna toiminnasta kerättyjä pedagogisia dokumentteja, eli lapsen ja lapsiryhmän havainnointeja, lasten ja aikuisten yhteistä toiminnan suunnittelua sekä toiminnan arviointeja. Lisäksi käydään vuoropuhelua lapsen huoltajien kanssa esimerkiksi tuonti- ja hakutilanteissa tai vanhempainilloissa. </a:t>
          </a:r>
          <a:endParaRPr lang="fi-FI" sz="1000" kern="1200" dirty="0"/>
        </a:p>
        <a:p>
          <a:pPr marL="57150" lvl="1" indent="-57150" algn="l" defTabSz="444500">
            <a:lnSpc>
              <a:spcPct val="90000"/>
            </a:lnSpc>
            <a:spcBef>
              <a:spcPct val="0"/>
            </a:spcBef>
            <a:spcAft>
              <a:spcPct val="15000"/>
            </a:spcAft>
            <a:buChar char="••"/>
          </a:pPr>
          <a:r>
            <a:rPr lang="fi-FI" sz="1000" kern="1200" dirty="0" smtClean="0"/>
            <a:t>Toimintaa arvioidaan ja kehitetään jatkuvasti. Toiminnan suunnittelun ja tavoitteiden asettelun pohjana lapsen vahvuudet, kiinnostuksen kohteet ja tarpeet</a:t>
          </a:r>
          <a:endParaRPr lang="fi-FI" sz="1000" kern="1200" dirty="0"/>
        </a:p>
        <a:p>
          <a:pPr marL="57150" lvl="1" indent="-57150" algn="l" defTabSz="444500">
            <a:lnSpc>
              <a:spcPct val="90000"/>
            </a:lnSpc>
            <a:spcBef>
              <a:spcPct val="0"/>
            </a:spcBef>
            <a:spcAft>
              <a:spcPct val="15000"/>
            </a:spcAft>
            <a:buChar char="••"/>
          </a:pPr>
          <a:r>
            <a:rPr lang="fi-FI" sz="1000" kern="1200" dirty="0" smtClean="0"/>
            <a:t>Lapsen siirtyessä uuteen ryhmään arvioidaan vanhaa varhaiskasvatussuunnitelmaa ja suunnitellaan tulevaa. Päiväkodista tai ryhmästä toiseen siirtyvien lasten kohdalla järjestetään siirtopalaverit, jotta varmistetaan tiedonkulku ja eri tukitoimien jatkumo.</a:t>
          </a:r>
        </a:p>
        <a:p>
          <a:pPr marL="57150" lvl="1" indent="-57150" algn="l" defTabSz="444500">
            <a:lnSpc>
              <a:spcPct val="90000"/>
            </a:lnSpc>
            <a:spcBef>
              <a:spcPct val="0"/>
            </a:spcBef>
            <a:spcAft>
              <a:spcPct val="15000"/>
            </a:spcAft>
            <a:buChar char="••"/>
          </a:pPr>
          <a:endParaRPr lang="fi-FI" sz="1000" kern="1200" dirty="0"/>
        </a:p>
      </dsp:txBody>
      <dsp:txXfrm rot="-5400000">
        <a:off x="954722" y="1426644"/>
        <a:ext cx="9566484" cy="1116156"/>
      </dsp:txXfrm>
    </dsp:sp>
    <dsp:sp modelId="{078665BF-E5AA-47D9-B381-930F14F65D76}">
      <dsp:nvSpPr>
        <dsp:cNvPr id="0" name=""/>
        <dsp:cNvSpPr/>
      </dsp:nvSpPr>
      <dsp:spPr>
        <a:xfrm rot="5400000">
          <a:off x="-204583" y="3003471"/>
          <a:ext cx="1363888" cy="954722"/>
        </a:xfrm>
        <a:prstGeom prst="chevron">
          <a:avLst/>
        </a:prstGeom>
        <a:solidFill>
          <a:srgbClr val="99CCFF"/>
        </a:solidFill>
        <a:ln w="12700" cap="flat" cmpd="sng" algn="ctr">
          <a:solidFill>
            <a:srgbClr val="99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i-FI" sz="1000" kern="1200">
              <a:solidFill>
                <a:sysClr val="windowText" lastClr="000000"/>
              </a:solidFill>
            </a:rPr>
            <a:t>Esiopetus</a:t>
          </a:r>
        </a:p>
      </dsp:txBody>
      <dsp:txXfrm rot="-5400000">
        <a:off x="0" y="3276249"/>
        <a:ext cx="954722" cy="409166"/>
      </dsp:txXfrm>
    </dsp:sp>
    <dsp:sp modelId="{4636C58C-8553-4F49-8E87-02F403DD0B58}">
      <dsp:nvSpPr>
        <dsp:cNvPr id="0" name=""/>
        <dsp:cNvSpPr/>
      </dsp:nvSpPr>
      <dsp:spPr>
        <a:xfrm rot="5400000">
          <a:off x="5256012" y="-1571280"/>
          <a:ext cx="1024285" cy="9626865"/>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i-FI" sz="1000" kern="1200" dirty="0"/>
            <a:t>Lapsen siirtyessä </a:t>
          </a:r>
          <a:r>
            <a:rPr lang="fi-FI" sz="1000" kern="1200" dirty="0" smtClean="0"/>
            <a:t>esiopetukseen </a:t>
          </a:r>
          <a:r>
            <a:rPr lang="fi-FI" sz="1000" kern="1200" dirty="0"/>
            <a:t>toimintaa ohjaa esiopetuksen opetussuunnitelman perusteet</a:t>
          </a:r>
        </a:p>
        <a:p>
          <a:pPr marL="57150" lvl="1" indent="-57150" algn="l" defTabSz="444500">
            <a:lnSpc>
              <a:spcPct val="90000"/>
            </a:lnSpc>
            <a:spcBef>
              <a:spcPct val="0"/>
            </a:spcBef>
            <a:spcAft>
              <a:spcPct val="15000"/>
            </a:spcAft>
            <a:buChar char="••"/>
          </a:pPr>
          <a:r>
            <a:rPr lang="fi-FI" sz="1000" kern="1200" dirty="0"/>
            <a:t>Lapsen </a:t>
          </a:r>
          <a:r>
            <a:rPr lang="fi-FI" sz="1000" kern="1200" dirty="0" smtClean="0"/>
            <a:t>viimeisimmän varhaiskasvatussuunnitelman arviointia </a:t>
          </a:r>
          <a:r>
            <a:rPr lang="fi-FI" sz="1000" kern="1200" dirty="0"/>
            <a:t>hyödynnetään </a:t>
          </a:r>
          <a:r>
            <a:rPr lang="fi-FI" sz="1000" kern="1200" dirty="0" smtClean="0"/>
            <a:t>lapsen esiopetuksen oppimissuunnitelmaa laadittaessa.</a:t>
          </a:r>
          <a:endParaRPr lang="fi-FI" sz="1000" kern="1200" dirty="0"/>
        </a:p>
        <a:p>
          <a:pPr marL="57150" lvl="1" indent="-57150" algn="l" defTabSz="444500">
            <a:lnSpc>
              <a:spcPct val="90000"/>
            </a:lnSpc>
            <a:spcBef>
              <a:spcPct val="0"/>
            </a:spcBef>
            <a:spcAft>
              <a:spcPct val="15000"/>
            </a:spcAft>
            <a:buChar char="••"/>
          </a:pPr>
          <a:r>
            <a:rPr lang="fi-FI" sz="1000" kern="1200" dirty="0" smtClean="0"/>
            <a:t>Lapsen esiopetuksen oppimissuunnitelma (</a:t>
          </a:r>
          <a:r>
            <a:rPr lang="fi-FI" sz="1000" kern="1200" dirty="0" err="1" smtClean="0"/>
            <a:t>leops</a:t>
          </a:r>
          <a:r>
            <a:rPr lang="fi-FI" sz="1000" kern="1200" dirty="0" smtClean="0"/>
            <a:t>) laaditaan kahden kuukauden sisällä esiopetuksen aloituksesta. Keskustelu käydään huoltajien ja ryhmän varhaiskasvatuksen opettajan kanssa.</a:t>
          </a:r>
          <a:endParaRPr lang="fi-FI" sz="1000" kern="1200" dirty="0"/>
        </a:p>
        <a:p>
          <a:pPr marL="57150" lvl="1" indent="-57150" algn="l" defTabSz="444500">
            <a:lnSpc>
              <a:spcPct val="90000"/>
            </a:lnSpc>
            <a:spcBef>
              <a:spcPct val="0"/>
            </a:spcBef>
            <a:spcAft>
              <a:spcPct val="15000"/>
            </a:spcAft>
            <a:buChar char="••"/>
          </a:pPr>
          <a:r>
            <a:rPr lang="fi-FI" sz="1000" kern="1200" dirty="0" smtClean="0"/>
            <a:t>Keväällä arvioidaan lapsen esiopetuksen oppimissuunnitelmaa keskustelussa huoltajien ja varhaiskasvatuksen opettajan kanssa. Yhdessä laaditaan tiedonsiirtolomake tulevaa koulunaloitusta ajatellen, ja varhaiskasvatuksen opettaja toimittaa kyseisen </a:t>
          </a:r>
          <a:r>
            <a:rPr lang="fi-FI" sz="1000" kern="1200" dirty="0" err="1" smtClean="0"/>
            <a:t>leops</a:t>
          </a:r>
          <a:r>
            <a:rPr lang="fi-FI" sz="1000" kern="1200" dirty="0" smtClean="0"/>
            <a:t> -lomakkeen huoltajien suostumuksella kouluun. Tarvittaessa pidetään tiedonsiirtokeskustelu tulevan koulun ja esiopetuksesta vastaavan varhaiskasvatuksen opettajan kesken. Myös huoltajilla on mahdollisuus tulla kuulluksi koululla.</a:t>
          </a:r>
          <a:endParaRPr lang="fi-FI" sz="1000" kern="1200" dirty="0"/>
        </a:p>
      </dsp:txBody>
      <dsp:txXfrm rot="-5400000">
        <a:off x="954723" y="2780010"/>
        <a:ext cx="9576864" cy="924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311E9-DEA4-47C5-A15F-A30ADA3264B1}">
      <dsp:nvSpPr>
        <dsp:cNvPr id="0" name=""/>
        <dsp:cNvSpPr/>
      </dsp:nvSpPr>
      <dsp:spPr>
        <a:xfrm rot="5400000">
          <a:off x="2337757" y="81671"/>
          <a:ext cx="1221222" cy="106246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Kielten rikas maailma</a:t>
          </a:r>
          <a:endParaRPr lang="fi-FI" sz="1200" kern="1200" dirty="0">
            <a:solidFill>
              <a:schemeClr val="tx1"/>
            </a:solidFill>
          </a:endParaRPr>
        </a:p>
      </dsp:txBody>
      <dsp:txXfrm rot="-5400000">
        <a:off x="2582703" y="192599"/>
        <a:ext cx="731329" cy="840608"/>
      </dsp:txXfrm>
    </dsp:sp>
    <dsp:sp modelId="{AF7F8F3A-5320-4D53-98ED-8B5A54A313B7}">
      <dsp:nvSpPr>
        <dsp:cNvPr id="0" name=""/>
        <dsp:cNvSpPr/>
      </dsp:nvSpPr>
      <dsp:spPr>
        <a:xfrm>
          <a:off x="3511840" y="246536"/>
          <a:ext cx="1362884"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fi-FI" sz="1200" kern="1200" dirty="0"/>
        </a:p>
      </dsp:txBody>
      <dsp:txXfrm>
        <a:off x="3511840" y="246536"/>
        <a:ext cx="1362884" cy="732733"/>
      </dsp:txXfrm>
    </dsp:sp>
    <dsp:sp modelId="{D54B5115-3E08-45AC-9CBF-C6E205412220}">
      <dsp:nvSpPr>
        <dsp:cNvPr id="0" name=""/>
        <dsp:cNvSpPr/>
      </dsp:nvSpPr>
      <dsp:spPr>
        <a:xfrm rot="5400000">
          <a:off x="1158210" y="79379"/>
          <a:ext cx="1221222" cy="1062463"/>
        </a:xfrm>
        <a:prstGeom prst="hexagon">
          <a:avLst>
            <a:gd name="adj" fmla="val 25000"/>
            <a:gd name="vf" fmla="val 115470"/>
          </a:avLst>
        </a:prstGeom>
        <a:solidFill>
          <a:schemeClr val="accent4">
            <a:hueOff val="-1925725"/>
            <a:satOff val="2179"/>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i-FI" sz="1200" kern="1200"/>
        </a:p>
      </dsp:txBody>
      <dsp:txXfrm rot="-5400000">
        <a:off x="1403156" y="190307"/>
        <a:ext cx="731329" cy="840608"/>
      </dsp:txXfrm>
    </dsp:sp>
    <dsp:sp modelId="{743391EA-9BAE-4FF3-8902-AFED342E436D}">
      <dsp:nvSpPr>
        <dsp:cNvPr id="0" name=""/>
        <dsp:cNvSpPr/>
      </dsp:nvSpPr>
      <dsp:spPr>
        <a:xfrm rot="5400000">
          <a:off x="1761828" y="1118244"/>
          <a:ext cx="1221222" cy="1062463"/>
        </a:xfrm>
        <a:prstGeom prst="hexagon">
          <a:avLst>
            <a:gd name="adj" fmla="val 25000"/>
            <a:gd name="vf" fmla="val 115470"/>
          </a:avLst>
        </a:prstGeom>
        <a:solidFill>
          <a:schemeClr val="accent4">
            <a:hueOff val="-3851450"/>
            <a:satOff val="4357"/>
            <a:lumOff val="-5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Ilmaisun monet muodot</a:t>
          </a:r>
          <a:endParaRPr lang="fi-FI" sz="1200" kern="1200" dirty="0">
            <a:solidFill>
              <a:schemeClr val="tx1"/>
            </a:solidFill>
          </a:endParaRPr>
        </a:p>
      </dsp:txBody>
      <dsp:txXfrm rot="-5400000">
        <a:off x="2006774" y="1229172"/>
        <a:ext cx="731329" cy="840608"/>
      </dsp:txXfrm>
    </dsp:sp>
    <dsp:sp modelId="{ACB01DA5-50B5-4ABA-82EC-5FD781DFE905}">
      <dsp:nvSpPr>
        <dsp:cNvPr id="0" name=""/>
        <dsp:cNvSpPr/>
      </dsp:nvSpPr>
      <dsp:spPr>
        <a:xfrm>
          <a:off x="478324" y="1283109"/>
          <a:ext cx="1318920"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fi-FI" sz="1200" kern="1200" dirty="0"/>
        </a:p>
      </dsp:txBody>
      <dsp:txXfrm>
        <a:off x="478324" y="1283109"/>
        <a:ext cx="1318920" cy="732733"/>
      </dsp:txXfrm>
    </dsp:sp>
    <dsp:sp modelId="{A89CCAF5-9035-47A6-9CFC-83A4EECC406D}">
      <dsp:nvSpPr>
        <dsp:cNvPr id="0" name=""/>
        <dsp:cNvSpPr/>
      </dsp:nvSpPr>
      <dsp:spPr>
        <a:xfrm rot="5400000">
          <a:off x="2909289" y="1118244"/>
          <a:ext cx="1221222" cy="1062463"/>
        </a:xfrm>
        <a:prstGeom prst="hexagon">
          <a:avLst>
            <a:gd name="adj" fmla="val 25000"/>
            <a:gd name="vf" fmla="val 115470"/>
          </a:avLst>
        </a:prstGeom>
        <a:solidFill>
          <a:schemeClr val="accent4">
            <a:hueOff val="-5777174"/>
            <a:satOff val="6536"/>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i-FI" sz="1200" kern="1200"/>
        </a:p>
      </dsp:txBody>
      <dsp:txXfrm rot="-5400000">
        <a:off x="3154235" y="1229172"/>
        <a:ext cx="731329" cy="840608"/>
      </dsp:txXfrm>
    </dsp:sp>
    <dsp:sp modelId="{1CED24F8-9615-4568-A2D0-883754F136B3}">
      <dsp:nvSpPr>
        <dsp:cNvPr id="0" name=""/>
        <dsp:cNvSpPr/>
      </dsp:nvSpPr>
      <dsp:spPr>
        <a:xfrm rot="5400000">
          <a:off x="2337757" y="1948243"/>
          <a:ext cx="1221222" cy="1475613"/>
        </a:xfrm>
        <a:prstGeom prst="hexagon">
          <a:avLst>
            <a:gd name="adj" fmla="val 25000"/>
            <a:gd name="vf" fmla="val 115470"/>
          </a:avLst>
        </a:prstGeom>
        <a:solidFill>
          <a:schemeClr val="accent4">
            <a:hueOff val="-7702899"/>
            <a:satOff val="8714"/>
            <a:lumOff val="-10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Minä ja meidän yhteisömme</a:t>
          </a:r>
          <a:endParaRPr lang="fi-FI" sz="1200" kern="1200" dirty="0">
            <a:solidFill>
              <a:schemeClr val="tx1"/>
            </a:solidFill>
          </a:endParaRPr>
        </a:p>
      </dsp:txBody>
      <dsp:txXfrm rot="-5400000">
        <a:off x="2456497" y="2278976"/>
        <a:ext cx="983742" cy="814148"/>
      </dsp:txXfrm>
    </dsp:sp>
    <dsp:sp modelId="{2110BDFD-BE4F-4040-B4D5-BF68690447A8}">
      <dsp:nvSpPr>
        <dsp:cNvPr id="0" name=""/>
        <dsp:cNvSpPr/>
      </dsp:nvSpPr>
      <dsp:spPr>
        <a:xfrm>
          <a:off x="3511840" y="2319683"/>
          <a:ext cx="1362884"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fi-FI" sz="1200" kern="1200" dirty="0"/>
        </a:p>
      </dsp:txBody>
      <dsp:txXfrm>
        <a:off x="3511840" y="2319683"/>
        <a:ext cx="1362884" cy="732733"/>
      </dsp:txXfrm>
    </dsp:sp>
    <dsp:sp modelId="{3020AD21-C434-447C-B99A-C8371774BB77}">
      <dsp:nvSpPr>
        <dsp:cNvPr id="0" name=""/>
        <dsp:cNvSpPr/>
      </dsp:nvSpPr>
      <dsp:spPr>
        <a:xfrm rot="5400000">
          <a:off x="1190296" y="2154818"/>
          <a:ext cx="1221222" cy="1062463"/>
        </a:xfrm>
        <a:prstGeom prst="hexagon">
          <a:avLst>
            <a:gd name="adj" fmla="val 25000"/>
            <a:gd name="vf" fmla="val 115470"/>
          </a:avLst>
        </a:prstGeom>
        <a:solidFill>
          <a:schemeClr val="accent4">
            <a:hueOff val="-9628624"/>
            <a:satOff val="10893"/>
            <a:lumOff val="-1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i-FI" sz="1200" kern="1200"/>
        </a:p>
      </dsp:txBody>
      <dsp:txXfrm rot="-5400000">
        <a:off x="1435242" y="2265746"/>
        <a:ext cx="731329" cy="840608"/>
      </dsp:txXfrm>
    </dsp:sp>
    <dsp:sp modelId="{9075CAA1-9156-440D-81EB-34C84FEEC667}">
      <dsp:nvSpPr>
        <dsp:cNvPr id="0" name=""/>
        <dsp:cNvSpPr/>
      </dsp:nvSpPr>
      <dsp:spPr>
        <a:xfrm rot="5400000">
          <a:off x="1761828" y="2847196"/>
          <a:ext cx="1221222" cy="1750854"/>
        </a:xfrm>
        <a:prstGeom prst="hexagon">
          <a:avLst>
            <a:gd name="adj" fmla="val 25000"/>
            <a:gd name="vf" fmla="val 115470"/>
          </a:avLst>
        </a:prstGeom>
        <a:solidFill>
          <a:schemeClr val="accent4">
            <a:hueOff val="-11554349"/>
            <a:satOff val="13071"/>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Tutkin ja toimin ympäristössäni</a:t>
          </a:r>
          <a:endParaRPr lang="fi-FI" sz="1200" kern="1200" dirty="0">
            <a:solidFill>
              <a:schemeClr val="tx1"/>
            </a:solidFill>
          </a:endParaRPr>
        </a:p>
      </dsp:txBody>
      <dsp:txXfrm rot="-5400000">
        <a:off x="1788821" y="3315549"/>
        <a:ext cx="1167236" cy="814148"/>
      </dsp:txXfrm>
    </dsp:sp>
    <dsp:sp modelId="{7DECE245-B4AB-4C9C-AB5F-19833906E215}">
      <dsp:nvSpPr>
        <dsp:cNvPr id="0" name=""/>
        <dsp:cNvSpPr/>
      </dsp:nvSpPr>
      <dsp:spPr>
        <a:xfrm>
          <a:off x="478324" y="3356256"/>
          <a:ext cx="1318920"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endParaRPr lang="fi-FI" sz="1200" kern="1200" dirty="0"/>
        </a:p>
      </dsp:txBody>
      <dsp:txXfrm>
        <a:off x="478324" y="3356256"/>
        <a:ext cx="1318920" cy="732733"/>
      </dsp:txXfrm>
    </dsp:sp>
    <dsp:sp modelId="{69527729-3AC3-47B1-9D6B-8F59178E88E6}">
      <dsp:nvSpPr>
        <dsp:cNvPr id="0" name=""/>
        <dsp:cNvSpPr/>
      </dsp:nvSpPr>
      <dsp:spPr>
        <a:xfrm rot="5400000">
          <a:off x="2909289" y="3191391"/>
          <a:ext cx="1221222" cy="1062463"/>
        </a:xfrm>
        <a:prstGeom prst="hexagon">
          <a:avLst>
            <a:gd name="adj" fmla="val 25000"/>
            <a:gd name="vf" fmla="val 115470"/>
          </a:avLst>
        </a:prstGeom>
        <a:solidFill>
          <a:schemeClr val="accent4">
            <a:hueOff val="-13480073"/>
            <a:satOff val="15250"/>
            <a:lumOff val="-187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i-FI" sz="1200" kern="1200"/>
        </a:p>
      </dsp:txBody>
      <dsp:txXfrm rot="-5400000">
        <a:off x="3154235" y="3302319"/>
        <a:ext cx="731329" cy="840608"/>
      </dsp:txXfrm>
    </dsp:sp>
    <dsp:sp modelId="{3D2656E8-6778-446F-B1AD-2E56E8FB3999}">
      <dsp:nvSpPr>
        <dsp:cNvPr id="0" name=""/>
        <dsp:cNvSpPr/>
      </dsp:nvSpPr>
      <dsp:spPr>
        <a:xfrm rot="5400000">
          <a:off x="2337757" y="4227965"/>
          <a:ext cx="1221222" cy="1062463"/>
        </a:xfrm>
        <a:prstGeom prst="hexagon">
          <a:avLst>
            <a:gd name="adj" fmla="val 25000"/>
            <a:gd name="vf" fmla="val 115470"/>
          </a:avLst>
        </a:prstGeom>
        <a:solidFill>
          <a:schemeClr val="accent4">
            <a:hueOff val="-15405798"/>
            <a:satOff val="17428"/>
            <a:lumOff val="-2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i-FI" sz="1200" kern="1200" dirty="0" smtClean="0">
              <a:solidFill>
                <a:schemeClr val="tx1"/>
              </a:solidFill>
            </a:rPr>
            <a:t>Kasvan, liikun ja kehityn</a:t>
          </a:r>
          <a:endParaRPr lang="fi-FI" sz="1200" kern="1200" dirty="0">
            <a:solidFill>
              <a:schemeClr val="tx1"/>
            </a:solidFill>
          </a:endParaRPr>
        </a:p>
      </dsp:txBody>
      <dsp:txXfrm rot="-5400000">
        <a:off x="2582703" y="4338893"/>
        <a:ext cx="731329" cy="840608"/>
      </dsp:txXfrm>
    </dsp:sp>
    <dsp:sp modelId="{C24B0804-0A85-4D90-A2C8-6E21E7D9188F}">
      <dsp:nvSpPr>
        <dsp:cNvPr id="0" name=""/>
        <dsp:cNvSpPr/>
      </dsp:nvSpPr>
      <dsp:spPr>
        <a:xfrm>
          <a:off x="3511840" y="4392830"/>
          <a:ext cx="1362884"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fi-FI" sz="1200" kern="1200" dirty="0"/>
        </a:p>
      </dsp:txBody>
      <dsp:txXfrm>
        <a:off x="3511840" y="4392830"/>
        <a:ext cx="1362884" cy="732733"/>
      </dsp:txXfrm>
    </dsp:sp>
    <dsp:sp modelId="{4E7F17CE-DD18-4304-A15A-4F1D1DC853DA}">
      <dsp:nvSpPr>
        <dsp:cNvPr id="0" name=""/>
        <dsp:cNvSpPr/>
      </dsp:nvSpPr>
      <dsp:spPr>
        <a:xfrm rot="5400000">
          <a:off x="1190296" y="4227965"/>
          <a:ext cx="1221222" cy="1062463"/>
        </a:xfrm>
        <a:prstGeom prst="hexagon">
          <a:avLst>
            <a:gd name="adj" fmla="val 25000"/>
            <a:gd name="vf" fmla="val 115470"/>
          </a:avLst>
        </a:prstGeom>
        <a:solidFill>
          <a:schemeClr val="accent4">
            <a:hueOff val="-17331522"/>
            <a:satOff val="19607"/>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i-FI" sz="1200" kern="1200"/>
        </a:p>
      </dsp:txBody>
      <dsp:txXfrm rot="-5400000">
        <a:off x="1435242" y="4338893"/>
        <a:ext cx="731329" cy="8406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8056"/>
          </a:xfrm>
          <a:prstGeom prst="rect">
            <a:avLst/>
          </a:prstGeom>
        </p:spPr>
        <p:txBody>
          <a:bodyPr vert="horz" lIns="91432" tIns="45715" rIns="91432" bIns="45715" rtlCol="0"/>
          <a:lstStyle>
            <a:lvl1pPr algn="l">
              <a:defRPr sz="1200"/>
            </a:lvl1pPr>
          </a:lstStyle>
          <a:p>
            <a:endParaRPr lang="fi-FI"/>
          </a:p>
        </p:txBody>
      </p:sp>
      <p:sp>
        <p:nvSpPr>
          <p:cNvPr id="3" name="Päivämäärän paikkamerkki 2"/>
          <p:cNvSpPr>
            <a:spLocks noGrp="1"/>
          </p:cNvSpPr>
          <p:nvPr>
            <p:ph type="dt" sz="quarter" idx="1"/>
          </p:nvPr>
        </p:nvSpPr>
        <p:spPr>
          <a:xfrm>
            <a:off x="3850444" y="0"/>
            <a:ext cx="2945659" cy="498056"/>
          </a:xfrm>
          <a:prstGeom prst="rect">
            <a:avLst/>
          </a:prstGeom>
        </p:spPr>
        <p:txBody>
          <a:bodyPr vert="horz" lIns="91432" tIns="45715" rIns="91432" bIns="45715" rtlCol="0"/>
          <a:lstStyle>
            <a:lvl1pPr algn="r">
              <a:defRPr sz="1200"/>
            </a:lvl1pPr>
          </a:lstStyle>
          <a:p>
            <a:fld id="{EB5E4095-F835-4E2B-B3E6-A282D7DAE14E}" type="datetimeFigureOut">
              <a:rPr lang="fi-FI" smtClean="0"/>
              <a:t>11.11.2019</a:t>
            </a:fld>
            <a:endParaRPr lang="fi-FI"/>
          </a:p>
        </p:txBody>
      </p:sp>
      <p:sp>
        <p:nvSpPr>
          <p:cNvPr id="4" name="Alatunnisteen paikkamerkki 3"/>
          <p:cNvSpPr>
            <a:spLocks noGrp="1"/>
          </p:cNvSpPr>
          <p:nvPr>
            <p:ph type="ftr" sz="quarter" idx="2"/>
          </p:nvPr>
        </p:nvSpPr>
        <p:spPr>
          <a:xfrm>
            <a:off x="1" y="9428585"/>
            <a:ext cx="2945659" cy="498055"/>
          </a:xfrm>
          <a:prstGeom prst="rect">
            <a:avLst/>
          </a:prstGeom>
        </p:spPr>
        <p:txBody>
          <a:bodyPr vert="horz" lIns="91432" tIns="45715" rIns="91432" bIns="45715" rtlCol="0" anchor="b"/>
          <a:lstStyle>
            <a:lvl1pPr algn="l">
              <a:defRPr sz="1200"/>
            </a:lvl1pPr>
          </a:lstStyle>
          <a:p>
            <a:endParaRPr lang="fi-FI"/>
          </a:p>
        </p:txBody>
      </p:sp>
      <p:sp>
        <p:nvSpPr>
          <p:cNvPr id="5" name="Dian numeron paikkamerkki 4"/>
          <p:cNvSpPr>
            <a:spLocks noGrp="1"/>
          </p:cNvSpPr>
          <p:nvPr>
            <p:ph type="sldNum" sz="quarter" idx="3"/>
          </p:nvPr>
        </p:nvSpPr>
        <p:spPr>
          <a:xfrm>
            <a:off x="3850444" y="9428585"/>
            <a:ext cx="2945659" cy="498055"/>
          </a:xfrm>
          <a:prstGeom prst="rect">
            <a:avLst/>
          </a:prstGeom>
        </p:spPr>
        <p:txBody>
          <a:bodyPr vert="horz" lIns="91432" tIns="45715" rIns="91432" bIns="45715" rtlCol="0" anchor="b"/>
          <a:lstStyle>
            <a:lvl1pPr algn="r">
              <a:defRPr sz="1200"/>
            </a:lvl1pPr>
          </a:lstStyle>
          <a:p>
            <a:fld id="{5F7C5833-ABD2-4F2D-850E-04EDF84187C1}" type="slidenum">
              <a:rPr lang="fi-FI" smtClean="0"/>
              <a:t>‹#›</a:t>
            </a:fld>
            <a:endParaRPr lang="fi-FI"/>
          </a:p>
        </p:txBody>
      </p:sp>
    </p:spTree>
    <p:extLst>
      <p:ext uri="{BB962C8B-B14F-4D97-AF65-F5344CB8AC3E}">
        <p14:creationId xmlns:p14="http://schemas.microsoft.com/office/powerpoint/2010/main" val="165173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5659" cy="498056"/>
          </a:xfrm>
          <a:prstGeom prst="rect">
            <a:avLst/>
          </a:prstGeom>
        </p:spPr>
        <p:txBody>
          <a:bodyPr vert="horz" lIns="91432" tIns="45715" rIns="91432" bIns="45715" rtlCol="0"/>
          <a:lstStyle>
            <a:lvl1pPr algn="l">
              <a:defRPr sz="1200"/>
            </a:lvl1pPr>
          </a:lstStyle>
          <a:p>
            <a:endParaRPr lang="fi-FI"/>
          </a:p>
        </p:txBody>
      </p:sp>
      <p:sp>
        <p:nvSpPr>
          <p:cNvPr id="3" name="Päivämäärän paikkamerkki 2"/>
          <p:cNvSpPr>
            <a:spLocks noGrp="1"/>
          </p:cNvSpPr>
          <p:nvPr>
            <p:ph type="dt" idx="1"/>
          </p:nvPr>
        </p:nvSpPr>
        <p:spPr>
          <a:xfrm>
            <a:off x="3850444" y="0"/>
            <a:ext cx="2945659" cy="498056"/>
          </a:xfrm>
          <a:prstGeom prst="rect">
            <a:avLst/>
          </a:prstGeom>
        </p:spPr>
        <p:txBody>
          <a:bodyPr vert="horz" lIns="91432" tIns="45715" rIns="91432" bIns="45715" rtlCol="0"/>
          <a:lstStyle>
            <a:lvl1pPr algn="r">
              <a:defRPr sz="1200"/>
            </a:lvl1pPr>
          </a:lstStyle>
          <a:p>
            <a:fld id="{9C141D40-F672-4C98-8912-2041BF941688}" type="datetimeFigureOut">
              <a:rPr lang="fi-FI" smtClean="0"/>
              <a:t>11.11.2019</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5" rIns="91432" bIns="45715"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32" tIns="45715" rIns="91432" bIns="45715"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1" y="9428585"/>
            <a:ext cx="2945659" cy="498055"/>
          </a:xfrm>
          <a:prstGeom prst="rect">
            <a:avLst/>
          </a:prstGeom>
        </p:spPr>
        <p:txBody>
          <a:bodyPr vert="horz" lIns="91432" tIns="45715" rIns="91432" bIns="45715" rtlCol="0" anchor="b"/>
          <a:lstStyle>
            <a:lvl1pPr algn="l">
              <a:defRPr sz="1200"/>
            </a:lvl1pPr>
          </a:lstStyle>
          <a:p>
            <a:endParaRPr lang="fi-FI"/>
          </a:p>
        </p:txBody>
      </p:sp>
      <p:sp>
        <p:nvSpPr>
          <p:cNvPr id="7" name="Dian numeron paikkamerkki 6"/>
          <p:cNvSpPr>
            <a:spLocks noGrp="1"/>
          </p:cNvSpPr>
          <p:nvPr>
            <p:ph type="sldNum" sz="quarter" idx="5"/>
          </p:nvPr>
        </p:nvSpPr>
        <p:spPr>
          <a:xfrm>
            <a:off x="3850444" y="9428585"/>
            <a:ext cx="2945659" cy="498055"/>
          </a:xfrm>
          <a:prstGeom prst="rect">
            <a:avLst/>
          </a:prstGeom>
        </p:spPr>
        <p:txBody>
          <a:bodyPr vert="horz" lIns="91432" tIns="45715" rIns="91432" bIns="45715" rtlCol="0" anchor="b"/>
          <a:lstStyle>
            <a:lvl1pPr algn="r">
              <a:defRPr sz="1200"/>
            </a:lvl1pPr>
          </a:lstStyle>
          <a:p>
            <a:fld id="{64D0AF09-261F-4703-97AA-017A1E59B285}" type="slidenum">
              <a:rPr lang="fi-FI" smtClean="0"/>
              <a:t>‹#›</a:t>
            </a:fld>
            <a:endParaRPr lang="fi-FI"/>
          </a:p>
        </p:txBody>
      </p:sp>
    </p:spTree>
    <p:extLst>
      <p:ext uri="{BB962C8B-B14F-4D97-AF65-F5344CB8AC3E}">
        <p14:creationId xmlns:p14="http://schemas.microsoft.com/office/powerpoint/2010/main" val="1416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14313" fontAlgn="base">
              <a:spcBef>
                <a:spcPct val="30000"/>
              </a:spcBef>
              <a:spcAft>
                <a:spcPct val="0"/>
              </a:spcAft>
              <a:defRPr/>
            </a:pPr>
            <a:r>
              <a:rPr lang="fi-FI" dirty="0" smtClean="0"/>
              <a:t>Toimintaa suunnitellaan laaja-alaisen osaamisen tavoitteet ja oppimisen alueet huomioiden </a:t>
            </a:r>
          </a:p>
          <a:p>
            <a:endParaRPr lang="fi-FI" dirty="0"/>
          </a:p>
        </p:txBody>
      </p:sp>
      <p:sp>
        <p:nvSpPr>
          <p:cNvPr id="4" name="Dian numeron paikkamerkki 3"/>
          <p:cNvSpPr>
            <a:spLocks noGrp="1"/>
          </p:cNvSpPr>
          <p:nvPr>
            <p:ph type="sldNum" sz="quarter" idx="10"/>
          </p:nvPr>
        </p:nvSpPr>
        <p:spPr/>
        <p:txBody>
          <a:bodyPr/>
          <a:lstStyle/>
          <a:p>
            <a:pPr>
              <a:defRPr/>
            </a:pPr>
            <a:fld id="{A7D84C63-55D2-4B10-8DB7-23D0B9FDB8BB}" type="slidenum">
              <a:rPr lang="fi-FI">
                <a:solidFill>
                  <a:prstClr val="black"/>
                </a:solidFill>
              </a:rPr>
              <a:pPr>
                <a:defRPr/>
              </a:pPr>
              <a:t>2</a:t>
            </a:fld>
            <a:endParaRPr lang="fi-FI">
              <a:solidFill>
                <a:prstClr val="black"/>
              </a:solidFill>
            </a:endParaRPr>
          </a:p>
        </p:txBody>
      </p:sp>
    </p:spTree>
    <p:extLst>
      <p:ext uri="{BB962C8B-B14F-4D97-AF65-F5344CB8AC3E}">
        <p14:creationId xmlns:p14="http://schemas.microsoft.com/office/powerpoint/2010/main" val="1633349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1784436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2F2178A7-784F-4750-9AE4-B2655584061B}" type="datetime1">
              <a:rPr lang="fi-FI"/>
              <a:pPr>
                <a:defRPr/>
              </a:pPr>
              <a:t>11.11.2019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2A5D2CE9-9CE1-4803-9EF3-8754B3FC6A0B}" type="slidenum">
              <a:rPr lang="fi-FI"/>
              <a:pPr>
                <a:defRPr/>
              </a:pPr>
              <a:t>‹#›</a:t>
            </a:fld>
            <a:endParaRPr lang="fi-FI" dirty="0"/>
          </a:p>
        </p:txBody>
      </p:sp>
    </p:spTree>
    <p:extLst>
      <p:ext uri="{BB962C8B-B14F-4D97-AF65-F5344CB8AC3E}">
        <p14:creationId xmlns:p14="http://schemas.microsoft.com/office/powerpoint/2010/main" val="380665726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4"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7C655198-B9DF-43E3-865D-CA9FB89C1CD6}"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9D4E09BD-EC80-4009-BC11-6D71E8762838}" type="slidenum">
              <a:rPr lang="fi-FI"/>
              <a:pPr>
                <a:defRPr/>
              </a:pPr>
              <a:t>‹#›</a:t>
            </a:fld>
            <a:endParaRPr lang="fi-FI"/>
          </a:p>
        </p:txBody>
      </p:sp>
    </p:spTree>
    <p:extLst>
      <p:ext uri="{BB962C8B-B14F-4D97-AF65-F5344CB8AC3E}">
        <p14:creationId xmlns:p14="http://schemas.microsoft.com/office/powerpoint/2010/main" val="34168624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8" y="0"/>
            <a:ext cx="1304924"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507C3B3-6263-4CC6-8E9B-2F1E7803A82E}"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2171C2FC-15FC-4994-A1D4-28D69FA846F1}" type="slidenum">
              <a:rPr lang="fi-FI"/>
              <a:pPr>
                <a:defRPr/>
              </a:pPr>
              <a:t>‹#›</a:t>
            </a:fld>
            <a:endParaRPr lang="fi-FI"/>
          </a:p>
        </p:txBody>
      </p:sp>
    </p:spTree>
    <p:extLst>
      <p:ext uri="{BB962C8B-B14F-4D97-AF65-F5344CB8AC3E}">
        <p14:creationId xmlns:p14="http://schemas.microsoft.com/office/powerpoint/2010/main" val="4013436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1" y="0"/>
            <a:ext cx="1290639"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94C46FF-9E19-4B39-A600-E676592478A0}"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6787FC5C-0FEB-42D4-B511-5DA63CC30555}" type="slidenum">
              <a:rPr lang="fi-FI"/>
              <a:pPr>
                <a:defRPr/>
              </a:pPr>
              <a:t>‹#›</a:t>
            </a:fld>
            <a:endParaRPr lang="fi-FI"/>
          </a:p>
        </p:txBody>
      </p:sp>
    </p:spTree>
    <p:extLst>
      <p:ext uri="{BB962C8B-B14F-4D97-AF65-F5344CB8AC3E}">
        <p14:creationId xmlns:p14="http://schemas.microsoft.com/office/powerpoint/2010/main" val="23181825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C2E663C3-672F-4156-95F5-5C82D1E74E8D}" type="datetime1">
              <a:rPr lang="fi-FI" smtClean="0"/>
              <a:pPr>
                <a:defRPr/>
              </a:pPr>
              <a:t>11.11.2019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B6974AD-3832-439D-9787-59AAF363D279}" type="slidenum">
              <a:rPr lang="fi-FI"/>
              <a:pPr>
                <a:defRPr/>
              </a:pPr>
              <a:t>‹#›</a:t>
            </a:fld>
            <a:endParaRPr lang="fi-FI" dirty="0"/>
          </a:p>
        </p:txBody>
      </p:sp>
    </p:spTree>
    <p:extLst>
      <p:ext uri="{BB962C8B-B14F-4D97-AF65-F5344CB8AC3E}">
        <p14:creationId xmlns:p14="http://schemas.microsoft.com/office/powerpoint/2010/main" val="6136782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917AF84A-286C-433A-913A-B23C1F955AE2}" type="datetime1">
              <a:rPr lang="fi-FI" smtClean="0"/>
              <a:pPr>
                <a:defRPr/>
              </a:pPr>
              <a:t>11.11.2019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Vy Aalto-Loiske 2018-2019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05C8BC95-F465-4EFD-8262-A8C31D662C7D}" type="slidenum">
              <a:rPr lang="fi-FI"/>
              <a:pPr>
                <a:defRPr/>
              </a:pPr>
              <a:t>‹#›</a:t>
            </a:fld>
            <a:endParaRPr lang="fi-FI" dirty="0"/>
          </a:p>
        </p:txBody>
      </p:sp>
    </p:spTree>
    <p:extLst>
      <p:ext uri="{BB962C8B-B14F-4D97-AF65-F5344CB8AC3E}">
        <p14:creationId xmlns:p14="http://schemas.microsoft.com/office/powerpoint/2010/main" val="36072928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47365728-D105-4E8A-B32E-CE54AB1B3226}" type="datetime1">
              <a:rPr lang="fi-FI" smtClean="0"/>
              <a:pPr>
                <a:defRPr/>
              </a:pPr>
              <a:t>11.11.2019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Vy Aalto-Loiske 2018-2019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dirty="0"/>
          </a:p>
        </p:txBody>
      </p:sp>
    </p:spTree>
    <p:extLst>
      <p:ext uri="{BB962C8B-B14F-4D97-AF65-F5344CB8AC3E}">
        <p14:creationId xmlns:p14="http://schemas.microsoft.com/office/powerpoint/2010/main" val="35457822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283AE6CD-F545-45C0-B83C-665AAB1946EB}" type="datetime1">
              <a:rPr lang="fi-FI" smtClean="0"/>
              <a:pPr>
                <a:defRPr/>
              </a:pPr>
              <a:t>11.11.2019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smtClean="0"/>
              <a:t>Vy Aalto-Loiske 2018-2019</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2C9D6ED8-11A5-41D7-B76F-F80A871BCA43}" type="slidenum">
              <a:rPr lang="fi-FI"/>
              <a:pPr>
                <a:defRPr/>
              </a:pPr>
              <a:t>‹#›</a:t>
            </a:fld>
            <a:endParaRPr lang="fi-FI" dirty="0"/>
          </a:p>
        </p:txBody>
      </p:sp>
    </p:spTree>
    <p:extLst>
      <p:ext uri="{BB962C8B-B14F-4D97-AF65-F5344CB8AC3E}">
        <p14:creationId xmlns:p14="http://schemas.microsoft.com/office/powerpoint/2010/main" val="40023490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2"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C8C5A2C2-E29B-465E-9FE2-1B39C5377430}" type="datetime1">
              <a:rPr lang="fi-FI" smtClean="0"/>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Vy Aalto-Loiske 2018-2019</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808EBD7B-8F85-4E26-9471-E5CCBB864301}" type="slidenum">
              <a:rPr lang="fi-FI"/>
              <a:pPr>
                <a:defRPr/>
              </a:pPr>
              <a:t>‹#›</a:t>
            </a:fld>
            <a:endParaRPr lang="fi-FI" dirty="0"/>
          </a:p>
        </p:txBody>
      </p:sp>
    </p:spTree>
    <p:extLst>
      <p:ext uri="{BB962C8B-B14F-4D97-AF65-F5344CB8AC3E}">
        <p14:creationId xmlns:p14="http://schemas.microsoft.com/office/powerpoint/2010/main" val="17430613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4046539"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6"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81044ED7-26F7-4933-992F-53DEE047EE2D}" type="datetime1">
              <a:rPr lang="fi-FI" smtClean="0"/>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Vy Aalto-Loiske 2018-2019</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A5DCFF9-79AA-4A00-BDB8-AF63925DB99F}" type="slidenum">
              <a:rPr lang="fi-FI"/>
              <a:pPr>
                <a:defRPr/>
              </a:pPr>
              <a:t>‹#›</a:t>
            </a:fld>
            <a:endParaRPr lang="fi-FI" dirty="0"/>
          </a:p>
        </p:txBody>
      </p:sp>
    </p:spTree>
    <p:extLst>
      <p:ext uri="{BB962C8B-B14F-4D97-AF65-F5344CB8AC3E}">
        <p14:creationId xmlns:p14="http://schemas.microsoft.com/office/powerpoint/2010/main" val="930343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5"/>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6" y="5"/>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5"/>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1" y="2714018"/>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6" y="2714018"/>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40" y="2714018"/>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E2B21EEA-448A-4B8E-A0BD-34A7038C03FF}" type="datetime1">
              <a:rPr lang="fi-FI" smtClean="0"/>
              <a:pPr>
                <a:defRPr/>
              </a:pPr>
              <a:t>11.11.2019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smtClean="0"/>
              <a:t>Vy Aalto-Loiske 2018-2019</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30A422E-2559-4C9F-9CA1-17995DC76A04}" type="slidenum">
              <a:rPr lang="fi-FI"/>
              <a:pPr>
                <a:defRPr/>
              </a:pPr>
              <a:t>‹#›</a:t>
            </a:fld>
            <a:endParaRPr lang="fi-FI" dirty="0"/>
          </a:p>
        </p:txBody>
      </p:sp>
    </p:spTree>
    <p:extLst>
      <p:ext uri="{BB962C8B-B14F-4D97-AF65-F5344CB8AC3E}">
        <p14:creationId xmlns:p14="http://schemas.microsoft.com/office/powerpoint/2010/main" val="242709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26E0A2D4-1EE6-40C5-8412-186774D59C22}"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4F98786F-F955-487D-B720-0C6F14D9C1B4}" type="slidenum">
              <a:rPr lang="fi-FI"/>
              <a:pPr>
                <a:defRPr/>
              </a:pPr>
              <a:t>‹#›</a:t>
            </a:fld>
            <a:endParaRPr lang="fi-FI"/>
          </a:p>
        </p:txBody>
      </p:sp>
    </p:spTree>
    <p:extLst>
      <p:ext uri="{BB962C8B-B14F-4D97-AF65-F5344CB8AC3E}">
        <p14:creationId xmlns:p14="http://schemas.microsoft.com/office/powerpoint/2010/main" val="83752691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3" y="5199067"/>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41" y="6221413"/>
            <a:ext cx="804863"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BC59246D-BBD3-40ED-9FD9-F53287201ACD}" type="datetime1">
              <a:rPr lang="fi-FI" smtClean="0"/>
              <a:pPr>
                <a:defRPr/>
              </a:pPr>
              <a:t>11.11.2019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18" name="Dian numeron paikkamerkki 4"/>
          <p:cNvSpPr>
            <a:spLocks noGrp="1"/>
          </p:cNvSpPr>
          <p:nvPr>
            <p:ph type="sldNum" sz="quarter" idx="12"/>
          </p:nvPr>
        </p:nvSpPr>
        <p:spPr/>
        <p:txBody>
          <a:bodyPr/>
          <a:lstStyle>
            <a:lvl1pPr>
              <a:defRPr/>
            </a:lvl1pPr>
          </a:lstStyle>
          <a:p>
            <a:pPr>
              <a:defRPr/>
            </a:pPr>
            <a:fld id="{7A60D5E8-E8AC-4E6B-AAD6-7CB237D6974B}" type="slidenum">
              <a:rPr lang="fi-FI"/>
              <a:pPr>
                <a:defRPr/>
              </a:pPr>
              <a:t>‹#›</a:t>
            </a:fld>
            <a:endParaRPr lang="fi-FI"/>
          </a:p>
        </p:txBody>
      </p:sp>
    </p:spTree>
    <p:extLst>
      <p:ext uri="{BB962C8B-B14F-4D97-AF65-F5344CB8AC3E}">
        <p14:creationId xmlns:p14="http://schemas.microsoft.com/office/powerpoint/2010/main" val="3628288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1"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5" y="6228516"/>
            <a:ext cx="804332"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title"/>
          </p:nvPr>
        </p:nvSpPr>
        <p:spPr>
          <a:xfrm>
            <a:off x="10408602" y="5457217"/>
            <a:ext cx="1420236" cy="670884"/>
          </a:xfrm>
        </p:spPr>
        <p:txBody>
          <a:bodyPr anchor="ctr"/>
          <a:lstStyle>
            <a:lvl1pPr algn="ctr">
              <a:defRPr sz="1401"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30501301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3409237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AD579B78-2520-4A0C-A298-493F57D66495}" type="datetime1">
              <a:rPr lang="fi-FI" smtClean="0"/>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6785664-EDBC-4358-8E6E-1516046E196A}" type="slidenum">
              <a:rPr lang="fi-FI"/>
              <a:pPr>
                <a:defRPr/>
              </a:pPr>
              <a:t>‹#›</a:t>
            </a:fld>
            <a:endParaRPr lang="fi-FI" dirty="0"/>
          </a:p>
        </p:txBody>
      </p:sp>
    </p:spTree>
    <p:extLst>
      <p:ext uri="{BB962C8B-B14F-4D97-AF65-F5344CB8AC3E}">
        <p14:creationId xmlns:p14="http://schemas.microsoft.com/office/powerpoint/2010/main" val="922679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796DDA2-1A3A-4AFE-99EF-792CE2E900CF}" type="datetime1">
              <a:rPr lang="fi-FI" smtClean="0"/>
              <a:pPr>
                <a:defRPr/>
              </a:pPr>
              <a:t>11.11.2019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1F5F9953-475D-4B66-9C97-B567B1D3C0DA}" type="slidenum">
              <a:rPr lang="fi-FI"/>
              <a:pPr>
                <a:defRPr/>
              </a:pPr>
              <a:t>‹#›</a:t>
            </a:fld>
            <a:endParaRPr lang="fi-FI" dirty="0"/>
          </a:p>
        </p:txBody>
      </p:sp>
    </p:spTree>
    <p:extLst>
      <p:ext uri="{BB962C8B-B14F-4D97-AF65-F5344CB8AC3E}">
        <p14:creationId xmlns:p14="http://schemas.microsoft.com/office/powerpoint/2010/main" val="31232704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6635800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6110677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89248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468109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558471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19B7D076-B740-453A-A59C-CDD9A2D6F0FE}"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A674E643-FC56-4E32-B709-651CFF3EC272}" type="slidenum">
              <a:rPr lang="fi-FI"/>
              <a:pPr>
                <a:defRPr/>
              </a:pPr>
              <a:t>‹#›</a:t>
            </a:fld>
            <a:endParaRPr lang="fi-FI"/>
          </a:p>
        </p:txBody>
      </p:sp>
    </p:spTree>
    <p:extLst>
      <p:ext uri="{BB962C8B-B14F-4D97-AF65-F5344CB8AC3E}">
        <p14:creationId xmlns:p14="http://schemas.microsoft.com/office/powerpoint/2010/main" val="38450846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7566325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4282941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9637526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514092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6409037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EBD48F2A-5353-49C1-BFDA-BF03A62836C6}" type="datetime1">
              <a:rPr lang="fi-FI" smtClean="0"/>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9C93E9C-2EDE-4DB4-BED6-65E172E45C4E}" type="slidenum">
              <a:rPr lang="fi-FI"/>
              <a:pPr>
                <a:defRPr/>
              </a:pPr>
              <a:t>‹#›</a:t>
            </a:fld>
            <a:endParaRPr lang="fi-FI" dirty="0"/>
          </a:p>
        </p:txBody>
      </p:sp>
    </p:spTree>
    <p:extLst>
      <p:ext uri="{BB962C8B-B14F-4D97-AF65-F5344CB8AC3E}">
        <p14:creationId xmlns:p14="http://schemas.microsoft.com/office/powerpoint/2010/main" val="1414348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36FDAE2-E70D-44B9-8F3C-7E78EB540687}"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335C45F-CEF3-407C-9807-E0CA8DBA170E}" type="slidenum">
              <a:rPr lang="fi-FI"/>
              <a:pPr>
                <a:defRPr/>
              </a:pPr>
              <a:t>‹#›</a:t>
            </a:fld>
            <a:endParaRPr lang="fi-FI"/>
          </a:p>
        </p:txBody>
      </p:sp>
    </p:spTree>
    <p:extLst>
      <p:ext uri="{BB962C8B-B14F-4D97-AF65-F5344CB8AC3E}">
        <p14:creationId xmlns:p14="http://schemas.microsoft.com/office/powerpoint/2010/main" val="10063101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29EFADB-9563-4BD8-9263-5F2B615D329D}"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46DCD3E-7A95-4E54-947B-C723B90776CA}" type="slidenum">
              <a:rPr lang="fi-FI"/>
              <a:pPr>
                <a:defRPr/>
              </a:pPr>
              <a:t>‹#›</a:t>
            </a:fld>
            <a:endParaRPr lang="fi-FI"/>
          </a:p>
        </p:txBody>
      </p:sp>
    </p:spTree>
    <p:extLst>
      <p:ext uri="{BB962C8B-B14F-4D97-AF65-F5344CB8AC3E}">
        <p14:creationId xmlns:p14="http://schemas.microsoft.com/office/powerpoint/2010/main" val="12140698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FEBEE33-192F-4AB7-86D3-ADEA9AD148D6}"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2B2C3C4-38C0-474E-A5E1-741049D07B24}" type="slidenum">
              <a:rPr lang="fi-FI"/>
              <a:pPr>
                <a:defRPr/>
              </a:pPr>
              <a:t>‹#›</a:t>
            </a:fld>
            <a:endParaRPr lang="fi-FI"/>
          </a:p>
        </p:txBody>
      </p:sp>
    </p:spTree>
    <p:extLst>
      <p:ext uri="{BB962C8B-B14F-4D97-AF65-F5344CB8AC3E}">
        <p14:creationId xmlns:p14="http://schemas.microsoft.com/office/powerpoint/2010/main" val="15945090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109C09DE-C466-42F4-AC33-A7F9A71B19F2}"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403FF7-5756-4700-88C8-C0CF60E72A61}" type="slidenum">
              <a:rPr lang="fi-FI"/>
              <a:pPr>
                <a:defRPr/>
              </a:pPr>
              <a:t>‹#›</a:t>
            </a:fld>
            <a:endParaRPr lang="fi-FI"/>
          </a:p>
        </p:txBody>
      </p:sp>
    </p:spTree>
    <p:extLst>
      <p:ext uri="{BB962C8B-B14F-4D97-AF65-F5344CB8AC3E}">
        <p14:creationId xmlns:p14="http://schemas.microsoft.com/office/powerpoint/2010/main" val="39213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49CF01CF-188E-4566-A7A5-D65563C07723}"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E080EE8-51E0-41E5-BD9C-F92DAD01192E}" type="slidenum">
              <a:rPr lang="fi-FI"/>
              <a:pPr>
                <a:defRPr/>
              </a:pPr>
              <a:t>‹#›</a:t>
            </a:fld>
            <a:endParaRPr lang="fi-FI"/>
          </a:p>
        </p:txBody>
      </p:sp>
    </p:spTree>
    <p:extLst>
      <p:ext uri="{BB962C8B-B14F-4D97-AF65-F5344CB8AC3E}">
        <p14:creationId xmlns:p14="http://schemas.microsoft.com/office/powerpoint/2010/main" val="122052152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1D10AD3-452C-4F14-9FDF-B73EF997199A}"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760B8187-B768-4167-AA59-7FA7EB79019A}" type="slidenum">
              <a:rPr lang="fi-FI"/>
              <a:pPr>
                <a:defRPr/>
              </a:pPr>
              <a:t>‹#›</a:t>
            </a:fld>
            <a:endParaRPr lang="fi-FI"/>
          </a:p>
        </p:txBody>
      </p:sp>
    </p:spTree>
    <p:extLst>
      <p:ext uri="{BB962C8B-B14F-4D97-AF65-F5344CB8AC3E}">
        <p14:creationId xmlns:p14="http://schemas.microsoft.com/office/powerpoint/2010/main" val="17629602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3F3B729-75AE-44BA-84B9-6B304C8A8830}"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5EE7D97-EE6F-4160-9A2D-7913C8297965}" type="slidenum">
              <a:rPr lang="fi-FI"/>
              <a:pPr>
                <a:defRPr/>
              </a:pPr>
              <a:t>‹#›</a:t>
            </a:fld>
            <a:endParaRPr lang="fi-FI"/>
          </a:p>
        </p:txBody>
      </p:sp>
    </p:spTree>
    <p:extLst>
      <p:ext uri="{BB962C8B-B14F-4D97-AF65-F5344CB8AC3E}">
        <p14:creationId xmlns:p14="http://schemas.microsoft.com/office/powerpoint/2010/main" val="13833416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01F9D5A-C887-4305-8A24-370F839A92BD}" type="datetime1">
              <a:rPr lang="fi-FI" smtClean="0"/>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smtClean="0"/>
              <a:t>Vy Aalto-Loiske 2018-2019</a:t>
            </a: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5298632-C84B-4231-BF0B-B6DF58B60B06}" type="slidenum">
              <a:rPr lang="fi-FI"/>
              <a:pPr>
                <a:defRPr/>
              </a:pPr>
              <a:t>‹#›</a:t>
            </a:fld>
            <a:endParaRPr lang="fi-FI"/>
          </a:p>
        </p:txBody>
      </p:sp>
    </p:spTree>
    <p:extLst>
      <p:ext uri="{BB962C8B-B14F-4D97-AF65-F5344CB8AC3E}">
        <p14:creationId xmlns:p14="http://schemas.microsoft.com/office/powerpoint/2010/main" val="30095522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F7218FDF-6BBD-4CAE-B6F4-E278E8D1F52D}" type="datetime1">
              <a:rPr lang="fi-FI" smtClean="0"/>
              <a:t>11.11.2019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00E6AA98-2D23-405D-8D9D-1B6AB2E4293C}" type="slidenum">
              <a:rPr lang="fi-FI"/>
              <a:pPr>
                <a:defRPr/>
              </a:pPr>
              <a:t>‹#›</a:t>
            </a:fld>
            <a:endParaRPr lang="fi-FI" dirty="0"/>
          </a:p>
        </p:txBody>
      </p:sp>
    </p:spTree>
    <p:extLst>
      <p:ext uri="{BB962C8B-B14F-4D97-AF65-F5344CB8AC3E}">
        <p14:creationId xmlns:p14="http://schemas.microsoft.com/office/powerpoint/2010/main" val="29017093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42" y="0"/>
            <a:ext cx="1189036"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449CC32-73D8-44D3-BDE9-5DE1E8509C3B}" type="datetime1">
              <a:rPr lang="fi-FI" smtClean="0"/>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512FCCBF-D348-42D5-98C6-EDBCBE08206D}" type="slidenum">
              <a:rPr lang="fi-FI"/>
              <a:pPr>
                <a:defRPr/>
              </a:pPr>
              <a:t>‹#›</a:t>
            </a:fld>
            <a:endParaRPr lang="fi-FI"/>
          </a:p>
        </p:txBody>
      </p:sp>
    </p:spTree>
    <p:extLst>
      <p:ext uri="{BB962C8B-B14F-4D97-AF65-F5344CB8AC3E}">
        <p14:creationId xmlns:p14="http://schemas.microsoft.com/office/powerpoint/2010/main" val="4143950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6" y="0"/>
            <a:ext cx="1112837"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7E53DB21-78DD-401F-9D3B-8D25CB0A1738}" type="datetime1">
              <a:rPr lang="fi-FI" smtClean="0"/>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B54FAFB3-9B0C-41C6-A90B-B042CB8CA8ED}" type="slidenum">
              <a:rPr lang="fi-FI"/>
              <a:pPr>
                <a:defRPr/>
              </a:pPr>
              <a:t>‹#›</a:t>
            </a:fld>
            <a:endParaRPr lang="fi-FI"/>
          </a:p>
        </p:txBody>
      </p:sp>
    </p:spTree>
    <p:extLst>
      <p:ext uri="{BB962C8B-B14F-4D97-AF65-F5344CB8AC3E}">
        <p14:creationId xmlns:p14="http://schemas.microsoft.com/office/powerpoint/2010/main" val="25966303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4"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F5A0BFD-94D5-4981-9126-01A02CCB0C4C}" type="datetime1">
              <a:rPr lang="fi-FI" smtClean="0"/>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9D4E09BD-EC80-4009-BC11-6D71E8762838}" type="slidenum">
              <a:rPr lang="fi-FI"/>
              <a:pPr>
                <a:defRPr/>
              </a:pPr>
              <a:t>‹#›</a:t>
            </a:fld>
            <a:endParaRPr lang="fi-FI"/>
          </a:p>
        </p:txBody>
      </p:sp>
    </p:spTree>
    <p:extLst>
      <p:ext uri="{BB962C8B-B14F-4D97-AF65-F5344CB8AC3E}">
        <p14:creationId xmlns:p14="http://schemas.microsoft.com/office/powerpoint/2010/main" val="18608931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8" y="0"/>
            <a:ext cx="1304924"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99397812-DD25-44A2-B829-1783E17703E5}" type="datetime1">
              <a:rPr lang="fi-FI" smtClean="0"/>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2171C2FC-15FC-4994-A1D4-28D69FA846F1}" type="slidenum">
              <a:rPr lang="fi-FI"/>
              <a:pPr>
                <a:defRPr/>
              </a:pPr>
              <a:t>‹#›</a:t>
            </a:fld>
            <a:endParaRPr lang="fi-FI"/>
          </a:p>
        </p:txBody>
      </p:sp>
    </p:spTree>
    <p:extLst>
      <p:ext uri="{BB962C8B-B14F-4D97-AF65-F5344CB8AC3E}">
        <p14:creationId xmlns:p14="http://schemas.microsoft.com/office/powerpoint/2010/main" val="8947659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1" y="0"/>
            <a:ext cx="1290639"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A3C588A6-90F0-47D6-9352-7D7C33029687}" type="datetime1">
              <a:rPr lang="fi-FI" smtClean="0"/>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6787FC5C-0FEB-42D4-B511-5DA63CC30555}" type="slidenum">
              <a:rPr lang="fi-FI"/>
              <a:pPr>
                <a:defRPr/>
              </a:pPr>
              <a:t>‹#›</a:t>
            </a:fld>
            <a:endParaRPr lang="fi-FI"/>
          </a:p>
        </p:txBody>
      </p:sp>
    </p:spTree>
    <p:extLst>
      <p:ext uri="{BB962C8B-B14F-4D97-AF65-F5344CB8AC3E}">
        <p14:creationId xmlns:p14="http://schemas.microsoft.com/office/powerpoint/2010/main" val="3930021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F3FC4E7B-DC93-43CD-A767-0F913F3C01E4}" type="datetime1">
              <a:rPr lang="fi-FI" smtClean="0"/>
              <a:t>11.11.2019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B6974AD-3832-439D-9787-59AAF363D279}" type="slidenum">
              <a:rPr lang="fi-FI"/>
              <a:pPr>
                <a:defRPr/>
              </a:pPr>
              <a:t>‹#›</a:t>
            </a:fld>
            <a:endParaRPr lang="fi-FI" dirty="0"/>
          </a:p>
        </p:txBody>
      </p:sp>
    </p:spTree>
    <p:extLst>
      <p:ext uri="{BB962C8B-B14F-4D97-AF65-F5344CB8AC3E}">
        <p14:creationId xmlns:p14="http://schemas.microsoft.com/office/powerpoint/2010/main" val="636100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763F972-2A26-47FC-9DE7-8DF90B9A5739}"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E84A1D6-BB6A-4FA9-AA2A-3D80B9660081}" type="slidenum">
              <a:rPr lang="fi-FI"/>
              <a:pPr>
                <a:defRPr/>
              </a:pPr>
              <a:t>‹#›</a:t>
            </a:fld>
            <a:endParaRPr lang="fi-FI"/>
          </a:p>
        </p:txBody>
      </p:sp>
    </p:spTree>
    <p:extLst>
      <p:ext uri="{BB962C8B-B14F-4D97-AF65-F5344CB8AC3E}">
        <p14:creationId xmlns:p14="http://schemas.microsoft.com/office/powerpoint/2010/main" val="21787199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E7031DFC-B05F-4D4C-90CD-9C33B94A4B56}" type="datetime1">
              <a:rPr lang="fi-FI" smtClean="0"/>
              <a:t>11.11.2019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smtClean="0"/>
              <a:t>Vy Aalto-Loiske 2018-2019</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05C8BC95-F465-4EFD-8262-A8C31D662C7D}" type="slidenum">
              <a:rPr lang="fi-FI"/>
              <a:pPr>
                <a:defRPr/>
              </a:pPr>
              <a:t>‹#›</a:t>
            </a:fld>
            <a:endParaRPr lang="fi-FI" dirty="0"/>
          </a:p>
        </p:txBody>
      </p:sp>
    </p:spTree>
    <p:extLst>
      <p:ext uri="{BB962C8B-B14F-4D97-AF65-F5344CB8AC3E}">
        <p14:creationId xmlns:p14="http://schemas.microsoft.com/office/powerpoint/2010/main" val="7193929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2D529223-DB60-457F-AADF-E2E2E48B03F4}" type="datetime1">
              <a:rPr lang="fi-FI" smtClean="0"/>
              <a:t>11.11.2019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smtClean="0"/>
              <a:t>Vy Aalto-Loiske 2018-2019</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dirty="0"/>
          </a:p>
        </p:txBody>
      </p:sp>
    </p:spTree>
    <p:extLst>
      <p:ext uri="{BB962C8B-B14F-4D97-AF65-F5344CB8AC3E}">
        <p14:creationId xmlns:p14="http://schemas.microsoft.com/office/powerpoint/2010/main" val="307271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3AB18E13-6C26-41A3-A60A-9782030C9259}" type="datetime1">
              <a:rPr lang="fi-FI" smtClean="0"/>
              <a:t>11.11.2019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smtClean="0"/>
              <a:t>Vy Aalto-Loiske 2018-2019</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2C9D6ED8-11A5-41D7-B76F-F80A871BCA43}" type="slidenum">
              <a:rPr lang="fi-FI"/>
              <a:pPr>
                <a:defRPr/>
              </a:pPr>
              <a:t>‹#›</a:t>
            </a:fld>
            <a:endParaRPr lang="fi-FI" dirty="0"/>
          </a:p>
        </p:txBody>
      </p:sp>
    </p:spTree>
    <p:extLst>
      <p:ext uri="{BB962C8B-B14F-4D97-AF65-F5344CB8AC3E}">
        <p14:creationId xmlns:p14="http://schemas.microsoft.com/office/powerpoint/2010/main" val="18277172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2"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A74A0023-EE61-4515-A23D-6426219820B0}" type="datetime1">
              <a:rPr lang="fi-FI" smtClean="0"/>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Vy Aalto-Loiske 2018-2019</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808EBD7B-8F85-4E26-9471-E5CCBB864301}" type="slidenum">
              <a:rPr lang="fi-FI"/>
              <a:pPr>
                <a:defRPr/>
              </a:pPr>
              <a:t>‹#›</a:t>
            </a:fld>
            <a:endParaRPr lang="fi-FI" dirty="0"/>
          </a:p>
        </p:txBody>
      </p:sp>
    </p:spTree>
    <p:extLst>
      <p:ext uri="{BB962C8B-B14F-4D97-AF65-F5344CB8AC3E}">
        <p14:creationId xmlns:p14="http://schemas.microsoft.com/office/powerpoint/2010/main" val="3076371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4046539"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6"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2D5C5C59-7AD6-42E4-89A5-F46C3758A7AC}" type="datetime1">
              <a:rPr lang="fi-FI" smtClean="0"/>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smtClean="0"/>
              <a:t>Vy Aalto-Loiske 2018-2019</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A5DCFF9-79AA-4A00-BDB8-AF63925DB99F}" type="slidenum">
              <a:rPr lang="fi-FI"/>
              <a:pPr>
                <a:defRPr/>
              </a:pPr>
              <a:t>‹#›</a:t>
            </a:fld>
            <a:endParaRPr lang="fi-FI" dirty="0"/>
          </a:p>
        </p:txBody>
      </p:sp>
    </p:spTree>
    <p:extLst>
      <p:ext uri="{BB962C8B-B14F-4D97-AF65-F5344CB8AC3E}">
        <p14:creationId xmlns:p14="http://schemas.microsoft.com/office/powerpoint/2010/main" val="1979170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5"/>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6" y="5"/>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5"/>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1" y="2714018"/>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6" y="2714018"/>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40" y="2714018"/>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7919E33E-DD6B-4748-80D3-C32054DAB04A}" type="datetime1">
              <a:rPr lang="fi-FI" smtClean="0"/>
              <a:t>11.11.2019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smtClean="0"/>
              <a:t>Vy Aalto-Loiske 2018-2019</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30A422E-2559-4C9F-9CA1-17995DC76A04}" type="slidenum">
              <a:rPr lang="fi-FI"/>
              <a:pPr>
                <a:defRPr/>
              </a:pPr>
              <a:t>‹#›</a:t>
            </a:fld>
            <a:endParaRPr lang="fi-FI" dirty="0"/>
          </a:p>
        </p:txBody>
      </p:sp>
    </p:spTree>
    <p:extLst>
      <p:ext uri="{BB962C8B-B14F-4D97-AF65-F5344CB8AC3E}">
        <p14:creationId xmlns:p14="http://schemas.microsoft.com/office/powerpoint/2010/main" val="910533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3" y="5199067"/>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41" y="6221413"/>
            <a:ext cx="804863"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8A152098-FC59-40D7-A318-145958444D99}" type="datetime1">
              <a:rPr lang="fi-FI" smtClean="0"/>
              <a:t>11.11.2019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18" name="Dian numeron paikkamerkki 4"/>
          <p:cNvSpPr>
            <a:spLocks noGrp="1"/>
          </p:cNvSpPr>
          <p:nvPr>
            <p:ph type="sldNum" sz="quarter" idx="12"/>
          </p:nvPr>
        </p:nvSpPr>
        <p:spPr/>
        <p:txBody>
          <a:bodyPr/>
          <a:lstStyle>
            <a:lvl1pPr>
              <a:defRPr/>
            </a:lvl1pPr>
          </a:lstStyle>
          <a:p>
            <a:pPr>
              <a:defRPr/>
            </a:pPr>
            <a:fld id="{7A60D5E8-E8AC-4E6B-AAD6-7CB237D6974B}" type="slidenum">
              <a:rPr lang="fi-FI"/>
              <a:pPr>
                <a:defRPr/>
              </a:pPr>
              <a:t>‹#›</a:t>
            </a:fld>
            <a:endParaRPr lang="fi-FI"/>
          </a:p>
        </p:txBody>
      </p:sp>
    </p:spTree>
    <p:extLst>
      <p:ext uri="{BB962C8B-B14F-4D97-AF65-F5344CB8AC3E}">
        <p14:creationId xmlns:p14="http://schemas.microsoft.com/office/powerpoint/2010/main" val="14153261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1"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5" y="6228516"/>
            <a:ext cx="804332"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602" y="5457217"/>
            <a:ext cx="1420236" cy="670884"/>
          </a:xfrm>
        </p:spPr>
        <p:txBody>
          <a:bodyPr anchor="ctr"/>
          <a:lstStyle>
            <a:lvl1pPr algn="ctr">
              <a:defRPr sz="1401"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40864919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7289195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EC7BFEBC-5F49-44F6-97C5-9AEA41CA42A3}" type="datetime1">
              <a:rPr lang="fi-FI" smtClean="0"/>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6785664-EDBC-4358-8E6E-1516046E196A}" type="slidenum">
              <a:rPr lang="fi-FI"/>
              <a:pPr>
                <a:defRPr/>
              </a:pPr>
              <a:t>‹#›</a:t>
            </a:fld>
            <a:endParaRPr lang="fi-FI" dirty="0"/>
          </a:p>
        </p:txBody>
      </p:sp>
    </p:spTree>
    <p:extLst>
      <p:ext uri="{BB962C8B-B14F-4D97-AF65-F5344CB8AC3E}">
        <p14:creationId xmlns:p14="http://schemas.microsoft.com/office/powerpoint/2010/main" val="256027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16" name="Päivämäärän paikkamerkki 2"/>
          <p:cNvSpPr>
            <a:spLocks noGrp="1"/>
          </p:cNvSpPr>
          <p:nvPr>
            <p:ph type="dt" sz="half" idx="10"/>
          </p:nvPr>
        </p:nvSpPr>
        <p:spPr/>
        <p:txBody>
          <a:bodyPr/>
          <a:lstStyle>
            <a:lvl1pPr>
              <a:defRPr/>
            </a:lvl1pPr>
          </a:lstStyle>
          <a:p>
            <a:pPr>
              <a:defRPr/>
            </a:pPr>
            <a:fld id="{A00F8FAF-379A-42C2-8B0F-985D7639F459}" type="datetime1">
              <a:rPr lang="fi-FI"/>
              <a:pPr>
                <a:defRPr/>
              </a:pPr>
              <a:t>11.11.2019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CECCFAA7-F3C7-4EFD-BE2A-B641D7F0E95A}" type="slidenum">
              <a:rPr lang="fi-FI"/>
              <a:pPr>
                <a:defRPr/>
              </a:pPr>
              <a:t>‹#›</a:t>
            </a:fld>
            <a:endParaRPr lang="fi-FI"/>
          </a:p>
        </p:txBody>
      </p:sp>
    </p:spTree>
    <p:extLst>
      <p:ext uri="{BB962C8B-B14F-4D97-AF65-F5344CB8AC3E}">
        <p14:creationId xmlns:p14="http://schemas.microsoft.com/office/powerpoint/2010/main" val="31808220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3F9F2A24-618C-4A48-9645-7907CCF87B4E}" type="datetime1">
              <a:rPr lang="fi-FI" smtClean="0"/>
              <a:t>11.11.2019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1F5F9953-475D-4B66-9C97-B567B1D3C0DA}" type="slidenum">
              <a:rPr lang="fi-FI"/>
              <a:pPr>
                <a:defRPr/>
              </a:pPr>
              <a:t>‹#›</a:t>
            </a:fld>
            <a:endParaRPr lang="fi-FI" dirty="0"/>
          </a:p>
        </p:txBody>
      </p:sp>
    </p:spTree>
    <p:extLst>
      <p:ext uri="{BB962C8B-B14F-4D97-AF65-F5344CB8AC3E}">
        <p14:creationId xmlns:p14="http://schemas.microsoft.com/office/powerpoint/2010/main" val="11188772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41333981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6235117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8000097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3277030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487034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6313815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99201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2844732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10683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F1B6A90F-766D-49C5-85E0-90D24D2AEBE4}" type="datetime1">
              <a:rPr lang="fi-FI" smtClean="0"/>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DE79FF5-5A17-456F-8EED-05C9D5F6EB32}" type="slidenum">
              <a:rPr lang="fi-FI"/>
              <a:pPr>
                <a:defRPr/>
              </a:pPr>
              <a:t>‹#›</a:t>
            </a:fld>
            <a:endParaRPr lang="fi-FI" dirty="0"/>
          </a:p>
        </p:txBody>
      </p:sp>
    </p:spTree>
    <p:extLst>
      <p:ext uri="{BB962C8B-B14F-4D97-AF65-F5344CB8AC3E}">
        <p14:creationId xmlns:p14="http://schemas.microsoft.com/office/powerpoint/2010/main" val="2439268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177618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4C37C4B-6CD5-4E15-B5FE-5EB35B69325C}"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A093E57-5448-481E-BB52-B6C9FC4FF3F6}" type="slidenum">
              <a:rPr lang="fi-FI"/>
              <a:pPr>
                <a:defRPr/>
              </a:pPr>
              <a:t>‹#›</a:t>
            </a:fld>
            <a:endParaRPr lang="fi-FI"/>
          </a:p>
        </p:txBody>
      </p:sp>
    </p:spTree>
    <p:extLst>
      <p:ext uri="{BB962C8B-B14F-4D97-AF65-F5344CB8AC3E}">
        <p14:creationId xmlns:p14="http://schemas.microsoft.com/office/powerpoint/2010/main" val="152252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5F64BF4-D453-4323-8BF1-1F7FD1AD7498}"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E7B784-F809-44F8-8AB7-C3E4BCCA3E67}" type="slidenum">
              <a:rPr lang="fi-FI"/>
              <a:pPr>
                <a:defRPr/>
              </a:pPr>
              <a:t>‹#›</a:t>
            </a:fld>
            <a:endParaRPr lang="fi-FI"/>
          </a:p>
        </p:txBody>
      </p:sp>
    </p:spTree>
    <p:extLst>
      <p:ext uri="{BB962C8B-B14F-4D97-AF65-F5344CB8AC3E}">
        <p14:creationId xmlns:p14="http://schemas.microsoft.com/office/powerpoint/2010/main" val="1975506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390D43A-F5B7-4582-B877-ADC5104255BE}"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BDA682F-27E3-4FDB-BD5B-8ECB3E4B3E97}" type="slidenum">
              <a:rPr lang="fi-FI"/>
              <a:pPr>
                <a:defRPr/>
              </a:pPr>
              <a:t>‹#›</a:t>
            </a:fld>
            <a:endParaRPr lang="fi-FI"/>
          </a:p>
        </p:txBody>
      </p:sp>
    </p:spTree>
    <p:extLst>
      <p:ext uri="{BB962C8B-B14F-4D97-AF65-F5344CB8AC3E}">
        <p14:creationId xmlns:p14="http://schemas.microsoft.com/office/powerpoint/2010/main" val="144319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32305735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49D199A-1BF7-4220-92B6-74BC52CE2086}"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0EF0385-0AFF-43A0-8A61-3CFC521EAEFF}" type="slidenum">
              <a:rPr lang="fi-FI"/>
              <a:pPr>
                <a:defRPr/>
              </a:pPr>
              <a:t>‹#›</a:t>
            </a:fld>
            <a:endParaRPr lang="fi-FI"/>
          </a:p>
        </p:txBody>
      </p:sp>
    </p:spTree>
    <p:extLst>
      <p:ext uri="{BB962C8B-B14F-4D97-AF65-F5344CB8AC3E}">
        <p14:creationId xmlns:p14="http://schemas.microsoft.com/office/powerpoint/2010/main" val="378334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115B38A-2339-4733-B98F-7D2AF8AF3C85}"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9DEAD2E-05F1-4995-83A4-E7B6F6F7DF32}" type="slidenum">
              <a:rPr lang="fi-FI"/>
              <a:pPr>
                <a:defRPr/>
              </a:pPr>
              <a:t>‹#›</a:t>
            </a:fld>
            <a:endParaRPr lang="fi-FI"/>
          </a:p>
        </p:txBody>
      </p:sp>
    </p:spTree>
    <p:extLst>
      <p:ext uri="{BB962C8B-B14F-4D97-AF65-F5344CB8AC3E}">
        <p14:creationId xmlns:p14="http://schemas.microsoft.com/office/powerpoint/2010/main" val="228884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4297CB2-F5AA-4B2E-B035-751E02592363}"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4EA1258-D374-43BA-B76D-75A7531899B1}" type="slidenum">
              <a:rPr lang="fi-FI"/>
              <a:pPr>
                <a:defRPr/>
              </a:pPr>
              <a:t>‹#›</a:t>
            </a:fld>
            <a:endParaRPr lang="fi-FI"/>
          </a:p>
        </p:txBody>
      </p:sp>
    </p:spTree>
    <p:extLst>
      <p:ext uri="{BB962C8B-B14F-4D97-AF65-F5344CB8AC3E}">
        <p14:creationId xmlns:p14="http://schemas.microsoft.com/office/powerpoint/2010/main" val="4073198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90ACEF8-752D-457F-A909-0BB33D7D56F1}"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FA2B4993-B6D7-4A89-B77E-277104705F40}" type="slidenum">
              <a:rPr lang="fi-FI"/>
              <a:pPr>
                <a:defRPr/>
              </a:pPr>
              <a:t>‹#›</a:t>
            </a:fld>
            <a:endParaRPr lang="fi-FI"/>
          </a:p>
        </p:txBody>
      </p:sp>
    </p:spTree>
    <p:extLst>
      <p:ext uri="{BB962C8B-B14F-4D97-AF65-F5344CB8AC3E}">
        <p14:creationId xmlns:p14="http://schemas.microsoft.com/office/powerpoint/2010/main" val="134219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6C28A086-98DA-410E-9A4D-B0E918BB7FB6}" type="datetime1">
              <a:rPr lang="fi-FI" smtClean="0"/>
              <a:pPr>
                <a:defRPr/>
              </a:pPr>
              <a:t>11.11.2019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24D0403C-1A98-4E54-9957-0558F93FF1CE}" type="slidenum">
              <a:rPr lang="fi-FI"/>
              <a:pPr>
                <a:defRPr/>
              </a:pPr>
              <a:t>‹#›</a:t>
            </a:fld>
            <a:endParaRPr lang="fi-FI" dirty="0"/>
          </a:p>
        </p:txBody>
      </p:sp>
    </p:spTree>
    <p:extLst>
      <p:ext uri="{BB962C8B-B14F-4D97-AF65-F5344CB8AC3E}">
        <p14:creationId xmlns:p14="http://schemas.microsoft.com/office/powerpoint/2010/main" val="174216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365B21C8-A0BB-4143-A0E4-D832FA7ED218}"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874F7449-996A-490E-B8CC-1AED7B247B7A}" type="slidenum">
              <a:rPr lang="fi-FI"/>
              <a:pPr>
                <a:defRPr/>
              </a:pPr>
              <a:t>‹#›</a:t>
            </a:fld>
            <a:endParaRPr lang="fi-FI"/>
          </a:p>
        </p:txBody>
      </p:sp>
    </p:spTree>
    <p:extLst>
      <p:ext uri="{BB962C8B-B14F-4D97-AF65-F5344CB8AC3E}">
        <p14:creationId xmlns:p14="http://schemas.microsoft.com/office/powerpoint/2010/main" val="2729370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F9E9A8A-A201-42F2-9E22-0D97FBAA21CB}"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52908EE-A1A3-4BFF-9615-4AEE992B6B71}" type="slidenum">
              <a:rPr lang="fi-FI"/>
              <a:pPr>
                <a:defRPr/>
              </a:pPr>
              <a:t>‹#›</a:t>
            </a:fld>
            <a:endParaRPr lang="fi-FI"/>
          </a:p>
        </p:txBody>
      </p:sp>
    </p:spTree>
    <p:extLst>
      <p:ext uri="{BB962C8B-B14F-4D97-AF65-F5344CB8AC3E}">
        <p14:creationId xmlns:p14="http://schemas.microsoft.com/office/powerpoint/2010/main" val="4257343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2A28804-C1C1-4BEC-B2BA-09EAB5727068}"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010D041-7D7F-4F49-8A87-AE559C5B3C70}" type="slidenum">
              <a:rPr lang="fi-FI"/>
              <a:pPr>
                <a:defRPr/>
              </a:pPr>
              <a:t>‹#›</a:t>
            </a:fld>
            <a:endParaRPr lang="fi-FI"/>
          </a:p>
        </p:txBody>
      </p:sp>
    </p:spTree>
    <p:extLst>
      <p:ext uri="{BB962C8B-B14F-4D97-AF65-F5344CB8AC3E}">
        <p14:creationId xmlns:p14="http://schemas.microsoft.com/office/powerpoint/2010/main" val="3363992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2323FD9-352A-4835-98D7-DD509935976A}"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C07CC06-851D-494B-8F62-AB2B3F95EC63}" type="slidenum">
              <a:rPr lang="fi-FI"/>
              <a:pPr>
                <a:defRPr/>
              </a:pPr>
              <a:t>‹#›</a:t>
            </a:fld>
            <a:endParaRPr lang="fi-FI"/>
          </a:p>
        </p:txBody>
      </p:sp>
    </p:spTree>
    <p:extLst>
      <p:ext uri="{BB962C8B-B14F-4D97-AF65-F5344CB8AC3E}">
        <p14:creationId xmlns:p14="http://schemas.microsoft.com/office/powerpoint/2010/main" val="381008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4184169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22559215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9E648161-4274-44DE-93D2-5AD3B5A0DC1C}" type="datetime1">
              <a:rPr lang="fi-FI" smtClean="0"/>
              <a:pPr>
                <a:defRPr/>
              </a:pPr>
              <a:t>11.11.2019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030A10C-24A2-4288-9FAB-E3776AEC9CC0}" type="slidenum">
              <a:rPr lang="fi-FI"/>
              <a:pPr>
                <a:defRPr/>
              </a:pPr>
              <a:t>‹#›</a:t>
            </a:fld>
            <a:endParaRPr lang="fi-FI" dirty="0"/>
          </a:p>
        </p:txBody>
      </p:sp>
    </p:spTree>
    <p:extLst>
      <p:ext uri="{BB962C8B-B14F-4D97-AF65-F5344CB8AC3E}">
        <p14:creationId xmlns:p14="http://schemas.microsoft.com/office/powerpoint/2010/main" val="427972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fld id="{A241C049-A55E-4389-A006-D278AB3A198D}" type="datetime1">
              <a:rPr lang="fi-FI" smtClean="0"/>
              <a:pPr>
                <a:defRPr/>
              </a:pPr>
              <a:t>11.11.2019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709F8766-CBBC-4CC5-868E-6079E10C3193}" type="slidenum">
              <a:rPr lang="fi-FI"/>
              <a:pPr>
                <a:defRPr/>
              </a:pPr>
              <a:t>‹#›</a:t>
            </a:fld>
            <a:endParaRPr lang="fi-FI" dirty="0"/>
          </a:p>
        </p:txBody>
      </p:sp>
    </p:spTree>
    <p:extLst>
      <p:ext uri="{BB962C8B-B14F-4D97-AF65-F5344CB8AC3E}">
        <p14:creationId xmlns:p14="http://schemas.microsoft.com/office/powerpoint/2010/main" val="3692742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F55A926F-8205-4DD0-9CE7-68938D2B709F}" type="datetime1">
              <a:rPr lang="fi-FI" smtClean="0"/>
              <a:pPr>
                <a:defRPr/>
              </a:pPr>
              <a:t>11.11.2019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045F3CC9-B38B-4D23-823F-36F31877383E}" type="slidenum">
              <a:rPr lang="fi-FI"/>
              <a:pPr>
                <a:defRPr/>
              </a:pPr>
              <a:t>‹#›</a:t>
            </a:fld>
            <a:endParaRPr lang="fi-FI" dirty="0"/>
          </a:p>
        </p:txBody>
      </p:sp>
    </p:spTree>
    <p:extLst>
      <p:ext uri="{BB962C8B-B14F-4D97-AF65-F5344CB8AC3E}">
        <p14:creationId xmlns:p14="http://schemas.microsoft.com/office/powerpoint/2010/main" val="3509414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DA0A2304-974E-4D25-BF73-BF249ACC7CC9}" type="datetime1">
              <a:rPr lang="fi-FI" smtClean="0"/>
              <a:pPr>
                <a:defRPr/>
              </a:pPr>
              <a:t>11.11.2019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F6440CB0-1FFC-4963-978D-4F284376FE7C}" type="slidenum">
              <a:rPr lang="fi-FI"/>
              <a:pPr>
                <a:defRPr/>
              </a:pPr>
              <a:t>‹#›</a:t>
            </a:fld>
            <a:endParaRPr lang="fi-FI" dirty="0"/>
          </a:p>
        </p:txBody>
      </p:sp>
    </p:spTree>
    <p:extLst>
      <p:ext uri="{BB962C8B-B14F-4D97-AF65-F5344CB8AC3E}">
        <p14:creationId xmlns:p14="http://schemas.microsoft.com/office/powerpoint/2010/main" val="654034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879F767E-0F86-486D-AC96-311CF3CB4723}" type="datetime1">
              <a:rPr lang="fi-FI" smtClean="0"/>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113BC935-1408-40BC-9433-41B5DADB44EE}" type="slidenum">
              <a:rPr lang="fi-FI"/>
              <a:pPr>
                <a:defRPr/>
              </a:pPr>
              <a:t>‹#›</a:t>
            </a:fld>
            <a:endParaRPr lang="fi-FI" dirty="0"/>
          </a:p>
        </p:txBody>
      </p:sp>
    </p:spTree>
    <p:extLst>
      <p:ext uri="{BB962C8B-B14F-4D97-AF65-F5344CB8AC3E}">
        <p14:creationId xmlns:p14="http://schemas.microsoft.com/office/powerpoint/2010/main" val="853345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D80CE6FB-312E-480D-821A-0B3A10B8BB0D}" type="datetime1">
              <a:rPr lang="fi-FI" smtClean="0"/>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6B5FEBC-3B00-4698-B91F-97EB303EA602}" type="slidenum">
              <a:rPr lang="fi-FI"/>
              <a:pPr>
                <a:defRPr/>
              </a:pPr>
              <a:t>‹#›</a:t>
            </a:fld>
            <a:endParaRPr lang="fi-FI" dirty="0"/>
          </a:p>
        </p:txBody>
      </p:sp>
    </p:spTree>
    <p:extLst>
      <p:ext uri="{BB962C8B-B14F-4D97-AF65-F5344CB8AC3E}">
        <p14:creationId xmlns:p14="http://schemas.microsoft.com/office/powerpoint/2010/main" val="3133283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6E6C9D59-A550-44E1-B0BB-3E9A1D5A27BC}" type="datetime1">
              <a:rPr lang="fi-FI" smtClean="0"/>
              <a:pPr>
                <a:defRPr/>
              </a:pPr>
              <a:t>11.11.2019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02FA2097-508B-4C50-AEB7-B649CA763896}" type="slidenum">
              <a:rPr lang="fi-FI"/>
              <a:pPr>
                <a:defRPr/>
              </a:pPr>
              <a:t>‹#›</a:t>
            </a:fld>
            <a:endParaRPr lang="fi-FI" dirty="0"/>
          </a:p>
        </p:txBody>
      </p:sp>
    </p:spTree>
    <p:extLst>
      <p:ext uri="{BB962C8B-B14F-4D97-AF65-F5344CB8AC3E}">
        <p14:creationId xmlns:p14="http://schemas.microsoft.com/office/powerpoint/2010/main" val="2167462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6560EC48-4538-4CE2-B854-8A1E9027D344}" type="datetime1">
              <a:rPr lang="fi-FI" smtClean="0"/>
              <a:pPr>
                <a:defRPr/>
              </a:pPr>
              <a:t>11.11.2019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46BEEC35-8536-4D5E-9F36-099BA48DABF0}" type="slidenum">
              <a:rPr lang="fi-FI"/>
              <a:pPr>
                <a:defRPr/>
              </a:pPr>
              <a:t>‹#›</a:t>
            </a:fld>
            <a:endParaRPr lang="fi-FI"/>
          </a:p>
        </p:txBody>
      </p:sp>
    </p:spTree>
    <p:extLst>
      <p:ext uri="{BB962C8B-B14F-4D97-AF65-F5344CB8AC3E}">
        <p14:creationId xmlns:p14="http://schemas.microsoft.com/office/powerpoint/2010/main" val="3105377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9FC9EB"/>
          </a:solidFill>
          <a:ln>
            <a:noFill/>
          </a:ln>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7994168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29556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userDrawn="1"/>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42094014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DB352218-ACF1-49CA-B68A-5C4D4EE76EB5}" type="datetime1">
              <a:rPr lang="fi-FI" smtClean="0"/>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E2C5C8F-ADE2-4447-810F-D500E66A7636}" type="slidenum">
              <a:rPr lang="fi-FI"/>
              <a:pPr>
                <a:defRPr/>
              </a:pPr>
              <a:t>‹#›</a:t>
            </a:fld>
            <a:endParaRPr lang="fi-FI" dirty="0"/>
          </a:p>
        </p:txBody>
      </p:sp>
    </p:spTree>
    <p:extLst>
      <p:ext uri="{BB962C8B-B14F-4D97-AF65-F5344CB8AC3E}">
        <p14:creationId xmlns:p14="http://schemas.microsoft.com/office/powerpoint/2010/main" val="4197909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EE4C3D4-6059-441A-8A6A-DB6618421007}" type="datetime1">
              <a:rPr lang="fi-FI" smtClean="0"/>
              <a:pPr>
                <a:defRPr/>
              </a:pPr>
              <a:t>11.11.2019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76EA58B6-E548-4A14-A7AC-06E65D0F607B}" type="slidenum">
              <a:rPr lang="fi-FI"/>
              <a:pPr>
                <a:defRPr/>
              </a:pPr>
              <a:t>‹#›</a:t>
            </a:fld>
            <a:endParaRPr lang="fi-FI" dirty="0"/>
          </a:p>
        </p:txBody>
      </p:sp>
    </p:spTree>
    <p:extLst>
      <p:ext uri="{BB962C8B-B14F-4D97-AF65-F5344CB8AC3E}">
        <p14:creationId xmlns:p14="http://schemas.microsoft.com/office/powerpoint/2010/main" val="1138525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5018488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20692542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45394869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9053673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5711847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24718637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812910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93223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35287362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929072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38722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rgbClr val="0000BF"/>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EEEEE34-B1DA-4DD4-8153-58D91E115DCD}"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C7BE434-0A86-442A-84AA-7096547C1526}" type="slidenum">
              <a:rPr lang="fi-FI"/>
              <a:pPr>
                <a:defRPr/>
              </a:pPr>
              <a:t>‹#›</a:t>
            </a:fld>
            <a:endParaRPr lang="fi-FI"/>
          </a:p>
        </p:txBody>
      </p:sp>
    </p:spTree>
    <p:extLst>
      <p:ext uri="{BB962C8B-B14F-4D97-AF65-F5344CB8AC3E}">
        <p14:creationId xmlns:p14="http://schemas.microsoft.com/office/powerpoint/2010/main" val="118894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25A2C359-0C45-4AF4-B687-C0C7F4A10DA7}" type="datetime1">
              <a:rPr lang="fi-FI"/>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9C93E9C-2EDE-4DB4-BED6-65E172E45C4E}" type="slidenum">
              <a:rPr lang="fi-FI"/>
              <a:pPr>
                <a:defRPr/>
              </a:pPr>
              <a:t>‹#›</a:t>
            </a:fld>
            <a:endParaRPr lang="fi-FI" dirty="0"/>
          </a:p>
        </p:txBody>
      </p:sp>
    </p:spTree>
    <p:extLst>
      <p:ext uri="{BB962C8B-B14F-4D97-AF65-F5344CB8AC3E}">
        <p14:creationId xmlns:p14="http://schemas.microsoft.com/office/powerpoint/2010/main" val="2867308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6F955A7-CB7A-41E5-A74C-E0B93542B999}"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335C45F-CEF3-407C-9807-E0CA8DBA170E}" type="slidenum">
              <a:rPr lang="fi-FI"/>
              <a:pPr>
                <a:defRPr/>
              </a:pPr>
              <a:t>‹#›</a:t>
            </a:fld>
            <a:endParaRPr lang="fi-FI"/>
          </a:p>
        </p:txBody>
      </p:sp>
    </p:spTree>
    <p:extLst>
      <p:ext uri="{BB962C8B-B14F-4D97-AF65-F5344CB8AC3E}">
        <p14:creationId xmlns:p14="http://schemas.microsoft.com/office/powerpoint/2010/main" val="3568067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658330F-FF5D-4812-8954-9891114AC2FC}"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46DCD3E-7A95-4E54-947B-C723B90776CA}" type="slidenum">
              <a:rPr lang="fi-FI"/>
              <a:pPr>
                <a:defRPr/>
              </a:pPr>
              <a:t>‹#›</a:t>
            </a:fld>
            <a:endParaRPr lang="fi-FI"/>
          </a:p>
        </p:txBody>
      </p:sp>
    </p:spTree>
    <p:extLst>
      <p:ext uri="{BB962C8B-B14F-4D97-AF65-F5344CB8AC3E}">
        <p14:creationId xmlns:p14="http://schemas.microsoft.com/office/powerpoint/2010/main" val="1224603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D28F61E-2E94-496A-80CB-FA6B52399AEB}"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2B2C3C4-38C0-474E-A5E1-741049D07B24}" type="slidenum">
              <a:rPr lang="fi-FI"/>
              <a:pPr>
                <a:defRPr/>
              </a:pPr>
              <a:t>‹#›</a:t>
            </a:fld>
            <a:endParaRPr lang="fi-FI"/>
          </a:p>
        </p:txBody>
      </p:sp>
    </p:spTree>
    <p:extLst>
      <p:ext uri="{BB962C8B-B14F-4D97-AF65-F5344CB8AC3E}">
        <p14:creationId xmlns:p14="http://schemas.microsoft.com/office/powerpoint/2010/main" val="1944016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19CA5D3-8135-4DB6-AF83-5D2A0427D0F0}"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403FF7-5756-4700-88C8-C0CF60E72A61}" type="slidenum">
              <a:rPr lang="fi-FI"/>
              <a:pPr>
                <a:defRPr/>
              </a:pPr>
              <a:t>‹#›</a:t>
            </a:fld>
            <a:endParaRPr lang="fi-FI"/>
          </a:p>
        </p:txBody>
      </p:sp>
    </p:spTree>
    <p:extLst>
      <p:ext uri="{BB962C8B-B14F-4D97-AF65-F5344CB8AC3E}">
        <p14:creationId xmlns:p14="http://schemas.microsoft.com/office/powerpoint/2010/main" val="645178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FD87A72-7EB4-47C0-84E8-9DDEB8881079}"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760B8187-B768-4167-AA59-7FA7EB79019A}" type="slidenum">
              <a:rPr lang="fi-FI"/>
              <a:pPr>
                <a:defRPr/>
              </a:pPr>
              <a:t>‹#›</a:t>
            </a:fld>
            <a:endParaRPr lang="fi-FI"/>
          </a:p>
        </p:txBody>
      </p:sp>
    </p:spTree>
    <p:extLst>
      <p:ext uri="{BB962C8B-B14F-4D97-AF65-F5344CB8AC3E}">
        <p14:creationId xmlns:p14="http://schemas.microsoft.com/office/powerpoint/2010/main" val="22027624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0E4A1FC-5330-4DD9-B65A-B6E236A03D53}"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5EE7D97-EE6F-4160-9A2D-7913C8297965}" type="slidenum">
              <a:rPr lang="fi-FI"/>
              <a:pPr>
                <a:defRPr/>
              </a:pPr>
              <a:t>‹#›</a:t>
            </a:fld>
            <a:endParaRPr lang="fi-FI"/>
          </a:p>
        </p:txBody>
      </p:sp>
    </p:spTree>
    <p:extLst>
      <p:ext uri="{BB962C8B-B14F-4D97-AF65-F5344CB8AC3E}">
        <p14:creationId xmlns:p14="http://schemas.microsoft.com/office/powerpoint/2010/main" val="30025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5808617"/>
            <a:ext cx="1220411" cy="605630"/>
          </a:xfrm>
          <a:prstGeom prst="rect">
            <a:avLst/>
          </a:prstGeom>
        </p:spPr>
      </p:pic>
    </p:spTree>
    <p:extLst>
      <p:ext uri="{BB962C8B-B14F-4D97-AF65-F5344CB8AC3E}">
        <p14:creationId xmlns:p14="http://schemas.microsoft.com/office/powerpoint/2010/main" val="9022001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3F8AB2-3504-4387-B076-965EBEDAB695}"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5298632-C84B-4231-BF0B-B6DF58B60B06}" type="slidenum">
              <a:rPr lang="fi-FI"/>
              <a:pPr>
                <a:defRPr/>
              </a:pPr>
              <a:t>‹#›</a:t>
            </a:fld>
            <a:endParaRPr lang="fi-FI"/>
          </a:p>
        </p:txBody>
      </p:sp>
    </p:spTree>
    <p:extLst>
      <p:ext uri="{BB962C8B-B14F-4D97-AF65-F5344CB8AC3E}">
        <p14:creationId xmlns:p14="http://schemas.microsoft.com/office/powerpoint/2010/main" val="3735135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0B62DE1C-78C2-4F8B-98B1-E96C3892F8C4}" type="datetime1">
              <a:rPr lang="fi-FI"/>
              <a:pPr>
                <a:defRPr/>
              </a:pPr>
              <a:t>11.11.2019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00E6AA98-2D23-405D-8D9D-1B6AB2E4293C}" type="slidenum">
              <a:rPr lang="fi-FI"/>
              <a:pPr>
                <a:defRPr/>
              </a:pPr>
              <a:t>‹#›</a:t>
            </a:fld>
            <a:endParaRPr lang="fi-FI" dirty="0"/>
          </a:p>
        </p:txBody>
      </p:sp>
    </p:spTree>
    <p:extLst>
      <p:ext uri="{BB962C8B-B14F-4D97-AF65-F5344CB8AC3E}">
        <p14:creationId xmlns:p14="http://schemas.microsoft.com/office/powerpoint/2010/main" val="1681112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42" y="0"/>
            <a:ext cx="1189036"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0D4AB3F3-7922-4375-816A-5872F2314663}"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12FCCBF-D348-42D5-98C6-EDBCBE08206D}" type="slidenum">
              <a:rPr lang="fi-FI"/>
              <a:pPr>
                <a:defRPr/>
              </a:pPr>
              <a:t>‹#›</a:t>
            </a:fld>
            <a:endParaRPr lang="fi-FI"/>
          </a:p>
        </p:txBody>
      </p:sp>
    </p:spTree>
    <p:extLst>
      <p:ext uri="{BB962C8B-B14F-4D97-AF65-F5344CB8AC3E}">
        <p14:creationId xmlns:p14="http://schemas.microsoft.com/office/powerpoint/2010/main" val="704594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6" y="0"/>
            <a:ext cx="1112837"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7EA1029F-763F-4B6F-8E0D-057F423C8A58}"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54FAFB3-9B0C-41C6-A90B-B042CB8CA8ED}" type="slidenum">
              <a:rPr lang="fi-FI"/>
              <a:pPr>
                <a:defRPr/>
              </a:pPr>
              <a:t>‹#›</a:t>
            </a:fld>
            <a:endParaRPr lang="fi-FI"/>
          </a:p>
        </p:txBody>
      </p:sp>
    </p:spTree>
    <p:extLst>
      <p:ext uri="{BB962C8B-B14F-4D97-AF65-F5344CB8AC3E}">
        <p14:creationId xmlns:p14="http://schemas.microsoft.com/office/powerpoint/2010/main" val="1279600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4"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7911D33-9FF2-4D30-8428-B248206C86F9}"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9D4E09BD-EC80-4009-BC11-6D71E8762838}" type="slidenum">
              <a:rPr lang="fi-FI"/>
              <a:pPr>
                <a:defRPr/>
              </a:pPr>
              <a:t>‹#›</a:t>
            </a:fld>
            <a:endParaRPr lang="fi-FI"/>
          </a:p>
        </p:txBody>
      </p:sp>
    </p:spTree>
    <p:extLst>
      <p:ext uri="{BB962C8B-B14F-4D97-AF65-F5344CB8AC3E}">
        <p14:creationId xmlns:p14="http://schemas.microsoft.com/office/powerpoint/2010/main" val="3357316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8" y="0"/>
            <a:ext cx="1304924"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803561F3-6EA6-417F-9FE5-A797EFCE4156}"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2171C2FC-15FC-4994-A1D4-28D69FA846F1}" type="slidenum">
              <a:rPr lang="fi-FI"/>
              <a:pPr>
                <a:defRPr/>
              </a:pPr>
              <a:t>‹#›</a:t>
            </a:fld>
            <a:endParaRPr lang="fi-FI"/>
          </a:p>
        </p:txBody>
      </p:sp>
    </p:spTree>
    <p:extLst>
      <p:ext uri="{BB962C8B-B14F-4D97-AF65-F5344CB8AC3E}">
        <p14:creationId xmlns:p14="http://schemas.microsoft.com/office/powerpoint/2010/main" val="4523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1" y="0"/>
            <a:ext cx="1290639"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A67467C-E75B-4720-BBA2-70B1778837EC}" type="datetime1">
              <a:rPr lang="fi-FI"/>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6787FC5C-0FEB-42D4-B511-5DA63CC30555}" type="slidenum">
              <a:rPr lang="fi-FI"/>
              <a:pPr>
                <a:defRPr/>
              </a:pPr>
              <a:t>‹#›</a:t>
            </a:fld>
            <a:endParaRPr lang="fi-FI"/>
          </a:p>
        </p:txBody>
      </p:sp>
    </p:spTree>
    <p:extLst>
      <p:ext uri="{BB962C8B-B14F-4D97-AF65-F5344CB8AC3E}">
        <p14:creationId xmlns:p14="http://schemas.microsoft.com/office/powerpoint/2010/main" val="1735407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195200"/>
            <a:ext cx="5364000"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2933DCC1-B6E8-475B-9DDC-BCEA038EECDF}" type="datetime1">
              <a:rPr lang="fi-FI"/>
              <a:pPr>
                <a:defRPr/>
              </a:pPr>
              <a:t>11.11.2019</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BB6974AD-3832-439D-9787-59AAF363D279}" type="slidenum">
              <a:rPr lang="fi-FI"/>
              <a:pPr>
                <a:defRPr/>
              </a:pPr>
              <a:t>‹#›</a:t>
            </a:fld>
            <a:endParaRPr lang="fi-FI" dirty="0"/>
          </a:p>
        </p:txBody>
      </p:sp>
    </p:spTree>
    <p:extLst>
      <p:ext uri="{BB962C8B-B14F-4D97-AF65-F5344CB8AC3E}">
        <p14:creationId xmlns:p14="http://schemas.microsoft.com/office/powerpoint/2010/main" val="4008163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1" y="1935809"/>
            <a:ext cx="5364000" cy="424179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11" name="Tekstin paikkamerkki 9"/>
          <p:cNvSpPr>
            <a:spLocks noGrp="1"/>
          </p:cNvSpPr>
          <p:nvPr>
            <p:ph type="body" sz="quarter" idx="14"/>
          </p:nvPr>
        </p:nvSpPr>
        <p:spPr>
          <a:xfrm>
            <a:off x="6174002" y="1555786"/>
            <a:ext cx="5364164" cy="409203"/>
          </a:xfrm>
        </p:spPr>
        <p:txBody>
          <a:bodyPr/>
          <a:lstStyle>
            <a:lvl1pPr marL="0" indent="0">
              <a:buNone/>
              <a:defRPr>
                <a:latin typeface="Arial Black" panose="020B0A04020102020204" pitchFamily="34" charset="0"/>
              </a:defRPr>
            </a:lvl1pPr>
          </a:lstStyle>
          <a:p>
            <a:pPr lvl="0"/>
            <a:r>
              <a:rPr lang="fi-FI" smtClean="0"/>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587DFB6B-648D-46FD-BBA9-39C84330A198}" type="datetime1">
              <a:rPr lang="fi-FI"/>
              <a:pPr>
                <a:defRPr/>
              </a:pPr>
              <a:t>11.11.2019</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05C8BC95-F465-4EFD-8262-A8C31D662C7D}" type="slidenum">
              <a:rPr lang="fi-FI"/>
              <a:pPr>
                <a:defRPr/>
              </a:pPr>
              <a:t>‹#›</a:t>
            </a:fld>
            <a:endParaRPr lang="fi-FI" dirty="0"/>
          </a:p>
        </p:txBody>
      </p:sp>
    </p:spTree>
    <p:extLst>
      <p:ext uri="{BB962C8B-B14F-4D97-AF65-F5344CB8AC3E}">
        <p14:creationId xmlns:p14="http://schemas.microsoft.com/office/powerpoint/2010/main" val="1895570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8567"/>
            <a:ext cx="6371619"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1" y="1195200"/>
            <a:ext cx="6371619" cy="4982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2" y="0"/>
            <a:ext cx="5060949"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6310E246-0DFF-422B-974F-A82C9BDE66BB}" type="datetime1">
              <a:rPr lang="fi-FI"/>
              <a:pPr>
                <a:defRPr/>
              </a:pPr>
              <a:t>11.11.2019</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9DFDB61B-7CAB-4FAF-8ABB-8517E013E869}" type="slidenum">
              <a:rPr lang="fi-FI"/>
              <a:pPr>
                <a:defRPr/>
              </a:pPr>
              <a:t>‹#›</a:t>
            </a:fld>
            <a:endParaRPr lang="fi-FI" dirty="0"/>
          </a:p>
        </p:txBody>
      </p:sp>
    </p:spTree>
    <p:extLst>
      <p:ext uri="{BB962C8B-B14F-4D97-AF65-F5344CB8AC3E}">
        <p14:creationId xmlns:p14="http://schemas.microsoft.com/office/powerpoint/2010/main" val="414826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97401D6A-0DFB-4954-AE3A-38A0D34AA6D9}" type="datetime1">
              <a:rPr lang="fi-FI"/>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456EB49D-0C93-497F-BC9C-13B0778369CB}" type="slidenum">
              <a:rPr lang="fi-FI"/>
              <a:pPr>
                <a:defRPr/>
              </a:pPr>
              <a:t>‹#›</a:t>
            </a:fld>
            <a:endParaRPr lang="fi-FI" dirty="0"/>
          </a:p>
        </p:txBody>
      </p:sp>
    </p:spTree>
    <p:extLst>
      <p:ext uri="{BB962C8B-B14F-4D97-AF65-F5344CB8AC3E}">
        <p14:creationId xmlns:p14="http://schemas.microsoft.com/office/powerpoint/2010/main" val="30886839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60D282B2-15DE-4271-8AA8-E7E2C43DA6E7}" type="datetime1">
              <a:rPr lang="fi-FI"/>
              <a:pPr>
                <a:defRPr/>
              </a:pPr>
              <a:t>11.11.2019</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2C9D6ED8-11A5-41D7-B76F-F80A871BCA43}" type="slidenum">
              <a:rPr lang="fi-FI"/>
              <a:pPr>
                <a:defRPr/>
              </a:pPr>
              <a:t>‹#›</a:t>
            </a:fld>
            <a:endParaRPr lang="fi-FI" dirty="0"/>
          </a:p>
        </p:txBody>
      </p:sp>
    </p:spTree>
    <p:extLst>
      <p:ext uri="{BB962C8B-B14F-4D97-AF65-F5344CB8AC3E}">
        <p14:creationId xmlns:p14="http://schemas.microsoft.com/office/powerpoint/2010/main" val="1224573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2"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4" y="431800"/>
            <a:ext cx="3683001"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2E41EF1C-08B9-4CED-981B-BF2A15E4F232}" type="datetime1">
              <a:rPr lang="fi-FI"/>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808EBD7B-8F85-4E26-9471-E5CCBB864301}" type="slidenum">
              <a:rPr lang="fi-FI"/>
              <a:pPr>
                <a:defRPr/>
              </a:pPr>
              <a:t>‹#›</a:t>
            </a:fld>
            <a:endParaRPr lang="fi-FI" dirty="0"/>
          </a:p>
        </p:txBody>
      </p:sp>
    </p:spTree>
    <p:extLst>
      <p:ext uri="{BB962C8B-B14F-4D97-AF65-F5344CB8AC3E}">
        <p14:creationId xmlns:p14="http://schemas.microsoft.com/office/powerpoint/2010/main" val="3412908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4046539"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6"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D55A40BD-49A8-4045-A60A-92AE580EBEC1}" type="datetime1">
              <a:rPr lang="fi-FI"/>
              <a:pPr>
                <a:defRPr/>
              </a:pPr>
              <a:t>11.11.2019</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A5DCFF9-79AA-4A00-BDB8-AF63925DB99F}" type="slidenum">
              <a:rPr lang="fi-FI"/>
              <a:pPr>
                <a:defRPr/>
              </a:pPr>
              <a:t>‹#›</a:t>
            </a:fld>
            <a:endParaRPr lang="fi-FI" dirty="0"/>
          </a:p>
        </p:txBody>
      </p:sp>
    </p:spTree>
    <p:extLst>
      <p:ext uri="{BB962C8B-B14F-4D97-AF65-F5344CB8AC3E}">
        <p14:creationId xmlns:p14="http://schemas.microsoft.com/office/powerpoint/2010/main" val="16059025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5"/>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6" y="5"/>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40" y="5"/>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1" y="2714018"/>
            <a:ext cx="4046539"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6" y="2714018"/>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40" y="2714018"/>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37B40620-8CAF-4270-B8D5-1310B4732341}" type="datetime1">
              <a:rPr lang="fi-FI"/>
              <a:pPr>
                <a:defRPr/>
              </a:pPr>
              <a:t>11.11.2019</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30A422E-2559-4C9F-9CA1-17995DC76A04}" type="slidenum">
              <a:rPr lang="fi-FI"/>
              <a:pPr>
                <a:defRPr/>
              </a:pPr>
              <a:t>‹#›</a:t>
            </a:fld>
            <a:endParaRPr lang="fi-FI" dirty="0"/>
          </a:p>
        </p:txBody>
      </p:sp>
    </p:spTree>
    <p:extLst>
      <p:ext uri="{BB962C8B-B14F-4D97-AF65-F5344CB8AC3E}">
        <p14:creationId xmlns:p14="http://schemas.microsoft.com/office/powerpoint/2010/main" val="35883471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3" y="5199067"/>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8"/>
          <p:cNvGrpSpPr>
            <a:grpSpLocks/>
          </p:cNvGrpSpPr>
          <p:nvPr/>
        </p:nvGrpSpPr>
        <p:grpSpPr bwMode="auto">
          <a:xfrm>
            <a:off x="465141" y="6221413"/>
            <a:ext cx="804863"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
        <p:nvSpPr>
          <p:cNvPr id="2" name="Otsikko 1"/>
          <p:cNvSpPr>
            <a:spLocks noGrp="1"/>
          </p:cNvSpPr>
          <p:nvPr>
            <p:ph type="title"/>
          </p:nvPr>
        </p:nvSpPr>
        <p:spPr>
          <a:xfrm>
            <a:off x="457203" y="5486400"/>
            <a:ext cx="11235447" cy="670884"/>
          </a:xfrm>
        </p:spPr>
        <p:txBody>
          <a:bodyPr anchor="ctr"/>
          <a:lstStyle>
            <a:lvl1pPr algn="ctr">
              <a:defRPr sz="2601"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3D7997C9-AC28-4779-916D-840394E67A59}" type="datetime1">
              <a:rPr lang="fi-FI"/>
              <a:pPr>
                <a:defRPr/>
              </a:pPr>
              <a:t>11.11.2019</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7A60D5E8-E8AC-4E6B-AAD6-7CB237D6974B}" type="slidenum">
              <a:rPr lang="fi-FI"/>
              <a:pPr>
                <a:defRPr/>
              </a:pPr>
              <a:t>‹#›</a:t>
            </a:fld>
            <a:endParaRPr lang="fi-FI"/>
          </a:p>
        </p:txBody>
      </p:sp>
    </p:spTree>
    <p:extLst>
      <p:ext uri="{BB962C8B-B14F-4D97-AF65-F5344CB8AC3E}">
        <p14:creationId xmlns:p14="http://schemas.microsoft.com/office/powerpoint/2010/main" val="907241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1"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4" name="Ryhmä 36"/>
          <p:cNvGrpSpPr/>
          <p:nvPr/>
        </p:nvGrpSpPr>
        <p:grpSpPr bwMode="black">
          <a:xfrm>
            <a:off x="472155" y="6228516"/>
            <a:ext cx="804332"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title"/>
          </p:nvPr>
        </p:nvSpPr>
        <p:spPr>
          <a:xfrm>
            <a:off x="10408602" y="5457217"/>
            <a:ext cx="1420236" cy="670884"/>
          </a:xfrm>
        </p:spPr>
        <p:txBody>
          <a:bodyPr anchor="ctr"/>
          <a:lstStyle>
            <a:lvl1pPr algn="ctr">
              <a:defRPr sz="1401"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108940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2197208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D1202B7E-75DA-4280-A86A-54F404FB4EB1}" type="datetime1">
              <a:rPr lang="fi-FI"/>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76785664-EDBC-4358-8E6E-1516046E196A}" type="slidenum">
              <a:rPr lang="fi-FI"/>
              <a:pPr>
                <a:defRPr/>
              </a:pPr>
              <a:t>‹#›</a:t>
            </a:fld>
            <a:endParaRPr lang="fi-FI" dirty="0"/>
          </a:p>
        </p:txBody>
      </p:sp>
    </p:spTree>
    <p:extLst>
      <p:ext uri="{BB962C8B-B14F-4D97-AF65-F5344CB8AC3E}">
        <p14:creationId xmlns:p14="http://schemas.microsoft.com/office/powerpoint/2010/main" val="2934184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B20C3A66-A44B-4D59-95AF-86DFDE047F1A}" type="datetime1">
              <a:rPr lang="fi-FI"/>
              <a:pPr>
                <a:defRPr/>
              </a:pPr>
              <a:t>11.11.2019</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1F5F9953-475D-4B66-9C97-B567B1D3C0DA}" type="slidenum">
              <a:rPr lang="fi-FI"/>
              <a:pPr>
                <a:defRPr/>
              </a:pPr>
              <a:t>‹#›</a:t>
            </a:fld>
            <a:endParaRPr lang="fi-FI" dirty="0"/>
          </a:p>
        </p:txBody>
      </p:sp>
    </p:spTree>
    <p:extLst>
      <p:ext uri="{BB962C8B-B14F-4D97-AF65-F5344CB8AC3E}">
        <p14:creationId xmlns:p14="http://schemas.microsoft.com/office/powerpoint/2010/main" val="1150082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7"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7271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D4460E1-43F4-4FD6-93B4-84A26D9438B5}"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996D1FE0-042E-4BAC-8E68-9DA0E1B1BBD2}"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134971512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207510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440489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5"/>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82705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1"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8409377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5326395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2"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1178971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3"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4616145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2"/>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2686419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3"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grpSp>
        <p:nvGrpSpPr>
          <p:cNvPr id="5" name="Ryhmä 14"/>
          <p:cNvGrpSpPr/>
          <p:nvPr/>
        </p:nvGrpSpPr>
        <p:grpSpPr bwMode="black">
          <a:xfrm>
            <a:off x="465671" y="5813470"/>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defRPr/>
              </a:pPr>
              <a:endParaRPr lang="fi-FI">
                <a:solidFill>
                  <a:prstClr val="black"/>
                </a:solidFill>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defRPr/>
              </a:pPr>
              <a:endParaRPr lang="fi-FI">
                <a:solidFill>
                  <a:prstClr val="black"/>
                </a:solidFill>
              </a:endParaRPr>
            </a:p>
          </p:txBody>
        </p:sp>
      </p:grpSp>
      <p:sp>
        <p:nvSpPr>
          <p:cNvPr id="2" name="Otsikko 1"/>
          <p:cNvSpPr>
            <a:spLocks noGrp="1"/>
          </p:cNvSpPr>
          <p:nvPr>
            <p:ph type="ctrTitle"/>
          </p:nvPr>
        </p:nvSpPr>
        <p:spPr>
          <a:xfrm>
            <a:off x="408566" y="457205"/>
            <a:ext cx="10739337" cy="2071991"/>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5" y="2665378"/>
            <a:ext cx="10709477" cy="972000"/>
          </a:xfrm>
        </p:spPr>
        <p:txBody>
          <a:bodyPr/>
          <a:lstStyle>
            <a:lvl1pPr marL="0" indent="0">
              <a:buNone/>
              <a:defRPr b="1">
                <a:solidFill>
                  <a:srgbClr val="FFFFFF"/>
                </a:solidFill>
                <a:latin typeface="+mj-lt"/>
              </a:defRPr>
            </a:lvl1pPr>
          </a:lstStyle>
          <a:p>
            <a:pPr lvl="0"/>
            <a:r>
              <a:rPr lang="fi-FI" smtClean="0"/>
              <a:t>Muokkaa tekstin perustyylejä napsauttamalla</a:t>
            </a:r>
          </a:p>
        </p:txBody>
      </p:sp>
    </p:spTree>
    <p:extLst>
      <p:ext uri="{BB962C8B-B14F-4D97-AF65-F5344CB8AC3E}">
        <p14:creationId xmlns:p14="http://schemas.microsoft.com/office/powerpoint/2010/main" val="3136853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5" y="457200"/>
            <a:ext cx="10661515" cy="5136204"/>
          </a:xfrm>
        </p:spPr>
        <p:txBody>
          <a:bodyPr/>
          <a:lstStyle>
            <a:lvl1pPr algn="l">
              <a:lnSpc>
                <a:spcPct val="85000"/>
              </a:lnSpc>
              <a:defRPr sz="7001">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BA8B677A-CCEC-4BDE-A680-05EA3674D692}" type="datetime1">
              <a:rPr lang="fi-FI" smtClean="0"/>
              <a:pPr>
                <a:defRPr/>
              </a:pPr>
              <a:t>11.11.2019</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39C93E9C-2EDE-4DB4-BED6-65E172E45C4E}" type="slidenum">
              <a:rPr lang="fi-FI"/>
              <a:pPr>
                <a:defRPr/>
              </a:pPr>
              <a:t>‹#›</a:t>
            </a:fld>
            <a:endParaRPr lang="fi-FI" dirty="0"/>
          </a:p>
        </p:txBody>
      </p:sp>
    </p:spTree>
    <p:extLst>
      <p:ext uri="{BB962C8B-B14F-4D97-AF65-F5344CB8AC3E}">
        <p14:creationId xmlns:p14="http://schemas.microsoft.com/office/powerpoint/2010/main" val="92058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6753B833-37F2-4825-9E4D-620A771DBEB1}"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4B2E550-A1DD-4E5D-95A7-4AF6310D2DA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4" y="6200503"/>
            <a:ext cx="851888" cy="422750"/>
          </a:xfrm>
          <a:prstGeom prst="rect">
            <a:avLst/>
          </a:prstGeom>
        </p:spPr>
      </p:pic>
    </p:spTree>
    <p:extLst>
      <p:ext uri="{BB962C8B-B14F-4D97-AF65-F5344CB8AC3E}">
        <p14:creationId xmlns:p14="http://schemas.microsoft.com/office/powerpoint/2010/main" val="162533653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60A06B9-A28F-4B6A-BDFF-BAC6D71A67E2}"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1335C45F-CEF3-407C-9807-E0CA8DBA170E}" type="slidenum">
              <a:rPr lang="fi-FI"/>
              <a:pPr>
                <a:defRPr/>
              </a:pPr>
              <a:t>‹#›</a:t>
            </a:fld>
            <a:endParaRPr lang="fi-FI"/>
          </a:p>
        </p:txBody>
      </p:sp>
    </p:spTree>
    <p:extLst>
      <p:ext uri="{BB962C8B-B14F-4D97-AF65-F5344CB8AC3E}">
        <p14:creationId xmlns:p14="http://schemas.microsoft.com/office/powerpoint/2010/main" val="1495404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C0A96F4-C0C4-4AFD-A372-2F776E63E405}"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A46DCD3E-7A95-4E54-947B-C723B90776CA}" type="slidenum">
              <a:rPr lang="fi-FI"/>
              <a:pPr>
                <a:defRPr/>
              </a:pPr>
              <a:t>‹#›</a:t>
            </a:fld>
            <a:endParaRPr lang="fi-FI"/>
          </a:p>
        </p:txBody>
      </p:sp>
    </p:spTree>
    <p:extLst>
      <p:ext uri="{BB962C8B-B14F-4D97-AF65-F5344CB8AC3E}">
        <p14:creationId xmlns:p14="http://schemas.microsoft.com/office/powerpoint/2010/main" val="40691938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2F8046B-002E-475F-8F15-AD6B8218B4F8}"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2B2C3C4-38C0-474E-A5E1-741049D07B24}" type="slidenum">
              <a:rPr lang="fi-FI"/>
              <a:pPr>
                <a:defRPr/>
              </a:pPr>
              <a:t>‹#›</a:t>
            </a:fld>
            <a:endParaRPr lang="fi-FI"/>
          </a:p>
        </p:txBody>
      </p:sp>
    </p:spTree>
    <p:extLst>
      <p:ext uri="{BB962C8B-B14F-4D97-AF65-F5344CB8AC3E}">
        <p14:creationId xmlns:p14="http://schemas.microsoft.com/office/powerpoint/2010/main" val="3418719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17125ED9-C0B0-48A5-9B0E-ED8FBB860789}"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8403FF7-5756-4700-88C8-C0CF60E72A61}" type="slidenum">
              <a:rPr lang="fi-FI"/>
              <a:pPr>
                <a:defRPr/>
              </a:pPr>
              <a:t>‹#›</a:t>
            </a:fld>
            <a:endParaRPr lang="fi-FI"/>
          </a:p>
        </p:txBody>
      </p:sp>
    </p:spTree>
    <p:extLst>
      <p:ext uri="{BB962C8B-B14F-4D97-AF65-F5344CB8AC3E}">
        <p14:creationId xmlns:p14="http://schemas.microsoft.com/office/powerpoint/2010/main" val="2437439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9899CFE-73C5-4CFA-9958-A3F0F6651614}"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760B8187-B768-4167-AA59-7FA7EB79019A}" type="slidenum">
              <a:rPr lang="fi-FI"/>
              <a:pPr>
                <a:defRPr/>
              </a:pPr>
              <a:t>‹#›</a:t>
            </a:fld>
            <a:endParaRPr lang="fi-FI"/>
          </a:p>
        </p:txBody>
      </p:sp>
    </p:spTree>
    <p:extLst>
      <p:ext uri="{BB962C8B-B14F-4D97-AF65-F5344CB8AC3E}">
        <p14:creationId xmlns:p14="http://schemas.microsoft.com/office/powerpoint/2010/main" val="30676876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7A02BBE-0188-49AD-84EC-8956DE50EA33}"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C5EE7D97-EE6F-4160-9A2D-7913C8297965}" type="slidenum">
              <a:rPr lang="fi-FI"/>
              <a:pPr>
                <a:defRPr/>
              </a:pPr>
              <a:t>‹#›</a:t>
            </a:fld>
            <a:endParaRPr lang="fi-FI"/>
          </a:p>
        </p:txBody>
      </p:sp>
    </p:spTree>
    <p:extLst>
      <p:ext uri="{BB962C8B-B14F-4D97-AF65-F5344CB8AC3E}">
        <p14:creationId xmlns:p14="http://schemas.microsoft.com/office/powerpoint/2010/main" val="14970866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71" y="6222032"/>
            <a:ext cx="804332"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fi-FI">
                <a:solidFill>
                  <a:prstClr val="black"/>
                </a:solidFill>
              </a:endParaRPr>
            </a:p>
          </p:txBody>
        </p:sp>
      </p:grpSp>
      <p:sp>
        <p:nvSpPr>
          <p:cNvPr id="2" name="Otsikko 1"/>
          <p:cNvSpPr>
            <a:spLocks noGrp="1"/>
          </p:cNvSpPr>
          <p:nvPr>
            <p:ph type="ctrTitle"/>
          </p:nvPr>
        </p:nvSpPr>
        <p:spPr>
          <a:xfrm>
            <a:off x="486385" y="457200"/>
            <a:ext cx="10661515" cy="5136204"/>
          </a:xfrm>
        </p:spPr>
        <p:txBody>
          <a:bodyPr/>
          <a:lstStyle>
            <a:lvl1pPr algn="l">
              <a:lnSpc>
                <a:spcPct val="85000"/>
              </a:lnSpc>
              <a:defRPr sz="7001">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1A544DF-4E4F-4650-A481-8FE9569C312C}" type="datetime1">
              <a:rPr lang="fi-FI"/>
              <a:pPr>
                <a:defRPr/>
              </a:pPr>
              <a:t>11.11.2019</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Vy Aalto-Loiske 2018-2019</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25298632-C84B-4231-BF0B-B6DF58B60B06}" type="slidenum">
              <a:rPr lang="fi-FI"/>
              <a:pPr>
                <a:defRPr/>
              </a:pPr>
              <a:t>‹#›</a:t>
            </a:fld>
            <a:endParaRPr lang="fi-FI"/>
          </a:p>
        </p:txBody>
      </p:sp>
    </p:spTree>
    <p:extLst>
      <p:ext uri="{BB962C8B-B14F-4D97-AF65-F5344CB8AC3E}">
        <p14:creationId xmlns:p14="http://schemas.microsoft.com/office/powerpoint/2010/main" val="4074140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75772EEC-4BB0-4290-B529-847A6EABEE87}" type="datetime1">
              <a:rPr lang="fi-FI" smtClean="0"/>
              <a:pPr>
                <a:defRPr/>
              </a:pPr>
              <a:t>11.11.2019</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00E6AA98-2D23-405D-8D9D-1B6AB2E4293C}" type="slidenum">
              <a:rPr lang="fi-FI"/>
              <a:pPr>
                <a:defRPr/>
              </a:pPr>
              <a:t>‹#›</a:t>
            </a:fld>
            <a:endParaRPr lang="fi-FI" dirty="0"/>
          </a:p>
        </p:txBody>
      </p:sp>
    </p:spTree>
    <p:extLst>
      <p:ext uri="{BB962C8B-B14F-4D97-AF65-F5344CB8AC3E}">
        <p14:creationId xmlns:p14="http://schemas.microsoft.com/office/powerpoint/2010/main" val="2458348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42" y="0"/>
            <a:ext cx="1189036"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30668A9F-C1F4-4C1A-B933-7D3BC56CD458}"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512FCCBF-D348-42D5-98C6-EDBCBE08206D}" type="slidenum">
              <a:rPr lang="fi-FI"/>
              <a:pPr>
                <a:defRPr/>
              </a:pPr>
              <a:t>‹#›</a:t>
            </a:fld>
            <a:endParaRPr lang="fi-FI"/>
          </a:p>
        </p:txBody>
      </p:sp>
    </p:spTree>
    <p:extLst>
      <p:ext uri="{BB962C8B-B14F-4D97-AF65-F5344CB8AC3E}">
        <p14:creationId xmlns:p14="http://schemas.microsoft.com/office/powerpoint/2010/main" val="144572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6" y="0"/>
            <a:ext cx="1112837"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i-FI">
              <a:solidFill>
                <a:prstClr val="black"/>
              </a:solidFill>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9175396B-7001-4D48-BBB5-E409A46F34E7}" type="datetime1">
              <a:rPr lang="fi-FI" smtClean="0"/>
              <a:pPr>
                <a:defRPr/>
              </a:pPr>
              <a:t>11.11.2019</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smtClean="0"/>
              <a:t>Vy Aalto-Loiske 2018-2019</a:t>
            </a:r>
            <a:endParaRPr lang="fi-FI"/>
          </a:p>
        </p:txBody>
      </p:sp>
      <p:sp>
        <p:nvSpPr>
          <p:cNvPr id="7" name="Dian numeron paikkamerkki 5"/>
          <p:cNvSpPr>
            <a:spLocks noGrp="1"/>
          </p:cNvSpPr>
          <p:nvPr>
            <p:ph type="sldNum" sz="quarter" idx="12"/>
          </p:nvPr>
        </p:nvSpPr>
        <p:spPr/>
        <p:txBody>
          <a:bodyPr/>
          <a:lstStyle>
            <a:lvl1pPr>
              <a:defRPr/>
            </a:lvl1pPr>
          </a:lstStyle>
          <a:p>
            <a:pPr>
              <a:defRPr/>
            </a:pPr>
            <a:fld id="{B54FAFB3-9B0C-41C6-A90B-B042CB8CA8ED}" type="slidenum">
              <a:rPr lang="fi-FI"/>
              <a:pPr>
                <a:defRPr/>
              </a:pPr>
              <a:t>‹#›</a:t>
            </a:fld>
            <a:endParaRPr lang="fi-FI"/>
          </a:p>
        </p:txBody>
      </p:sp>
    </p:spTree>
    <p:extLst>
      <p:ext uri="{BB962C8B-B14F-4D97-AF65-F5344CB8AC3E}">
        <p14:creationId xmlns:p14="http://schemas.microsoft.com/office/powerpoint/2010/main" val="287904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theme" Target="../theme/theme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theme" Target="../theme/theme4.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theme" Target="../theme/theme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8DB4C663-B724-43C2-871E-49D25CEF50BF}" type="datetime1">
              <a:rPr lang="fi-FI"/>
              <a:pPr>
                <a:defRPr/>
              </a:pPr>
              <a:t>11.11.2019</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0BE4F344-4707-4058-8E78-0E26E069C9F5}" type="slidenum">
              <a:rPr lang="fi-FI"/>
              <a:pPr>
                <a:defRPr/>
              </a:pPr>
              <a:t>‹#›</a:t>
            </a:fld>
            <a:endParaRPr lang="fi-FI" dirty="0"/>
          </a:p>
        </p:txBody>
      </p:sp>
      <p:pic>
        <p:nvPicPr>
          <p:cNvPr id="2" name="Kuva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06829" y="6190546"/>
            <a:ext cx="969605" cy="549837"/>
          </a:xfrm>
          <a:prstGeom prst="rect">
            <a:avLst/>
          </a:prstGeom>
        </p:spPr>
      </p:pic>
    </p:spTree>
    <p:extLst>
      <p:ext uri="{BB962C8B-B14F-4D97-AF65-F5344CB8AC3E}">
        <p14:creationId xmlns:p14="http://schemas.microsoft.com/office/powerpoint/2010/main" val="1870088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4D8378D5-ACF0-4FD0-BC1E-E3BF2FA9AEF0}" type="datetime1">
              <a:rPr lang="fi-FI"/>
              <a:pPr>
                <a:defRPr/>
              </a:pPr>
              <a:t>11.11.2019</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FF82BEF9-06BD-4A08-81F7-C36A0F2C4869}"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10795081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DCC03D46-6CD0-48E6-B29E-B587E9D88C2B}" type="datetime1">
              <a:rPr lang="fi-FI"/>
              <a:pPr>
                <a:defRPr/>
              </a:pPr>
              <a:t>11.11.2019</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A6AF0FB1-EA8D-4EFA-95BD-006043CE0C87}" type="slidenum">
              <a:rPr lang="fi-FI"/>
              <a:pPr>
                <a:defRPr/>
              </a:pPr>
              <a:t>‹#›</a:t>
            </a:fld>
            <a:endParaRPr lang="fi-FI" dirty="0"/>
          </a:p>
        </p:txBody>
      </p:sp>
      <p:grpSp>
        <p:nvGrpSpPr>
          <p:cNvPr id="3079" name="Ryhmä 6"/>
          <p:cNvGrpSpPr>
            <a:grpSpLocks/>
          </p:cNvGrpSpPr>
          <p:nvPr/>
        </p:nvGrpSpPr>
        <p:grpSpPr bwMode="auto">
          <a:xfrm>
            <a:off x="465141" y="6221413"/>
            <a:ext cx="804863"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383920933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Lst>
  <p:hf hdr="0"/>
  <p:txStyles>
    <p:titleStyle>
      <a:lvl1pPr algn="l" rtl="0" eaLnBrk="1" fontAlgn="base" hangingPunct="1">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5pPr>
      <a:lvl6pPr marL="457195"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6pPr>
      <a:lvl7pPr marL="914388"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7pPr>
      <a:lvl8pPr marL="1371583"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8pPr>
      <a:lvl9pPr marL="1828777"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9pPr>
    </p:titleStyle>
    <p:body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D1FBF840-B0B4-4F0F-A20C-B8DA56D6C1CD}" type="datetime1">
              <a:rPr lang="fi-FI"/>
              <a:pPr>
                <a:defRPr/>
              </a:pPr>
              <a:t>11.11.2019</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Vy Aalto-Loiske 2018-2019</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A6AF0FB1-EA8D-4EFA-95BD-006043CE0C87}" type="slidenum">
              <a:rPr lang="fi-FI"/>
              <a:pPr>
                <a:defRPr/>
              </a:pPr>
              <a:t>‹#›</a:t>
            </a:fld>
            <a:endParaRPr lang="fi-FI" dirty="0"/>
          </a:p>
        </p:txBody>
      </p:sp>
      <p:grpSp>
        <p:nvGrpSpPr>
          <p:cNvPr id="3079" name="Ryhmä 6"/>
          <p:cNvGrpSpPr>
            <a:grpSpLocks/>
          </p:cNvGrpSpPr>
          <p:nvPr/>
        </p:nvGrpSpPr>
        <p:grpSpPr bwMode="auto">
          <a:xfrm>
            <a:off x="465141" y="6221413"/>
            <a:ext cx="804863"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i-FI" altLang="fi-FI">
                <a:solidFill>
                  <a:prstClr val="black"/>
                </a:solidFill>
              </a:endParaRPr>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i-FI" altLang="fi-FI">
                <a:solidFill>
                  <a:prstClr val="black"/>
                </a:solidFill>
              </a:endParaRPr>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fi-FI">
                <a:solidFill>
                  <a:prstClr val="black"/>
                </a:solidFill>
              </a:endParaRPr>
            </a:p>
          </p:txBody>
        </p:sp>
      </p:grpSp>
    </p:spTree>
    <p:extLst>
      <p:ext uri="{BB962C8B-B14F-4D97-AF65-F5344CB8AC3E}">
        <p14:creationId xmlns:p14="http://schemas.microsoft.com/office/powerpoint/2010/main" val="42595256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Lst>
  <p:hf hdr="0" dt="0"/>
  <p:txStyles>
    <p:titleStyle>
      <a:lvl1pPr algn="l" rtl="0" eaLnBrk="1" fontAlgn="base" hangingPunct="1">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5pPr>
      <a:lvl6pPr marL="457195"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6pPr>
      <a:lvl7pPr marL="914388"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7pPr>
      <a:lvl8pPr marL="1371583"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8pPr>
      <a:lvl9pPr marL="1828777"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9pPr>
    </p:titleStyle>
    <p:body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1" y="407988"/>
            <a:ext cx="1123473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1" y="1196975"/>
            <a:ext cx="11234739"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3" y="6269039"/>
            <a:ext cx="1304924"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7A4EBA67-D146-4C0E-A57A-604356ACBBF5}" type="datetime1">
              <a:rPr lang="fi-FI" smtClean="0"/>
              <a:t>11.11.2019</a:t>
            </a:fld>
            <a:endParaRPr lang="fi-FI" dirty="0"/>
          </a:p>
        </p:txBody>
      </p:sp>
      <p:sp>
        <p:nvSpPr>
          <p:cNvPr id="5" name="Alatunnisteen paikkamerkki 4"/>
          <p:cNvSpPr>
            <a:spLocks noGrp="1"/>
          </p:cNvSpPr>
          <p:nvPr>
            <p:ph type="ftr" sz="quarter" idx="3"/>
          </p:nvPr>
        </p:nvSpPr>
        <p:spPr>
          <a:xfrm>
            <a:off x="3201988" y="6269039"/>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smtClean="0"/>
              <a:t>Vy Aalto-Loiske 2018-2019</a:t>
            </a:r>
            <a:endParaRPr lang="fi-FI" dirty="0"/>
          </a:p>
        </p:txBody>
      </p:sp>
      <p:sp>
        <p:nvSpPr>
          <p:cNvPr id="6" name="Dian numeron paikkamerkki 5"/>
          <p:cNvSpPr>
            <a:spLocks noGrp="1"/>
          </p:cNvSpPr>
          <p:nvPr>
            <p:ph type="sldNum" sz="quarter" idx="4"/>
          </p:nvPr>
        </p:nvSpPr>
        <p:spPr>
          <a:xfrm>
            <a:off x="10437816" y="6269039"/>
            <a:ext cx="1236661"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A6AF0FB1-EA8D-4EFA-95BD-006043CE0C87}" type="slidenum">
              <a:rPr lang="fi-FI"/>
              <a:pPr>
                <a:defRPr/>
              </a:pPr>
              <a:t>‹#›</a:t>
            </a:fld>
            <a:endParaRPr lang="fi-FI" dirty="0"/>
          </a:p>
        </p:txBody>
      </p:sp>
      <p:grpSp>
        <p:nvGrpSpPr>
          <p:cNvPr id="3079" name="Ryhmä 6"/>
          <p:cNvGrpSpPr>
            <a:grpSpLocks/>
          </p:cNvGrpSpPr>
          <p:nvPr/>
        </p:nvGrpSpPr>
        <p:grpSpPr bwMode="auto">
          <a:xfrm>
            <a:off x="465141" y="6221413"/>
            <a:ext cx="804863"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21102989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Lst>
  <p:hf hdr="0" dt="0"/>
  <p:txStyles>
    <p:titleStyle>
      <a:lvl1pPr algn="l" rtl="0" eaLnBrk="1" fontAlgn="base" hangingPunct="1">
        <a:lnSpc>
          <a:spcPct val="90000"/>
        </a:lnSpc>
        <a:spcBef>
          <a:spcPct val="0"/>
        </a:spcBef>
        <a:spcAft>
          <a:spcPct val="0"/>
        </a:spcAft>
        <a:defRPr sz="4201"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5pPr>
      <a:lvl6pPr marL="457195"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6pPr>
      <a:lvl7pPr marL="914388"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7pPr>
      <a:lvl8pPr marL="1371583"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8pPr>
      <a:lvl9pPr marL="1828777" algn="l" rtl="0" eaLnBrk="1" fontAlgn="base" hangingPunct="1">
        <a:lnSpc>
          <a:spcPct val="90000"/>
        </a:lnSpc>
        <a:spcBef>
          <a:spcPct val="0"/>
        </a:spcBef>
        <a:spcAft>
          <a:spcPct val="0"/>
        </a:spcAft>
        <a:defRPr sz="4201" b="1">
          <a:solidFill>
            <a:schemeClr val="tx1"/>
          </a:solidFill>
          <a:latin typeface="Arial Black" panose="020B0A04020102020204" pitchFamily="34" charset="0"/>
        </a:defRPr>
      </a:lvl9pPr>
    </p:titleStyle>
    <p:body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i-FI"/>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hyperlink" Target="https://www.hel.fi/helsinki/fi/kaupunki-ja-hallinto/strategia-ja-talous/kaupunkistrategia/strategia-ehdotus/" TargetMode="Externa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08566" y="457204"/>
            <a:ext cx="10739337" cy="5432607"/>
          </a:xfrm>
        </p:spPr>
        <p:txBody>
          <a:bodyPr/>
          <a:lstStyle/>
          <a:p>
            <a:pPr lvl="0">
              <a:lnSpc>
                <a:spcPct val="100000"/>
              </a:lnSpc>
            </a:pPr>
            <a:r>
              <a:rPr lang="fi-FI" sz="4400" dirty="0" smtClean="0"/>
              <a:t>Varhaiskasvatusyksikkö</a:t>
            </a:r>
            <a:br>
              <a:rPr lang="fi-FI" sz="4400" dirty="0" smtClean="0"/>
            </a:br>
            <a:r>
              <a:rPr lang="fi-FI" sz="4400" dirty="0" smtClean="0"/>
              <a:t>Haaga-Kylätie toimintasuunnitelma kaudelle 2019-2020</a:t>
            </a:r>
            <a:r>
              <a:rPr lang="fi-FI" dirty="0" smtClean="0"/>
              <a:t/>
            </a:r>
            <a:br>
              <a:rPr lang="fi-FI" dirty="0" smtClean="0"/>
            </a:br>
            <a:r>
              <a:rPr lang="fi-FI" sz="1600" dirty="0" smtClean="0"/>
              <a:t/>
            </a:r>
            <a:br>
              <a:rPr lang="fi-FI" sz="1600" dirty="0" smtClean="0"/>
            </a:br>
            <a:r>
              <a:rPr lang="fi-FI" sz="1600" dirty="0" smtClean="0">
                <a:ea typeface="+mn-ea"/>
                <a:cs typeface="+mn-cs"/>
              </a:rPr>
              <a:t>Varhaiskasvatusyksikkö </a:t>
            </a:r>
            <a:r>
              <a:rPr lang="fi-FI" sz="1600" dirty="0">
                <a:ea typeface="+mn-ea"/>
                <a:cs typeface="+mn-cs"/>
              </a:rPr>
              <a:t>Haaga-Kylätien muodostavat päiväkodit Haaga ja Kylätie. </a:t>
            </a:r>
            <a:r>
              <a:rPr lang="fi-FI" sz="1600" dirty="0" smtClean="0">
                <a:ea typeface="+mn-ea"/>
                <a:cs typeface="+mn-cs"/>
              </a:rPr>
              <a:t>Pk Haaga toimii kahdessa toimipisteessä. </a:t>
            </a:r>
            <a:r>
              <a:rPr lang="fi-FI" sz="1600" dirty="0">
                <a:ea typeface="+mn-ea"/>
                <a:cs typeface="+mn-cs"/>
              </a:rPr>
              <a:t/>
            </a:r>
            <a:br>
              <a:rPr lang="fi-FI" sz="1600" dirty="0">
                <a:ea typeface="+mn-ea"/>
                <a:cs typeface="+mn-cs"/>
              </a:rPr>
            </a:br>
            <a:r>
              <a:rPr lang="fi-FI" sz="1600" dirty="0">
                <a:ea typeface="+mn-ea"/>
                <a:cs typeface="+mn-cs"/>
              </a:rPr>
              <a:t>Ryhmämme toimivat joko koko- tai </a:t>
            </a:r>
            <a:r>
              <a:rPr lang="fi-FI" sz="1600" dirty="0" smtClean="0">
                <a:ea typeface="+mn-ea"/>
                <a:cs typeface="+mn-cs"/>
              </a:rPr>
              <a:t>osapäiväisesti. </a:t>
            </a:r>
            <a:r>
              <a:rPr lang="fi-FI" sz="1600" dirty="0">
                <a:ea typeface="+mn-ea"/>
                <a:cs typeface="+mn-cs"/>
              </a:rPr>
              <a:t>Osassa ryhmiä toteutetaan </a:t>
            </a:r>
            <a:r>
              <a:rPr lang="fi-FI" sz="1600" dirty="0" smtClean="0">
                <a:ea typeface="+mn-ea"/>
                <a:cs typeface="+mn-cs"/>
              </a:rPr>
              <a:t>luontotoimintaa</a:t>
            </a:r>
            <a:r>
              <a:rPr lang="fi-FI" sz="1600" dirty="0">
                <a:ea typeface="+mn-ea"/>
                <a:cs typeface="+mn-cs"/>
              </a:rPr>
              <a:t>. Lisäksi päiväkoti Haagan esiopetusryhmä on tällä toimikaudella kaupunki- ja metsäesiopetusryhmä, ja toimii osittain Haagan peruskoulun tiloissa. </a:t>
            </a:r>
            <a:br>
              <a:rPr lang="fi-FI" sz="1600" dirty="0">
                <a:ea typeface="+mn-ea"/>
                <a:cs typeface="+mn-cs"/>
              </a:rPr>
            </a:br>
            <a:r>
              <a:rPr lang="fi-FI" sz="1600" dirty="0">
                <a:ea typeface="+mn-ea"/>
                <a:cs typeface="+mn-cs"/>
              </a:rPr>
              <a:t/>
            </a:r>
            <a:br>
              <a:rPr lang="fi-FI" sz="1600" dirty="0">
                <a:ea typeface="+mn-ea"/>
                <a:cs typeface="+mn-cs"/>
              </a:rPr>
            </a:br>
            <a:r>
              <a:rPr lang="fi-FI" sz="1600" dirty="0" smtClean="0">
                <a:ea typeface="+mn-ea"/>
                <a:cs typeface="+mn-cs"/>
              </a:rPr>
              <a:t>Toimintasuunnitelma </a:t>
            </a:r>
            <a:r>
              <a:rPr lang="fi-FI" sz="1600" dirty="0">
                <a:ea typeface="+mn-ea"/>
                <a:cs typeface="+mn-cs"/>
              </a:rPr>
              <a:t>on tehty työvälineeksi henkilökunnalle </a:t>
            </a:r>
            <a:r>
              <a:rPr lang="fi-FI" sz="1600" dirty="0" smtClean="0">
                <a:ea typeface="+mn-ea"/>
                <a:cs typeface="+mn-cs"/>
              </a:rPr>
              <a:t>sekä osallisuuden tueksi huoltajille</a:t>
            </a:r>
            <a:r>
              <a:rPr lang="fi-FI" sz="1600" dirty="0">
                <a:ea typeface="+mn-ea"/>
                <a:cs typeface="+mn-cs"/>
              </a:rPr>
              <a:t>. Toimintasuunnitelma perustuu Opetushallituksen antamiin valtakunnallisiin varhaiskasvatussuunnitelman perusteisiin ja  Helsingin kaupungin varhaiskasvatussuunnitelmaan.</a:t>
            </a:r>
            <a:br>
              <a:rPr lang="fi-FI" sz="1600" dirty="0">
                <a:ea typeface="+mn-ea"/>
                <a:cs typeface="+mn-cs"/>
              </a:rPr>
            </a:br>
            <a:r>
              <a:rPr lang="fi-FI" sz="1600" dirty="0">
                <a:ea typeface="+mn-ea"/>
                <a:cs typeface="+mn-cs"/>
              </a:rPr>
              <a:t>Yksikön toimintasuunnitelman pohjalta </a:t>
            </a:r>
            <a:r>
              <a:rPr lang="fi-FI" sz="1600" dirty="0" smtClean="0">
                <a:ea typeface="+mn-ea"/>
                <a:cs typeface="+mn-cs"/>
              </a:rPr>
              <a:t>jokainen lapsiryhmä </a:t>
            </a:r>
            <a:r>
              <a:rPr lang="fi-FI" sz="1600" dirty="0">
                <a:ea typeface="+mn-ea"/>
                <a:cs typeface="+mn-cs"/>
              </a:rPr>
              <a:t>tarkentaa toimintaansa ryhmäkohtaisessa </a:t>
            </a:r>
            <a:r>
              <a:rPr lang="fi-FI" sz="1600" dirty="0" smtClean="0">
                <a:ea typeface="+mn-ea"/>
                <a:cs typeface="+mn-cs"/>
              </a:rPr>
              <a:t>toiminnansuunnitelmassa</a:t>
            </a:r>
            <a:r>
              <a:rPr lang="fi-FI" sz="1600" dirty="0">
                <a:ea typeface="+mn-ea"/>
                <a:cs typeface="+mn-cs"/>
              </a:rPr>
              <a:t>. </a:t>
            </a:r>
            <a:br>
              <a:rPr lang="fi-FI" sz="1600" dirty="0">
                <a:ea typeface="+mn-ea"/>
                <a:cs typeface="+mn-cs"/>
              </a:rPr>
            </a:br>
            <a:endParaRPr lang="fi-FI" dirty="0"/>
          </a:p>
        </p:txBody>
      </p:sp>
    </p:spTree>
    <p:extLst>
      <p:ext uri="{BB962C8B-B14F-4D97-AF65-F5344CB8AC3E}">
        <p14:creationId xmlns:p14="http://schemas.microsoft.com/office/powerpoint/2010/main" val="1047763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39737" y="398372"/>
            <a:ext cx="11234739" cy="576989"/>
          </a:xfrm>
        </p:spPr>
        <p:txBody>
          <a:bodyPr/>
          <a:lstStyle/>
          <a:p>
            <a:pPr lvl="1">
              <a:lnSpc>
                <a:spcPct val="100000"/>
              </a:lnSpc>
            </a:pPr>
            <a:r>
              <a:rPr lang="fi-FI" sz="2800" dirty="0" smtClean="0">
                <a:latin typeface="+mj-lt"/>
              </a:rPr>
              <a:t>Toimintavuoden yhteiset tavoitteet</a:t>
            </a:r>
            <a:br>
              <a:rPr lang="fi-FI" sz="2800" dirty="0" smtClean="0">
                <a:latin typeface="+mj-lt"/>
              </a:rPr>
            </a:br>
            <a:r>
              <a:rPr lang="fi-FI" sz="2800" dirty="0" smtClean="0">
                <a:latin typeface="+mj-lt"/>
              </a:rPr>
              <a:t/>
            </a:r>
            <a:br>
              <a:rPr lang="fi-FI" sz="2800" dirty="0" smtClean="0">
                <a:latin typeface="+mj-lt"/>
              </a:rPr>
            </a:br>
            <a:r>
              <a:rPr lang="fi-FI" sz="1400" b="0" dirty="0" smtClean="0">
                <a:latin typeface="+mn-lt"/>
              </a:rPr>
              <a:t>Helsingin varhaiskasvatukselle on asetettu kaksi yhteistä, kaikkia yksikköjä sitovaa tavoitetta tälle toimintavuodelle</a:t>
            </a:r>
            <a:r>
              <a:rPr lang="fi-FI" sz="1400" dirty="0" smtClean="0">
                <a:latin typeface="+mn-lt"/>
              </a:rPr>
              <a:t>. </a:t>
            </a:r>
            <a:br>
              <a:rPr lang="fi-FI" sz="1400" dirty="0" smtClean="0">
                <a:latin typeface="+mn-lt"/>
              </a:rPr>
            </a:br>
            <a:r>
              <a:rPr lang="fi-FI" sz="1400" b="0" dirty="0" smtClean="0">
                <a:latin typeface="+mn-lt"/>
              </a:rPr>
              <a:t>Tavoitteet ovat sensitiivisen vuorovaikutuksen edistäminen ja koko kaupungin käyttäminen oppimisen ja työnteon ympäristönä.</a:t>
            </a:r>
            <a:r>
              <a:rPr lang="fi-FI" sz="4200" b="0" dirty="0" smtClean="0">
                <a:latin typeface="+mj-lt"/>
              </a:rPr>
              <a:t/>
            </a:r>
            <a:br>
              <a:rPr lang="fi-FI" sz="4200" b="0" dirty="0" smtClean="0">
                <a:latin typeface="+mj-lt"/>
              </a:rPr>
            </a:br>
            <a:r>
              <a:rPr lang="fi-FI" sz="4200" b="0" dirty="0" smtClean="0">
                <a:latin typeface="+mj-lt"/>
              </a:rPr>
              <a:t/>
            </a:r>
            <a:br>
              <a:rPr lang="fi-FI" sz="4200" b="0" dirty="0" smtClean="0">
                <a:latin typeface="+mj-lt"/>
              </a:rPr>
            </a:br>
            <a:r>
              <a:rPr lang="fi-FI" sz="4200" dirty="0" smtClean="0">
                <a:latin typeface="+mj-lt"/>
              </a:rPr>
              <a:t/>
            </a:r>
            <a:br>
              <a:rPr lang="fi-FI" sz="4200" dirty="0" smtClean="0">
                <a:latin typeface="+mj-lt"/>
              </a:rPr>
            </a:br>
            <a:endParaRPr lang="fi-FI" sz="4200" dirty="0">
              <a:latin typeface="+mj-lt"/>
            </a:endParaRPr>
          </a:p>
        </p:txBody>
      </p:sp>
      <p:sp>
        <p:nvSpPr>
          <p:cNvPr id="3" name="Sisällön paikkamerkki 2"/>
          <p:cNvSpPr>
            <a:spLocks noGrp="1"/>
          </p:cNvSpPr>
          <p:nvPr>
            <p:ph idx="1"/>
          </p:nvPr>
        </p:nvSpPr>
        <p:spPr>
          <a:xfrm>
            <a:off x="439737" y="2032997"/>
            <a:ext cx="10533063" cy="4979988"/>
          </a:xfrm>
        </p:spPr>
        <p:txBody>
          <a:bodyPr/>
          <a:lstStyle/>
          <a:p>
            <a:pPr marL="0" indent="0">
              <a:buNone/>
            </a:pPr>
            <a:r>
              <a:rPr lang="fi-FI" sz="1400" b="1" dirty="0">
                <a:solidFill>
                  <a:prstClr val="black"/>
                </a:solidFill>
                <a:ea typeface="+mj-ea"/>
                <a:cs typeface="Calibri" panose="020F0502020204030204" pitchFamily="34" charset="0"/>
              </a:rPr>
              <a:t>Sensitiivinen vuorovaikutus</a:t>
            </a:r>
            <a:r>
              <a:rPr lang="fi-FI" sz="4200" b="1" dirty="0">
                <a:solidFill>
                  <a:prstClr val="black"/>
                </a:solidFill>
                <a:ea typeface="+mj-ea"/>
                <a:cs typeface="+mj-cs"/>
              </a:rPr>
              <a:t/>
            </a:r>
            <a:br>
              <a:rPr lang="fi-FI" sz="4200" b="1" dirty="0">
                <a:solidFill>
                  <a:prstClr val="black"/>
                </a:solidFill>
                <a:ea typeface="+mj-ea"/>
                <a:cs typeface="+mj-cs"/>
              </a:rPr>
            </a:br>
            <a:r>
              <a:rPr lang="fi-FI" sz="1400" dirty="0" smtClean="0"/>
              <a:t>Haaga-Kylätiellä näemme, että aikuisen </a:t>
            </a:r>
            <a:r>
              <a:rPr lang="fi-FI" sz="1400" dirty="0"/>
              <a:t>sensitiivinen työote, leikeissä läsnä oleminen ja lasten sanallisiin sekä sanattomiin aloitteisiin vastaaminen on tärkeää, jotta lapsi saa osallisuuden kokemuksia. Lapsille tarjotaan mahdollisuus osallistua ikätasoisesti toiminnan suunnitteluun ja arviointiin. Lasten osallisuuden tukena käytetään esimerkiksi haastatteluja, ryhmäkeskusteluja, kuvia sekä taiteellisen ilmaisun eri muotoja.</a:t>
            </a:r>
          </a:p>
          <a:p>
            <a:pPr marL="0" indent="0">
              <a:buNone/>
            </a:pPr>
            <a:r>
              <a:rPr lang="fi-FI" sz="1400" dirty="0"/>
              <a:t>Toimintakautena 2019-20 keskitymme erityisesti arvioimaan osallisuutta, ryhmän ilmapiiriä sekä henkilöstön ja lapsen välistä vuorovaikutusta ja leikkiä. Arviointia suoritetaan pedagogisen dokumentoinnin avulla sekä itse- ja vertaisarviointina ryhmittäin. Hyödynnämme arvioinnissa Kansallisen koulutuksen arviointikeskuksen varhaiskasvatuksen laatuindikaattoreita</a:t>
            </a:r>
            <a:r>
              <a:rPr lang="fi-FI" sz="1400" dirty="0" smtClean="0"/>
              <a:t>.</a:t>
            </a:r>
          </a:p>
          <a:p>
            <a:pPr marL="0" indent="0">
              <a:buNone/>
            </a:pPr>
            <a:endParaRPr lang="fi-FI" sz="1400" dirty="0" smtClean="0"/>
          </a:p>
          <a:p>
            <a:pPr marL="0" indent="0">
              <a:buNone/>
            </a:pPr>
            <a:r>
              <a:rPr lang="fi-FI" sz="1400" b="1" dirty="0">
                <a:solidFill>
                  <a:prstClr val="black"/>
                </a:solidFill>
                <a:ea typeface="+mj-ea"/>
                <a:cs typeface="+mj-cs"/>
              </a:rPr>
              <a:t>Käytämme koko kaupunkia oppimisen ja työnteon </a:t>
            </a:r>
            <a:r>
              <a:rPr lang="fi-FI" sz="1400" b="1" dirty="0" smtClean="0">
                <a:solidFill>
                  <a:prstClr val="black"/>
                </a:solidFill>
                <a:ea typeface="+mj-ea"/>
                <a:cs typeface="+mj-cs"/>
              </a:rPr>
              <a:t>ympäristönä</a:t>
            </a:r>
          </a:p>
          <a:p>
            <a:pPr marL="0" lvl="0" indent="0">
              <a:buNone/>
            </a:pPr>
            <a:r>
              <a:rPr lang="fi-FI" sz="1400" dirty="0">
                <a:ln w="0"/>
                <a:solidFill>
                  <a:prstClr val="black"/>
                </a:solidFill>
                <a:effectLst>
                  <a:outerShdw blurRad="38100" dist="19050" dir="2700000" algn="tl" rotWithShape="0">
                    <a:prstClr val="black">
                      <a:alpha val="40000"/>
                    </a:prstClr>
                  </a:outerShdw>
                </a:effectLst>
              </a:rPr>
              <a:t>Kasvatuksen ja koulutuksen toimialan yhteisenä tavoitteena toteutetaan keväällä 2020 laaja-alainen ilmiöpohjainen kokonaisuus, jossa liikutaan ja käytetään koko kaupunkia oppimisen ja työnteon ympäristönä.</a:t>
            </a:r>
          </a:p>
          <a:p>
            <a:pPr marL="0" lvl="0" indent="0">
              <a:buNone/>
            </a:pPr>
            <a:endParaRPr lang="fi-FI" sz="1400" dirty="0">
              <a:ln w="0"/>
              <a:solidFill>
                <a:prstClr val="black"/>
              </a:solidFill>
              <a:effectLst>
                <a:outerShdw blurRad="38100" dist="19050" dir="2700000" algn="tl" rotWithShape="0">
                  <a:prstClr val="black">
                    <a:alpha val="40000"/>
                  </a:prstClr>
                </a:outerShdw>
              </a:effectLst>
            </a:endParaRPr>
          </a:p>
          <a:p>
            <a:pPr marL="0" lvl="0" indent="0">
              <a:buNone/>
            </a:pPr>
            <a:r>
              <a:rPr lang="fi-FI" sz="1400" dirty="0" err="1">
                <a:ln w="0"/>
                <a:solidFill>
                  <a:prstClr val="black"/>
                </a:solidFill>
                <a:effectLst>
                  <a:outerShdw blurRad="38100" dist="19050" dir="2700000" algn="tl" rotWithShape="0">
                    <a:prstClr val="black">
                      <a:alpha val="40000"/>
                    </a:prstClr>
                  </a:outerShdw>
                </a:effectLst>
              </a:rPr>
              <a:t>Vy</a:t>
            </a:r>
            <a:r>
              <a:rPr lang="fi-FI" sz="1400" dirty="0">
                <a:ln w="0"/>
                <a:solidFill>
                  <a:prstClr val="black"/>
                </a:solidFill>
                <a:effectLst>
                  <a:outerShdw blurRad="38100" dist="19050" dir="2700000" algn="tl" rotWithShape="0">
                    <a:prstClr val="black">
                      <a:alpha val="40000"/>
                    </a:prstClr>
                  </a:outerShdw>
                </a:effectLst>
              </a:rPr>
              <a:t> Haaga-Kylätiellä toteutamme koko yksikön yhteisen kokonaisuuden teemalla My Helsinki.</a:t>
            </a:r>
          </a:p>
          <a:p>
            <a:pPr marL="0" lvl="0" indent="0">
              <a:buNone/>
            </a:pPr>
            <a:r>
              <a:rPr lang="fi-FI" sz="1400" dirty="0">
                <a:ln w="0"/>
                <a:solidFill>
                  <a:prstClr val="black"/>
                </a:solidFill>
                <a:effectLst>
                  <a:outerShdw blurRad="38100" dist="19050" dir="2700000" algn="tl" rotWithShape="0">
                    <a:prstClr val="black">
                      <a:alpha val="40000"/>
                    </a:prstClr>
                  </a:outerShdw>
                </a:effectLst>
              </a:rPr>
              <a:t>Jokainen ryhmä suunnittelee yhdessä lasten kanssa ja lasten kiinnostuksen kohteet huomioiden projektin, joka liittyy Helsinkiin.</a:t>
            </a:r>
          </a:p>
          <a:p>
            <a:pPr marL="0" lvl="0" indent="0">
              <a:buNone/>
            </a:pPr>
            <a:r>
              <a:rPr lang="fi-FI" sz="1400" dirty="0">
                <a:ln w="0"/>
                <a:solidFill>
                  <a:prstClr val="black"/>
                </a:solidFill>
                <a:effectLst>
                  <a:outerShdw blurRad="38100" dist="19050" dir="2700000" algn="tl" rotWithShape="0">
                    <a:prstClr val="black">
                      <a:alpha val="40000"/>
                    </a:prstClr>
                  </a:outerShdw>
                </a:effectLst>
              </a:rPr>
              <a:t>Projektityöskentelyssä on luontevaa yhdistää eri laaja-alaisen osaamisen sekä oppimisen alueita.</a:t>
            </a:r>
          </a:p>
          <a:p>
            <a:pPr marL="0" lvl="0" indent="0">
              <a:buNone/>
            </a:pPr>
            <a:r>
              <a:rPr lang="fi-FI" sz="1400" dirty="0">
                <a:ln w="0"/>
                <a:solidFill>
                  <a:prstClr val="black"/>
                </a:solidFill>
                <a:effectLst>
                  <a:outerShdw blurRad="38100" dist="19050" dir="2700000" algn="tl" rotWithShape="0">
                    <a:prstClr val="black">
                      <a:alpha val="40000"/>
                    </a:prstClr>
                  </a:outerShdw>
                </a:effectLst>
              </a:rPr>
              <a:t>Projektit dokumentoidaan ja esitellään yhteisesti huoltajille.</a:t>
            </a:r>
            <a:endParaRPr lang="fi-FI" sz="1400" dirty="0">
              <a:solidFill>
                <a:prstClr val="black"/>
              </a:solidFill>
            </a:endParaRPr>
          </a:p>
          <a:p>
            <a:pPr marL="0" indent="0">
              <a:buNone/>
            </a:pPr>
            <a:r>
              <a:rPr lang="fi-FI" sz="2400" b="1" dirty="0">
                <a:solidFill>
                  <a:prstClr val="black"/>
                </a:solidFill>
                <a:latin typeface="Arial Black" panose="020B0A04020102020204" pitchFamily="34" charset="0"/>
                <a:ea typeface="+mj-ea"/>
                <a:cs typeface="+mj-cs"/>
              </a:rPr>
              <a:t/>
            </a:r>
            <a:br>
              <a:rPr lang="fi-FI" sz="2400" b="1" dirty="0">
                <a:solidFill>
                  <a:prstClr val="black"/>
                </a:solidFill>
                <a:latin typeface="Arial Black" panose="020B0A04020102020204" pitchFamily="34" charset="0"/>
                <a:ea typeface="+mj-ea"/>
                <a:cs typeface="+mj-cs"/>
              </a:rPr>
            </a:br>
            <a:endParaRPr lang="fi-FI" sz="1400" dirty="0"/>
          </a:p>
          <a:p>
            <a:pPr marL="0" indent="0">
              <a:buNone/>
            </a:pPr>
            <a:endParaRPr lang="fi-FI" sz="1400" dirty="0" smtClean="0"/>
          </a:p>
          <a:p>
            <a:pPr marL="0" indent="0">
              <a:buNone/>
            </a:pPr>
            <a:endParaRPr lang="fi-FI" sz="1400" dirty="0"/>
          </a:p>
          <a:p>
            <a:pPr marL="0" indent="0">
              <a:buNone/>
            </a:pPr>
            <a:endParaRPr lang="fi-FI" sz="1400" dirty="0"/>
          </a:p>
          <a:p>
            <a:pPr marL="0" indent="0">
              <a:buNone/>
            </a:pPr>
            <a:endParaRPr lang="fi-FI" sz="2800" dirty="0">
              <a:latin typeface="Arial" panose="020B0604020202020204" pitchFamily="34" charset="0"/>
              <a:cs typeface="Arial" panose="020B0604020202020204" pitchFamily="34" charset="0"/>
            </a:endParaRP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10</a:t>
            </a:fld>
            <a:endParaRPr lang="fi-FI"/>
          </a:p>
        </p:txBody>
      </p:sp>
    </p:spTree>
    <p:extLst>
      <p:ext uri="{BB962C8B-B14F-4D97-AF65-F5344CB8AC3E}">
        <p14:creationId xmlns:p14="http://schemas.microsoft.com/office/powerpoint/2010/main" val="170811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latin typeface="+mj-lt"/>
              </a:rPr>
              <a:t>Laaja-alainen</a:t>
            </a:r>
            <a:r>
              <a:rPr lang="fi-FI" sz="2800" dirty="0" smtClean="0"/>
              <a:t> </a:t>
            </a:r>
            <a:r>
              <a:rPr lang="fi-FI" sz="2800" dirty="0" smtClean="0">
                <a:latin typeface="+mj-lt"/>
              </a:rPr>
              <a:t>osaaminen</a:t>
            </a:r>
            <a:endParaRPr lang="fi-FI" sz="2800" dirty="0">
              <a:latin typeface="+mj-lt"/>
            </a:endParaRPr>
          </a:p>
        </p:txBody>
      </p:sp>
      <p:sp>
        <p:nvSpPr>
          <p:cNvPr id="3" name="Sisällön paikkamerkki 2"/>
          <p:cNvSpPr>
            <a:spLocks noGrp="1"/>
          </p:cNvSpPr>
          <p:nvPr>
            <p:ph idx="1"/>
          </p:nvPr>
        </p:nvSpPr>
        <p:spPr>
          <a:xfrm>
            <a:off x="457201" y="1196975"/>
            <a:ext cx="10541725" cy="4979988"/>
          </a:xfrm>
        </p:spPr>
        <p:txBody>
          <a:bodyPr/>
          <a:lstStyle/>
          <a:p>
            <a:pPr marL="0" indent="0">
              <a:buNone/>
            </a:pPr>
            <a:r>
              <a:rPr lang="fi-FI" sz="1400" dirty="0" smtClean="0"/>
              <a:t>Varhaiskasvatuksessa luodaan pohjaa lasten laaja-alaiselle osaamiselle. Laaja-alainen osaaminen muodostuu tietojen, taitojen, arvojen, asenteiden ja tahdon kokonaisuudesta. Osaaminen tarkoittaa myös kykyä käyttää tietoja ja taitoja sekä toimia tilanteen edellyttämällä tavalla.</a:t>
            </a:r>
          </a:p>
          <a:p>
            <a:pPr marL="0" indent="0">
              <a:buNone/>
            </a:pPr>
            <a:endParaRPr lang="fi-FI" sz="1400" dirty="0"/>
          </a:p>
          <a:p>
            <a:pPr marL="0" indent="0">
              <a:buNone/>
            </a:pPr>
            <a:r>
              <a:rPr lang="fi-FI" sz="1400" dirty="0" smtClean="0"/>
              <a:t>Laaja-alaisen osaamisen alueet ovat:</a:t>
            </a:r>
          </a:p>
          <a:p>
            <a:pPr marL="0">
              <a:spcBef>
                <a:spcPts val="0"/>
              </a:spcBef>
              <a:spcAft>
                <a:spcPts val="0"/>
              </a:spcAft>
            </a:pPr>
            <a:r>
              <a:rPr lang="fi-FI" sz="1400" dirty="0">
                <a:solidFill>
                  <a:srgbClr val="000000"/>
                </a:solidFill>
              </a:rPr>
              <a:t>ajattelu ja </a:t>
            </a:r>
            <a:r>
              <a:rPr lang="fi-FI" sz="1400" dirty="0" smtClean="0">
                <a:solidFill>
                  <a:srgbClr val="000000"/>
                </a:solidFill>
              </a:rPr>
              <a:t>oppiminen</a:t>
            </a:r>
            <a:endParaRPr lang="fi-FI" sz="1400" dirty="0">
              <a:solidFill>
                <a:srgbClr val="000000"/>
              </a:solidFill>
            </a:endParaRPr>
          </a:p>
          <a:p>
            <a:pPr marL="0">
              <a:spcBef>
                <a:spcPts val="0"/>
              </a:spcBef>
              <a:spcAft>
                <a:spcPts val="0"/>
              </a:spcAft>
            </a:pPr>
            <a:r>
              <a:rPr lang="fi-FI" sz="1400" dirty="0">
                <a:solidFill>
                  <a:srgbClr val="000000"/>
                </a:solidFill>
              </a:rPr>
              <a:t>kulttuurinen osaaminen, vuorovaikutus ja </a:t>
            </a:r>
            <a:r>
              <a:rPr lang="fi-FI" sz="1400" dirty="0" smtClean="0">
                <a:solidFill>
                  <a:srgbClr val="000000"/>
                </a:solidFill>
              </a:rPr>
              <a:t>ilmaisu</a:t>
            </a:r>
            <a:endParaRPr lang="fi-FI" sz="1400" dirty="0">
              <a:solidFill>
                <a:srgbClr val="000000"/>
              </a:solidFill>
            </a:endParaRPr>
          </a:p>
          <a:p>
            <a:pPr marL="0">
              <a:spcBef>
                <a:spcPts val="0"/>
              </a:spcBef>
              <a:spcAft>
                <a:spcPts val="0"/>
              </a:spcAft>
            </a:pPr>
            <a:r>
              <a:rPr lang="fi-FI" sz="1400" dirty="0">
                <a:solidFill>
                  <a:srgbClr val="000000"/>
                </a:solidFill>
              </a:rPr>
              <a:t>itsestä huolehtiminen ja arjen </a:t>
            </a:r>
            <a:r>
              <a:rPr lang="fi-FI" sz="1400" dirty="0" smtClean="0">
                <a:solidFill>
                  <a:srgbClr val="000000"/>
                </a:solidFill>
              </a:rPr>
              <a:t>taidot</a:t>
            </a:r>
            <a:endParaRPr lang="fi-FI" sz="1400" dirty="0">
              <a:solidFill>
                <a:srgbClr val="000000"/>
              </a:solidFill>
            </a:endParaRPr>
          </a:p>
          <a:p>
            <a:pPr marL="0">
              <a:spcBef>
                <a:spcPts val="0"/>
              </a:spcBef>
              <a:spcAft>
                <a:spcPts val="0"/>
              </a:spcAft>
            </a:pPr>
            <a:r>
              <a:rPr lang="fi-FI" sz="1400" dirty="0">
                <a:solidFill>
                  <a:srgbClr val="000000"/>
                </a:solidFill>
              </a:rPr>
              <a:t>monilukutaito ja tieto- ja viestintäteknologinen osaaminen.</a:t>
            </a:r>
          </a:p>
          <a:p>
            <a:pPr marL="0">
              <a:spcBef>
                <a:spcPts val="0"/>
              </a:spcBef>
              <a:spcAft>
                <a:spcPts val="0"/>
              </a:spcAft>
            </a:pPr>
            <a:r>
              <a:rPr lang="fi-FI" sz="1400" dirty="0">
                <a:solidFill>
                  <a:srgbClr val="000000"/>
                </a:solidFill>
              </a:rPr>
              <a:t>osallistuminen ja vaikuttaminen</a:t>
            </a:r>
          </a:p>
          <a:p>
            <a:pPr marL="0" indent="0">
              <a:buNone/>
            </a:pPr>
            <a:endParaRPr lang="fi-FI" sz="1400" dirty="0" smtClean="0"/>
          </a:p>
          <a:p>
            <a:pPr marL="0" indent="0">
              <a:buNone/>
            </a:pPr>
            <a:r>
              <a:rPr lang="fi-FI" sz="1400" dirty="0" smtClean="0"/>
              <a:t>Helsingin varhaiskasvatussuunnitelmassa alueet ja niihin liittyvät tavoitteet ovat kuvattuna kattavasti. Huomioimme jokaisen alueen toiminnassamme ja toimintakautena 2019-20 keskitymme erityisesti osallistumisen ja vaikuttamisen taitoihin.</a:t>
            </a:r>
          </a:p>
          <a:p>
            <a:pPr marL="0" indent="0">
              <a:buNone/>
            </a:pPr>
            <a:endParaRPr lang="fi-FI" sz="1400" dirty="0" smtClean="0"/>
          </a:p>
          <a:p>
            <a:pPr marL="0" indent="0">
              <a:buNone/>
            </a:pPr>
            <a:r>
              <a:rPr lang="fi-FI" sz="1400" dirty="0" smtClean="0"/>
              <a:t>Lasten </a:t>
            </a:r>
            <a:r>
              <a:rPr lang="fi-FI" sz="1400" dirty="0"/>
              <a:t>aloitteita, mielipiteitä ja näkemyksiä halutaan kuulla arjessa. Lapsia rohkaistaan tuomaan esiin mielipiteitään ryhmäänsä koskevissa asioissa. Näin luomme perustan demokraattiselle tulevaisuudelle. Lapsia kuullaan ikätasoisilla menetelmillä ryhmien tarkentamin tavoin. Lapsia ja leikkiä havainnoimalla, lapsia haastattelemalla ja yhdessä keskustellen selvitetään lasten mielenkiinnon kohteita ja heille tärkeitä asioita. </a:t>
            </a:r>
            <a:r>
              <a:rPr lang="fi-FI" sz="1400" dirty="0" err="1"/>
              <a:t>Osallistamalla</a:t>
            </a:r>
            <a:r>
              <a:rPr lang="fi-FI" sz="1400" dirty="0"/>
              <a:t> lapsia toiminnan suunnitteluun ja arviointiin motivoimme heitä kokeilemaan ja oppimaan uutta. Tarvittaessa käytetään kommunikaation tukena esimerkiksi kuvia tai viittomia.</a:t>
            </a:r>
          </a:p>
          <a:p>
            <a:pPr marL="0" indent="0">
              <a:buNone/>
            </a:pPr>
            <a:r>
              <a:rPr lang="fi-FI" sz="1400" dirty="0" smtClean="0"/>
              <a:t>Osallisuudesta keskustellaan henkilöstön kesken ja ryhmien rakentamia malleja jaetaan ja arvioidaan työyhteisössä.</a:t>
            </a:r>
          </a:p>
          <a:p>
            <a:pPr marL="0" indent="0">
              <a:buNone/>
            </a:pPr>
            <a:endParaRPr lang="fi-FI" sz="1400" dirty="0" smtClean="0"/>
          </a:p>
          <a:p>
            <a:pPr marL="0" indent="0">
              <a:buNone/>
            </a:pPr>
            <a:endParaRPr lang="fi-FI" sz="1400" dirty="0" smtClean="0"/>
          </a:p>
          <a:p>
            <a:pPr marL="0" indent="0">
              <a:buNone/>
            </a:pPr>
            <a:endParaRPr lang="fi-FI" sz="1400" dirty="0" smtClean="0"/>
          </a:p>
          <a:p>
            <a:pPr marL="0" indent="0">
              <a:buNone/>
            </a:pPr>
            <a:endParaRPr lang="fi-FI" sz="1400" dirty="0"/>
          </a:p>
        </p:txBody>
      </p:sp>
      <p:sp>
        <p:nvSpPr>
          <p:cNvPr id="6" name="Dian numeron paikkamerkki 5"/>
          <p:cNvSpPr>
            <a:spLocks noGrp="1"/>
          </p:cNvSpPr>
          <p:nvPr>
            <p:ph type="sldNum" sz="quarter" idx="12"/>
          </p:nvPr>
        </p:nvSpPr>
        <p:spPr/>
        <p:txBody>
          <a:bodyPr/>
          <a:lstStyle/>
          <a:p>
            <a:pPr>
              <a:defRPr/>
            </a:pPr>
            <a:fld id="{512FCCBF-D348-42D5-98C6-EDBCBE08206D}" type="slidenum">
              <a:rPr lang="fi-FI" smtClean="0"/>
              <a:pPr>
                <a:defRPr/>
              </a:pPr>
              <a:t>11</a:t>
            </a:fld>
            <a:endParaRPr lang="fi-FI"/>
          </a:p>
        </p:txBody>
      </p:sp>
    </p:spTree>
    <p:extLst>
      <p:ext uri="{BB962C8B-B14F-4D97-AF65-F5344CB8AC3E}">
        <p14:creationId xmlns:p14="http://schemas.microsoft.com/office/powerpoint/2010/main" val="197404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39174" y="1413031"/>
            <a:ext cx="2738951" cy="3651935"/>
          </a:xfrm>
        </p:spPr>
      </p:pic>
      <p:sp>
        <p:nvSpPr>
          <p:cNvPr id="6" name="Dian numeron paikkamerkki 5"/>
          <p:cNvSpPr>
            <a:spLocks noGrp="1"/>
          </p:cNvSpPr>
          <p:nvPr>
            <p:ph type="sldNum" sz="quarter" idx="12"/>
          </p:nvPr>
        </p:nvSpPr>
        <p:spPr/>
        <p:txBody>
          <a:bodyPr/>
          <a:lstStyle/>
          <a:p>
            <a:pPr>
              <a:defRPr/>
            </a:pPr>
            <a:fld id="{512FCCBF-D348-42D5-98C6-EDBCBE08206D}" type="slidenum">
              <a:rPr lang="fi-FI" smtClean="0"/>
              <a:pPr>
                <a:defRPr/>
              </a:pPr>
              <a:t>12</a:t>
            </a:fld>
            <a:endParaRPr lang="fi-FI"/>
          </a:p>
        </p:txBody>
      </p:sp>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27" y="1413031"/>
            <a:ext cx="2738952" cy="3651935"/>
          </a:xfrm>
          <a:prstGeom prst="rect">
            <a:avLst/>
          </a:prstGeom>
        </p:spPr>
      </p:pic>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988" y="1413031"/>
            <a:ext cx="5357195" cy="3651935"/>
          </a:xfrm>
          <a:prstGeom prst="rect">
            <a:avLst/>
          </a:prstGeom>
        </p:spPr>
      </p:pic>
    </p:spTree>
    <p:extLst>
      <p:ext uri="{BB962C8B-B14F-4D97-AF65-F5344CB8AC3E}">
        <p14:creationId xmlns:p14="http://schemas.microsoft.com/office/powerpoint/2010/main" val="296168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7988"/>
            <a:ext cx="11234739" cy="676094"/>
          </a:xfrm>
        </p:spPr>
        <p:txBody>
          <a:bodyPr/>
          <a:lstStyle/>
          <a:p>
            <a:r>
              <a:rPr lang="fi-FI" sz="2800" dirty="0" smtClean="0">
                <a:latin typeface="+mj-lt"/>
              </a:rPr>
              <a:t>Oppimisen alueet</a:t>
            </a:r>
            <a:endParaRPr lang="fi-FI" sz="2800" dirty="0">
              <a:latin typeface="+mj-lt"/>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13</a:t>
            </a:fld>
            <a:endParaRPr lang="fi-FI"/>
          </a:p>
        </p:txBody>
      </p:sp>
      <p:sp>
        <p:nvSpPr>
          <p:cNvPr id="9" name="Rectangle 1"/>
          <p:cNvSpPr>
            <a:spLocks noGrp="1" noChangeArrowheads="1"/>
          </p:cNvSpPr>
          <p:nvPr>
            <p:ph idx="1"/>
          </p:nvPr>
        </p:nvSpPr>
        <p:spPr bwMode="auto">
          <a:xfrm>
            <a:off x="457201" y="922409"/>
            <a:ext cx="6330098"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hangingPunct="0">
              <a:buNone/>
            </a:pPr>
            <a:r>
              <a:rPr lang="fi-FI" altLang="fi-FI" sz="1400" dirty="0">
                <a:latin typeface="Arial" panose="020B0604020202020204" pitchFamily="34" charset="0"/>
              </a:rPr>
              <a:t>Oppimisen alueet </a:t>
            </a:r>
            <a:r>
              <a:rPr lang="fi-FI" altLang="fi-FI" sz="1400" dirty="0" smtClean="0">
                <a:latin typeface="Arial" panose="020B0604020202020204" pitchFamily="34" charset="0"/>
              </a:rPr>
              <a:t>kuvaavat </a:t>
            </a:r>
            <a:r>
              <a:rPr lang="fi-FI" altLang="fi-FI" sz="1400" dirty="0">
                <a:latin typeface="Arial" panose="020B0604020202020204" pitchFamily="34" charset="0"/>
              </a:rPr>
              <a:t>pedagogisen toiminnan keskeisiä </a:t>
            </a:r>
            <a:r>
              <a:rPr lang="fi-FI" altLang="fi-FI" sz="1400" dirty="0" smtClean="0">
                <a:latin typeface="Arial" panose="020B0604020202020204" pitchFamily="34" charset="0"/>
              </a:rPr>
              <a:t>sisältöjä. </a:t>
            </a:r>
            <a:r>
              <a:rPr lang="fi-FI" altLang="fi-FI" sz="1400" dirty="0">
                <a:latin typeface="Arial" panose="020B0604020202020204" pitchFamily="34" charset="0"/>
              </a:rPr>
              <a:t>Oppimisen </a:t>
            </a:r>
            <a:r>
              <a:rPr lang="fi-FI" altLang="fi-FI" sz="1400" dirty="0" smtClean="0">
                <a:latin typeface="Arial" panose="020B0604020202020204" pitchFamily="34" charset="0"/>
              </a:rPr>
              <a:t>alueiden aihepiirejä voidaan eheyttää </a:t>
            </a:r>
            <a:r>
              <a:rPr lang="fi-FI" altLang="fi-FI" sz="1400" dirty="0">
                <a:latin typeface="Arial" panose="020B0604020202020204" pitchFamily="34" charset="0"/>
              </a:rPr>
              <a:t>ja </a:t>
            </a:r>
            <a:r>
              <a:rPr lang="fi-FI" altLang="fi-FI" sz="1400" dirty="0" smtClean="0">
                <a:latin typeface="Arial" panose="020B0604020202020204" pitchFamily="34" charset="0"/>
              </a:rPr>
              <a:t>soveltaa </a:t>
            </a:r>
            <a:r>
              <a:rPr lang="fi-FI" altLang="fi-FI" sz="1400" dirty="0">
                <a:latin typeface="Arial" panose="020B0604020202020204" pitchFamily="34" charset="0"/>
              </a:rPr>
              <a:t>lasten mielenkiinnon kohteiden </a:t>
            </a:r>
            <a:r>
              <a:rPr lang="fi-FI" altLang="fi-FI" sz="1400" dirty="0" smtClean="0">
                <a:latin typeface="Arial" panose="020B0604020202020204" pitchFamily="34" charset="0"/>
              </a:rPr>
              <a:t>ja tavoitteiden </a:t>
            </a:r>
            <a:r>
              <a:rPr lang="fi-FI" altLang="fi-FI" sz="1400" dirty="0">
                <a:latin typeface="Arial" panose="020B0604020202020204" pitchFamily="34" charset="0"/>
              </a:rPr>
              <a:t>mukaisesti</a:t>
            </a:r>
            <a:r>
              <a:rPr lang="fi-FI" altLang="fi-FI" sz="1400" dirty="0" smtClean="0">
                <a:latin typeface="Arial" panose="020B0604020202020204" pitchFamily="34" charset="0"/>
              </a:rPr>
              <a:t>.</a:t>
            </a:r>
          </a:p>
          <a:p>
            <a:pPr marL="0" lvl="0" indent="0" eaLnBrk="0" hangingPunct="0">
              <a:buNone/>
            </a:pPr>
            <a:endParaRPr lang="fi-FI" sz="1400" dirty="0">
              <a:solidFill>
                <a:prstClr val="black"/>
              </a:solidFill>
              <a:latin typeface="Arial" panose="020B0604020202020204" pitchFamily="34" charset="0"/>
            </a:endParaRPr>
          </a:p>
          <a:p>
            <a:pPr marL="0" lvl="0" indent="0" eaLnBrk="0" hangingPunct="0">
              <a:buNone/>
            </a:pPr>
            <a:r>
              <a:rPr lang="fi-FI" sz="1400" dirty="0">
                <a:solidFill>
                  <a:prstClr val="black"/>
                </a:solidFill>
                <a:latin typeface="Arial" panose="020B0604020202020204" pitchFamily="34" charset="0"/>
              </a:rPr>
              <a:t>Haaga-Kylätiellä työskennellään erilaisten teemakokonaisuuksien ja projektien parissa. Niissä yhdistyvät oppimisen eri </a:t>
            </a:r>
            <a:r>
              <a:rPr lang="fi-FI" sz="1400" dirty="0" smtClean="0">
                <a:solidFill>
                  <a:prstClr val="black"/>
                </a:solidFill>
                <a:latin typeface="Arial" panose="020B0604020202020204" pitchFamily="34" charset="0"/>
              </a:rPr>
              <a:t>alueet. </a:t>
            </a:r>
            <a:r>
              <a:rPr lang="fi-FI" sz="1400" dirty="0">
                <a:solidFill>
                  <a:prstClr val="black"/>
                </a:solidFill>
                <a:latin typeface="Arial" panose="020B0604020202020204" pitchFamily="34" charset="0"/>
              </a:rPr>
              <a:t>Aihepiirit valikoituvat lasten mielenkiinnonkohteiden ja osaamisen pohjalta esimerkiksi leikeistä, retkistä tai spontaaneista </a:t>
            </a:r>
            <a:r>
              <a:rPr lang="fi-FI" sz="1400" dirty="0" smtClean="0">
                <a:solidFill>
                  <a:prstClr val="black"/>
                </a:solidFill>
                <a:latin typeface="Arial" panose="020B0604020202020204" pitchFamily="34" charset="0"/>
              </a:rPr>
              <a:t>vuorovaikutustilanteista. Henkilöstön </a:t>
            </a:r>
            <a:r>
              <a:rPr lang="fi-FI" sz="1400" dirty="0">
                <a:solidFill>
                  <a:prstClr val="black"/>
                </a:solidFill>
                <a:latin typeface="Arial" panose="020B0604020202020204" pitchFamily="34" charset="0"/>
              </a:rPr>
              <a:t>tehtävänä on varmistaa pedagogisen toiminnan monipuolisuus ja se, että toiminta edistää eri-ikäisten lasten kehitystä ja oppimista.</a:t>
            </a:r>
          </a:p>
          <a:p>
            <a:pPr marL="0" lvl="0" indent="0" eaLnBrk="0" hangingPunct="0">
              <a:buNone/>
            </a:pPr>
            <a:endParaRPr lang="fi-FI" sz="1400" dirty="0">
              <a:solidFill>
                <a:prstClr val="black"/>
              </a:solidFill>
              <a:latin typeface="Arial" panose="020B0604020202020204" pitchFamily="34" charset="0"/>
            </a:endParaRPr>
          </a:p>
          <a:p>
            <a:pPr marL="0" lvl="0" indent="0" eaLnBrk="0" hangingPunct="0">
              <a:buNone/>
            </a:pPr>
            <a:r>
              <a:rPr lang="fi-FI" sz="1400" dirty="0">
                <a:solidFill>
                  <a:prstClr val="black"/>
                </a:solidFill>
                <a:latin typeface="Arial" panose="020B0604020202020204" pitchFamily="34" charset="0"/>
              </a:rPr>
              <a:t>Eheytetty toiminta mahdollistaa asioiden ja ilmiöiden laaja-alaisen tarkastelun ja tutkimisen. Projektimme koostuvat sarjasta luovia ratkaisuja ja ne kehkeytyvät yhdessä lasten, perheiden ja henkilöstön kesken. Teemme muun muassa videoita, animaatioita, näytelmiä, esityksiä, leikkejä ja tarinoita, satuvihkoja, liikumme sekä laulamme ja soitamme. Työskentely on toiminnallista, ja lasten osallistuminen vaihtelee kiinnostuksen ja toiveiden mukaan. </a:t>
            </a:r>
          </a:p>
          <a:p>
            <a:pPr marL="0" lvl="0" indent="0" eaLnBrk="0" hangingPunct="0">
              <a:buNone/>
            </a:pPr>
            <a:endParaRPr lang="fi-FI" sz="1400" dirty="0">
              <a:solidFill>
                <a:prstClr val="black"/>
              </a:solidFill>
              <a:latin typeface="Arial" panose="020B0604020202020204" pitchFamily="34" charset="0"/>
            </a:endParaRPr>
          </a:p>
          <a:p>
            <a:pPr marL="0" lvl="0" indent="0" eaLnBrk="0" hangingPunct="0">
              <a:buNone/>
            </a:pPr>
            <a:r>
              <a:rPr lang="fi-FI" sz="1400" dirty="0" smtClean="0">
                <a:solidFill>
                  <a:prstClr val="black"/>
                </a:solidFill>
              </a:rPr>
              <a:t>Helsingin </a:t>
            </a:r>
            <a:r>
              <a:rPr lang="fi-FI" sz="1400" dirty="0">
                <a:solidFill>
                  <a:prstClr val="black"/>
                </a:solidFill>
              </a:rPr>
              <a:t>varhaiskasvatussuunnitelmassa </a:t>
            </a:r>
            <a:r>
              <a:rPr lang="fi-FI" sz="1400" dirty="0" smtClean="0">
                <a:solidFill>
                  <a:prstClr val="black"/>
                </a:solidFill>
              </a:rPr>
              <a:t>alueet ja </a:t>
            </a:r>
            <a:r>
              <a:rPr lang="fi-FI" sz="1400" dirty="0">
                <a:solidFill>
                  <a:prstClr val="black"/>
                </a:solidFill>
              </a:rPr>
              <a:t>niihin liittyvät tavoitteet </a:t>
            </a:r>
            <a:r>
              <a:rPr lang="fi-FI" sz="1400" dirty="0" smtClean="0">
                <a:solidFill>
                  <a:prstClr val="black"/>
                </a:solidFill>
              </a:rPr>
              <a:t>ovat kuvattuna kattavasti. </a:t>
            </a:r>
            <a:r>
              <a:rPr lang="fi-FI" sz="1400" dirty="0">
                <a:solidFill>
                  <a:prstClr val="black"/>
                </a:solidFill>
              </a:rPr>
              <a:t>Huomioimme jokaisen alueen toiminnassamme ja toimintakautena 2019-20 </a:t>
            </a:r>
            <a:r>
              <a:rPr lang="fi-FI" sz="1400" dirty="0" smtClean="0">
                <a:solidFill>
                  <a:prstClr val="black"/>
                </a:solidFill>
              </a:rPr>
              <a:t>painottuu erityisesti tutkin ja toimin ympäristössäni sekä kasvan, liikun ja kehityn.</a:t>
            </a:r>
          </a:p>
          <a:p>
            <a:pPr marL="0" lvl="0" indent="0" eaLnBrk="0" hangingPunct="0">
              <a:buNone/>
            </a:pPr>
            <a:endParaRPr lang="fi-FI" sz="1400" dirty="0">
              <a:solidFill>
                <a:prstClr val="black"/>
              </a:solidFill>
            </a:endParaRPr>
          </a:p>
          <a:p>
            <a:pPr marL="0" lvl="0" indent="0" eaLnBrk="0" hangingPunct="0">
              <a:buNone/>
            </a:pPr>
            <a:endParaRPr lang="fi-FI" altLang="fi-FI"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 name="Kaaviokuva 9"/>
          <p:cNvGraphicFramePr/>
          <p:nvPr>
            <p:extLst>
              <p:ext uri="{D42A27DB-BD31-4B8C-83A1-F6EECF244321}">
                <p14:modId xmlns:p14="http://schemas.microsoft.com/office/powerpoint/2010/main" val="134652481"/>
              </p:ext>
            </p:extLst>
          </p:nvPr>
        </p:nvGraphicFramePr>
        <p:xfrm>
          <a:off x="5819775" y="619125"/>
          <a:ext cx="5353049"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22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8347" y="509048"/>
            <a:ext cx="10261075" cy="5128182"/>
          </a:xfrm>
        </p:spPr>
        <p:txBody>
          <a:bodyPr/>
          <a:lstStyle/>
          <a:p>
            <a:pPr marL="0" lvl="0" indent="0" eaLnBrk="0" hangingPunct="0">
              <a:buNone/>
            </a:pPr>
            <a:r>
              <a:rPr lang="fi-FI" sz="1400" b="1" dirty="0">
                <a:solidFill>
                  <a:prstClr val="black"/>
                </a:solidFill>
              </a:rPr>
              <a:t>Tutkin ja toimin </a:t>
            </a:r>
            <a:r>
              <a:rPr lang="fi-FI" sz="1400" b="1" dirty="0" smtClean="0">
                <a:solidFill>
                  <a:prstClr val="black"/>
                </a:solidFill>
              </a:rPr>
              <a:t>ympäristössäni- </a:t>
            </a:r>
            <a:r>
              <a:rPr lang="fi-FI" sz="1400" dirty="0" smtClean="0">
                <a:solidFill>
                  <a:prstClr val="black"/>
                </a:solidFill>
              </a:rPr>
              <a:t>oppimisen alueeseen sisältyy </a:t>
            </a:r>
            <a:r>
              <a:rPr lang="fi-FI" sz="1400" dirty="0" smtClean="0"/>
              <a:t>matemaattisen ajattelun, ympäristökasvatuksen ja teknologiakasvatuksen tavoitteita. Harjoittelemme matematiikkaa ja siihen liittyvää käsitteistöä toiminnallisesti ja leikillisesti, mikä motivoi lasta ja vahvistaa </a:t>
            </a:r>
            <a:r>
              <a:rPr lang="fi-FI" sz="1400" dirty="0"/>
              <a:t>myönteistä suhtautumista matematiikkaan. </a:t>
            </a:r>
            <a:r>
              <a:rPr lang="fi-FI" sz="1400" dirty="0" smtClean="0"/>
              <a:t>Ympäristökasvatus on luonteva osa yksikkömme toimintaa. Osa ryhmistä toimii päivittäin luonnossa ja jokainen ryhmä tutkii luontoa sekä käyttää sitä oppimisympäristönä retkillä ja pihassa. </a:t>
            </a:r>
            <a:r>
              <a:rPr lang="fi-FI" sz="1400" dirty="0"/>
              <a:t>Oppimisympäristöihin liittyvät omakohtaiset havainnot, kokemukset ja elämykset auttavat lapsia ymmärtämään syy- ja </a:t>
            </a:r>
            <a:r>
              <a:rPr lang="fi-FI" sz="1400" dirty="0" smtClean="0"/>
              <a:t>seuraussuhteita ja luonnossa toimiminen vahvistaa luontosuhdetta. Teknologiakasvatuksella kannustetaan </a:t>
            </a:r>
            <a:r>
              <a:rPr lang="fi-FI" sz="1400" dirty="0"/>
              <a:t>lapsia </a:t>
            </a:r>
            <a:r>
              <a:rPr lang="fi-FI" sz="1400" dirty="0" smtClean="0"/>
              <a:t>kokeilevaan </a:t>
            </a:r>
            <a:r>
              <a:rPr lang="fi-FI" sz="1400" dirty="0"/>
              <a:t>työtapaan. Lapsia ohjataan </a:t>
            </a:r>
            <a:r>
              <a:rPr lang="fi-FI" sz="1400" dirty="0" smtClean="0"/>
              <a:t>havainnoimaan </a:t>
            </a:r>
            <a:r>
              <a:rPr lang="fi-FI" sz="1400" dirty="0"/>
              <a:t>ympäristön </a:t>
            </a:r>
            <a:r>
              <a:rPr lang="fi-FI" sz="1400" dirty="0" smtClean="0"/>
              <a:t>teknologiaa ja niiden toimintatapoja sekä </a:t>
            </a:r>
            <a:r>
              <a:rPr lang="fi-FI" sz="1400" dirty="0"/>
              <a:t>keksimään omia luovia </a:t>
            </a:r>
            <a:r>
              <a:rPr lang="fi-FI" sz="1400" dirty="0" smtClean="0"/>
              <a:t>ratkaisuja esimerkiksi rakennellen. </a:t>
            </a:r>
            <a:r>
              <a:rPr lang="fi-FI" sz="1400" dirty="0"/>
              <a:t>Lapsia rohkaistaan tekemään kysymyksiä, etsimään niihin yhdessä vastauksia ja tekemään </a:t>
            </a:r>
            <a:r>
              <a:rPr lang="fi-FI" sz="1400" dirty="0" smtClean="0"/>
              <a:t>päätelmiä.</a:t>
            </a:r>
            <a:endParaRPr lang="fi-FI" sz="1400" dirty="0"/>
          </a:p>
          <a:p>
            <a:pPr marL="0" lvl="0" indent="0" eaLnBrk="0" hangingPunct="0">
              <a:buNone/>
            </a:pPr>
            <a:endParaRPr lang="fi-FI" sz="1400" dirty="0">
              <a:solidFill>
                <a:prstClr val="black"/>
              </a:solidFill>
            </a:endParaRPr>
          </a:p>
          <a:p>
            <a:pPr marL="0" lvl="0" indent="0" eaLnBrk="0" hangingPunct="0">
              <a:buNone/>
            </a:pPr>
            <a:endParaRPr lang="fi-FI" sz="1400" dirty="0">
              <a:solidFill>
                <a:prstClr val="black"/>
              </a:solidFill>
            </a:endParaRPr>
          </a:p>
          <a:p>
            <a:pPr marL="0" lvl="0" indent="0" eaLnBrk="0" hangingPunct="0">
              <a:buNone/>
            </a:pPr>
            <a:r>
              <a:rPr lang="fi-FI" sz="1400" b="1" dirty="0">
                <a:solidFill>
                  <a:prstClr val="black"/>
                </a:solidFill>
              </a:rPr>
              <a:t>Kasvan, liikun ja kehityn </a:t>
            </a:r>
            <a:r>
              <a:rPr lang="fi-FI" sz="1400" dirty="0">
                <a:solidFill>
                  <a:prstClr val="black"/>
                </a:solidFill>
              </a:rPr>
              <a:t>-oppimisen alueeseen sisältyy liikkumiseen, ruokakasvatukseen, terveyteen ja turvallisuuteen liittyviä tavoitteita. Pidämme tärkeänä opettaa lapsille hyvinvointitaitoja ja ne ovat kiinteä osa yksikkömme joka päiväistä varhaiskasvatusta. Tavoitteemme on tarjota lapsille aktiivista arkea sekä omaehtoisen että ohjatun liikunnan muodossa. Olemme mukana Ilo kasvaa liikkuen-verkostossa ja molemmissa päiväkodeissa toimii liikuntavastaavat, jotka suunnittelevat myös yhteisiä liikuntatapahtumia. </a:t>
            </a:r>
            <a:r>
              <a:rPr lang="fi-FI" sz="1400" dirty="0" smtClean="0">
                <a:solidFill>
                  <a:prstClr val="black"/>
                </a:solidFill>
              </a:rPr>
              <a:t>Ruokailut sujuvat rauhallisessa ja myönteisessä ilmapiirissä henkilöstön mallintamina. Ruokailujen yhteydessä opetellaan hyviä ruokatapoja ja kannustetaan terveelliseen ruokavalioon. Lepohetkistä tehdään lapsille mielekkäitä rentoutumisen hetkiä, joissa huomioidaan yksilöllinen levon tarve. Turvallisuus on kaiken toiminnan perustana ja esimerkiksi retkillä harjoitellaan luontevalla tavalla turvallista liikenteessä liikkumista. Turvallisuusteemoja, kuten paloturvallisuutta, hätätilannetaitoja ja laitteiden turvallista käyttöä, käsitellään yksikön yhteisillä turvallisuusviikoilla. Turvallisuusteemoja voidaan tuoda lasten tasolle esimerkiksi leikein, lauluin ja ammattivierailuin.</a:t>
            </a:r>
            <a:endParaRPr lang="fi-FI" sz="1400" dirty="0">
              <a:solidFill>
                <a:prstClr val="black"/>
              </a:solidFill>
            </a:endParaRP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14</a:t>
            </a:fld>
            <a:endParaRPr lang="fi-FI"/>
          </a:p>
        </p:txBody>
      </p:sp>
    </p:spTree>
    <p:extLst>
      <p:ext uri="{BB962C8B-B14F-4D97-AF65-F5344CB8AC3E}">
        <p14:creationId xmlns:p14="http://schemas.microsoft.com/office/powerpoint/2010/main" val="975278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6716" y="2912780"/>
            <a:ext cx="2740162" cy="3653549"/>
          </a:xfrm>
        </p:spPr>
      </p:pic>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15</a:t>
            </a:fld>
            <a:endParaRPr lang="fi-FI"/>
          </a:p>
        </p:txBody>
      </p:sp>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19" y="1487839"/>
            <a:ext cx="2524897" cy="3366529"/>
          </a:xfrm>
          <a:prstGeom prst="rect">
            <a:avLst/>
          </a:prstGeom>
        </p:spPr>
      </p:pic>
      <p:pic>
        <p:nvPicPr>
          <p:cNvPr id="11" name="Kuv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648" y="2925241"/>
            <a:ext cx="2725931" cy="3628625"/>
          </a:xfrm>
          <a:prstGeom prst="rect">
            <a:avLst/>
          </a:prstGeom>
        </p:spPr>
      </p:pic>
      <p:pic>
        <p:nvPicPr>
          <p:cNvPr id="12" name="Kuv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579" y="1200819"/>
            <a:ext cx="2630959" cy="3653549"/>
          </a:xfrm>
          <a:prstGeom prst="rect">
            <a:avLst/>
          </a:prstGeom>
        </p:spPr>
      </p:pic>
      <p:pic>
        <p:nvPicPr>
          <p:cNvPr id="14" name="Kuva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4004" y="292351"/>
            <a:ext cx="2636519" cy="2636519"/>
          </a:xfrm>
          <a:prstGeom prst="rect">
            <a:avLst/>
          </a:prstGeom>
        </p:spPr>
      </p:pic>
    </p:spTree>
    <p:extLst>
      <p:ext uri="{BB962C8B-B14F-4D97-AF65-F5344CB8AC3E}">
        <p14:creationId xmlns:p14="http://schemas.microsoft.com/office/powerpoint/2010/main" val="2031615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latin typeface="+mj-lt"/>
              </a:rPr>
              <a:t>Yhteistyö ja viestintä</a:t>
            </a:r>
            <a:endParaRPr lang="fi-FI" sz="2800" dirty="0">
              <a:latin typeface="+mj-lt"/>
            </a:endParaRPr>
          </a:p>
        </p:txBody>
      </p:sp>
      <p:sp>
        <p:nvSpPr>
          <p:cNvPr id="3" name="Sisällön paikkamerkki 2"/>
          <p:cNvSpPr>
            <a:spLocks noGrp="1"/>
          </p:cNvSpPr>
          <p:nvPr>
            <p:ph idx="1"/>
          </p:nvPr>
        </p:nvSpPr>
        <p:spPr>
          <a:xfrm>
            <a:off x="457202" y="1196975"/>
            <a:ext cx="10472055" cy="4979988"/>
          </a:xfrm>
        </p:spPr>
        <p:txBody>
          <a:bodyPr/>
          <a:lstStyle/>
          <a:p>
            <a:pPr marL="0" lvl="0" indent="0">
              <a:buNone/>
            </a:pPr>
            <a:r>
              <a:rPr lang="fi-FI" sz="1400" dirty="0" smtClean="0">
                <a:solidFill>
                  <a:prstClr val="black"/>
                </a:solidFill>
              </a:rPr>
              <a:t>Henkilökunta </a:t>
            </a:r>
            <a:r>
              <a:rPr lang="fi-FI" sz="1400" dirty="0">
                <a:solidFill>
                  <a:prstClr val="black"/>
                </a:solidFill>
              </a:rPr>
              <a:t>on motivoitunut ja sitoutunut yhteistyöhön huoltajien kanssa jokaisen lapsen oppimisen ja kehittymisen edistymiseksi.</a:t>
            </a:r>
          </a:p>
          <a:p>
            <a:pPr marL="0" lvl="0" indent="0">
              <a:buNone/>
            </a:pPr>
            <a:r>
              <a:rPr lang="fi-FI" sz="1400" dirty="0">
                <a:solidFill>
                  <a:prstClr val="black"/>
                </a:solidFill>
              </a:rPr>
              <a:t>Huoltajia kuullaan vanhempainilloissa, päivittäisissä kohtaamisissa, lasten varhaiskasvatussuunnitelmakeskusteluissa sekä asiakaskyselyissä. Jokainen ryhmä lähettää säännöllisesti tietoa ryhmän toiminnasta huoltajille tarkoituksenmukaisilla </a:t>
            </a:r>
            <a:r>
              <a:rPr lang="fi-FI" sz="1400" dirty="0" smtClean="0">
                <a:solidFill>
                  <a:prstClr val="black"/>
                </a:solidFill>
              </a:rPr>
              <a:t>tavoilla. </a:t>
            </a:r>
            <a:r>
              <a:rPr lang="fi-FI" sz="1400" dirty="0">
                <a:solidFill>
                  <a:prstClr val="black"/>
                </a:solidFill>
              </a:rPr>
              <a:t>Toiminnasta viestitään myös ryhmien oppimisympäristöissä, joissa on laitettu esille valokuvakollaaseja, pedagogista dokumentointia projekteista ja lasten töitä tai haastatteluja. Ryhmien toimintaa tehdään näkyväksi, ja sen pedagogisia perusteita avataan huoltajille, jotta he ovat tietoisia toiminnasta ja voivat aidosti arvioida sitä.</a:t>
            </a:r>
          </a:p>
          <a:p>
            <a:pPr marL="0" lvl="0" indent="0">
              <a:buNone/>
            </a:pPr>
            <a:r>
              <a:rPr lang="fi-FI" sz="1400" dirty="0">
                <a:solidFill>
                  <a:prstClr val="black"/>
                </a:solidFill>
                <a:cs typeface="Arial" panose="020B0604020202020204" pitchFamily="34" charset="0"/>
              </a:rPr>
              <a:t> </a:t>
            </a:r>
          </a:p>
          <a:p>
            <a:pPr marL="0" lvl="0" indent="0">
              <a:buNone/>
            </a:pPr>
            <a:r>
              <a:rPr lang="fi-FI" sz="1400" dirty="0">
                <a:solidFill>
                  <a:prstClr val="black"/>
                </a:solidFill>
                <a:cs typeface="Arial" panose="020B0604020202020204" pitchFamily="34" charset="0"/>
              </a:rPr>
              <a:t>Kehitämme vanhempaintilaisuuksista toiminnallisia malleja, joiden tavoitteena on kuulla huoltajia, lisätä vaikuttavuutta ja heidän osallisuuttaan. Järjestämme Haaga-Kylätiellä tapahtumia, joissa tavoitteena on liittää huoltajat osaksi varhaiskasvatusta ja esiopetusta. Erilaiset toiminnalliset tapahtumat vahvistavat myös perheiden keskinäistä yhteisöllisyyttä ja mahdollistavat tutustumisen lapsen päiväkotiryhmän kavereiden huoltajiin. </a:t>
            </a:r>
            <a:r>
              <a:rPr lang="fi-FI" sz="1400" dirty="0" smtClean="0">
                <a:solidFill>
                  <a:prstClr val="black"/>
                </a:solidFill>
                <a:cs typeface="Arial" panose="020B0604020202020204" pitchFamily="34" charset="0"/>
              </a:rPr>
              <a:t>Yksikön toimintasuunnitelmaa varten on järjestetty keväällä 2019 kysely sekä syksyllä 2019 vanhempaintilaisuuksia, joissa on keskusteltu toimintasuunnitelman teemoista. Jokainen </a:t>
            </a:r>
            <a:r>
              <a:rPr lang="fi-FI" sz="1400" dirty="0">
                <a:solidFill>
                  <a:prstClr val="black"/>
                </a:solidFill>
                <a:cs typeface="Arial" panose="020B0604020202020204" pitchFamily="34" charset="0"/>
              </a:rPr>
              <a:t>ryhmä tarkentaa huoltajien osallisuutta koskevia käytänteitä </a:t>
            </a:r>
            <a:r>
              <a:rPr lang="fi-FI" sz="1400" dirty="0" smtClean="0">
                <a:solidFill>
                  <a:prstClr val="black"/>
                </a:solidFill>
                <a:cs typeface="Arial" panose="020B0604020202020204" pitchFamily="34" charset="0"/>
              </a:rPr>
              <a:t>oman ryhmänsä kohdalta </a:t>
            </a:r>
            <a:r>
              <a:rPr lang="fi-FI" sz="1400" dirty="0">
                <a:solidFill>
                  <a:prstClr val="black"/>
                </a:solidFill>
                <a:cs typeface="Arial" panose="020B0604020202020204" pitchFamily="34" charset="0"/>
              </a:rPr>
              <a:t>toimintasuunnitelmassaan.</a:t>
            </a:r>
          </a:p>
          <a:p>
            <a:pPr marL="0" lvl="0" indent="0">
              <a:buNone/>
            </a:pPr>
            <a:endParaRPr lang="fi-FI" sz="1400" dirty="0">
              <a:solidFill>
                <a:prstClr val="black"/>
              </a:solidFill>
              <a:cs typeface="Arial" panose="020B0604020202020204" pitchFamily="34" charset="0"/>
            </a:endParaRPr>
          </a:p>
          <a:p>
            <a:pPr marL="0" lvl="0" indent="0">
              <a:buNone/>
            </a:pPr>
            <a:r>
              <a:rPr lang="fi-FI" sz="1400" dirty="0">
                <a:solidFill>
                  <a:prstClr val="black"/>
                </a:solidFill>
                <a:cs typeface="Arial" panose="020B0604020202020204" pitchFamily="34" charset="0"/>
              </a:rPr>
              <a:t>Haaga-Kylätiellä toteutetaan monialaista yhteistyötä. </a:t>
            </a:r>
            <a:r>
              <a:rPr lang="fi-FI" sz="1400" dirty="0" smtClean="0">
                <a:solidFill>
                  <a:prstClr val="black"/>
                </a:solidFill>
                <a:cs typeface="Arial" panose="020B0604020202020204" pitchFamily="34" charset="0"/>
              </a:rPr>
              <a:t>Yhteistyön </a:t>
            </a:r>
            <a:r>
              <a:rPr lang="fi-FI" sz="1400" dirty="0">
                <a:solidFill>
                  <a:prstClr val="black"/>
                </a:solidFill>
                <a:cs typeface="Arial" panose="020B0604020202020204" pitchFamily="34" charset="0"/>
              </a:rPr>
              <a:t>tavoitteena on varmistaa varhaiskasvatuksen toteuttaminen toimintayksiköissä lasten tarpeita </a:t>
            </a:r>
            <a:r>
              <a:rPr lang="fi-FI" sz="1400" dirty="0" smtClean="0">
                <a:solidFill>
                  <a:prstClr val="black"/>
                </a:solidFill>
                <a:cs typeface="Arial" panose="020B0604020202020204" pitchFamily="34" charset="0"/>
              </a:rPr>
              <a:t>vastaavasti. </a:t>
            </a:r>
            <a:r>
              <a:rPr lang="fi-FI" sz="1400" dirty="0">
                <a:solidFill>
                  <a:prstClr val="black"/>
                </a:solidFill>
                <a:cs typeface="Arial" panose="020B0604020202020204" pitchFamily="34" charset="0"/>
              </a:rPr>
              <a:t>Helsingissä varhaiskasvatuksen keskeisimmät yhteistyökumppanit lasten hyvinvoinnin ja kasvun ja kehityksen tukemisessa ovat neuvola, lapsiperheiden sosiaalipalvelut sekä lastensuojelu. Teemme yhteistyötä myös terveydenhuollon toimijoiden kanssa</a:t>
            </a:r>
            <a:r>
              <a:rPr lang="fi-FI" sz="1400" dirty="0" smtClean="0">
                <a:solidFill>
                  <a:prstClr val="black"/>
                </a:solidFill>
                <a:cs typeface="Arial" panose="020B0604020202020204" pitchFamily="34" charset="0"/>
              </a:rPr>
              <a:t>.</a:t>
            </a:r>
          </a:p>
          <a:p>
            <a:pPr marL="0" lvl="0" indent="0">
              <a:buNone/>
            </a:pPr>
            <a:r>
              <a:rPr lang="fi-FI" sz="1400" dirty="0" smtClean="0">
                <a:solidFill>
                  <a:prstClr val="black"/>
                </a:solidFill>
                <a:cs typeface="Arial" panose="020B0604020202020204" pitchFamily="34" charset="0"/>
              </a:rPr>
              <a:t>Lisäksi varhaiskasvatuksen tavoitteita ja sisältöjä rikastutetaan erilaisten yhteistyötahojen kanssa. Lähialueen toimijoista </a:t>
            </a:r>
            <a:r>
              <a:rPr lang="fi-FI" sz="1400" dirty="0" err="1" smtClean="0">
                <a:solidFill>
                  <a:prstClr val="black"/>
                </a:solidFill>
                <a:cs typeface="Arial" panose="020B0604020202020204" pitchFamily="34" charset="0"/>
              </a:rPr>
              <a:t>säännölllistä</a:t>
            </a:r>
            <a:r>
              <a:rPr lang="fi-FI" sz="1400" dirty="0" smtClean="0">
                <a:solidFill>
                  <a:prstClr val="black"/>
                </a:solidFill>
                <a:cs typeface="Arial" panose="020B0604020202020204" pitchFamily="34" charset="0"/>
              </a:rPr>
              <a:t> yhteistyötä tehdään muun muassa Kylätien ryhmäkodin, Riistavuoren vanhustenkeskuksen, Etelä-Haagan kirjaston ja paikallisten urheiluseurojen kanssa. Helsingin kulttuuritarjontaa hyödynnetään lapsiryhmien toiminnassa laajasti. </a:t>
            </a:r>
            <a:endParaRPr lang="fi-FI" sz="1400" dirty="0">
              <a:solidFill>
                <a:prstClr val="black"/>
              </a:solidFill>
              <a:cs typeface="Arial" panose="020B0604020202020204" pitchFamily="34" charset="0"/>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16</a:t>
            </a:fld>
            <a:endParaRPr lang="fi-FI"/>
          </a:p>
        </p:txBody>
      </p:sp>
    </p:spTree>
    <p:extLst>
      <p:ext uri="{BB962C8B-B14F-4D97-AF65-F5344CB8AC3E}">
        <p14:creationId xmlns:p14="http://schemas.microsoft.com/office/powerpoint/2010/main" val="2018180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marL="0" indent="0"/>
            <a:r>
              <a:rPr lang="fi-FI" sz="2800" dirty="0">
                <a:latin typeface="+mj-lt"/>
              </a:rPr>
              <a:t>Dokumentointi, arviointi ja kehittäminen</a:t>
            </a:r>
          </a:p>
        </p:txBody>
      </p:sp>
      <p:sp>
        <p:nvSpPr>
          <p:cNvPr id="3" name="Sisällön paikkamerkki 2"/>
          <p:cNvSpPr>
            <a:spLocks noGrp="1"/>
          </p:cNvSpPr>
          <p:nvPr>
            <p:ph idx="1"/>
          </p:nvPr>
        </p:nvSpPr>
        <p:spPr>
          <a:xfrm>
            <a:off x="439739" y="904742"/>
            <a:ext cx="10559188" cy="4979988"/>
          </a:xfrm>
        </p:spPr>
        <p:txBody>
          <a:bodyPr/>
          <a:lstStyle/>
          <a:p>
            <a:pPr marL="0" lvl="0" indent="0">
              <a:buNone/>
            </a:pPr>
            <a:endParaRPr lang="fi-FI" sz="1000" dirty="0">
              <a:solidFill>
                <a:prstClr val="black"/>
              </a:solidFill>
              <a:cs typeface="Arial" panose="020B0604020202020204" pitchFamily="34" charset="0"/>
            </a:endParaRPr>
          </a:p>
          <a:p>
            <a:pPr marL="0" lvl="0" indent="0">
              <a:buNone/>
            </a:pPr>
            <a:r>
              <a:rPr lang="fi-FI" sz="1400" dirty="0" smtClean="0">
                <a:solidFill>
                  <a:prstClr val="black"/>
                </a:solidFill>
                <a:cs typeface="Arial" panose="020B0604020202020204" pitchFamily="34" charset="0"/>
              </a:rPr>
              <a:t>Pedagoginen </a:t>
            </a:r>
            <a:r>
              <a:rPr lang="fi-FI" sz="1400" dirty="0">
                <a:solidFill>
                  <a:prstClr val="black"/>
                </a:solidFill>
                <a:cs typeface="Arial" panose="020B0604020202020204" pitchFamily="34" charset="0"/>
              </a:rPr>
              <a:t>dokumentointi tekee näkyväksi sekä aikuisille että lapsille sen, mitä olemme yhdessä oppineet. Se tekee mahdolliseksi toiminnan tarkastelun sekä sen arvioinnin. Pedagoginen dokumentointi on osa arkea ja sitä tehdään yhdessä lasten kanssa. Pedagoginen dokumentointi koostuu erilaisista yhdessä laadituista dokumenteista kuten esimerkiksi lasten haastatteluista ja muista kirjatuista ajatuksista ja mielipiteistä, vasukeskusteluista, lasten piirustuksista, valokuvista ja henkilöstön sekä vanhempien havainnoista. D</a:t>
            </a:r>
            <a:r>
              <a:rPr lang="fi-FI" sz="1400" dirty="0" smtClean="0">
                <a:solidFill>
                  <a:prstClr val="black"/>
                </a:solidFill>
                <a:cs typeface="Arial" panose="020B0604020202020204" pitchFamily="34" charset="0"/>
              </a:rPr>
              <a:t>okumentteja </a:t>
            </a:r>
            <a:r>
              <a:rPr lang="fi-FI" sz="1400" dirty="0">
                <a:solidFill>
                  <a:prstClr val="black"/>
                </a:solidFill>
                <a:cs typeface="Arial" panose="020B0604020202020204" pitchFamily="34" charset="0"/>
              </a:rPr>
              <a:t>hyödynnetään varhaiskasvatussuunnitelmaprosessissa sekä etenkin sen arvioimisessa. </a:t>
            </a:r>
          </a:p>
          <a:p>
            <a:pPr marL="0" lvl="0" indent="0">
              <a:buNone/>
            </a:pPr>
            <a:endParaRPr lang="fi-FI" sz="1400" dirty="0">
              <a:solidFill>
                <a:prstClr val="black"/>
              </a:solidFill>
            </a:endParaRPr>
          </a:p>
          <a:p>
            <a:pPr marL="0" lvl="0" indent="0">
              <a:buNone/>
            </a:pPr>
            <a:r>
              <a:rPr lang="fi-FI" sz="1400" dirty="0">
                <a:solidFill>
                  <a:prstClr val="black"/>
                </a:solidFill>
                <a:cs typeface="Arial" panose="020B0604020202020204" pitchFamily="34" charset="0"/>
              </a:rPr>
              <a:t>Toimintasuunnitelmaan nostetaan vuosittain painopisteitä kaupungin strategiasta, henkilöstön, huoltajien ja lasten näkökulmista sekä edellisvuotta arvioiden. </a:t>
            </a:r>
            <a:r>
              <a:rPr lang="fi-FI" sz="1400" dirty="0" smtClean="0">
                <a:solidFill>
                  <a:prstClr val="black"/>
                </a:solidFill>
                <a:cs typeface="Arial" panose="020B0604020202020204" pitchFamily="34" charset="0"/>
              </a:rPr>
              <a:t>Toimintaa </a:t>
            </a:r>
            <a:r>
              <a:rPr lang="fi-FI" sz="1400" dirty="0">
                <a:solidFill>
                  <a:prstClr val="black"/>
                </a:solidFill>
                <a:cs typeface="Arial" panose="020B0604020202020204" pitchFamily="34" charset="0"/>
              </a:rPr>
              <a:t>arvioidaan muun muassa:</a:t>
            </a:r>
            <a:endParaRPr lang="fi-FI" sz="1400" i="1" dirty="0">
              <a:solidFill>
                <a:prstClr val="black"/>
              </a:solidFill>
              <a:cs typeface="Arial" panose="020B0604020202020204" pitchFamily="34" charset="0"/>
            </a:endParaRPr>
          </a:p>
          <a:p>
            <a:pPr marL="0" lvl="0" indent="0">
              <a:buNone/>
            </a:pPr>
            <a:r>
              <a:rPr lang="fi-FI" sz="1400" dirty="0">
                <a:solidFill>
                  <a:prstClr val="black"/>
                </a:solidFill>
                <a:cs typeface="Arial" panose="020B0604020202020204" pitchFamily="34" charset="0"/>
              </a:rPr>
              <a:t> </a:t>
            </a:r>
          </a:p>
          <a:p>
            <a:pPr lvl="0"/>
            <a:r>
              <a:rPr lang="fi-FI" sz="1400" dirty="0">
                <a:solidFill>
                  <a:prstClr val="black"/>
                </a:solidFill>
                <a:cs typeface="Arial" panose="020B0604020202020204" pitchFamily="34" charset="0"/>
              </a:rPr>
              <a:t>Yksikön kehittämispäivillä ja työilloissa arvioidaan projektien toteutumista ja kehitetään yhdessä toimintatapoja.</a:t>
            </a:r>
          </a:p>
          <a:p>
            <a:pPr lvl="0"/>
            <a:r>
              <a:rPr lang="fi-FI" sz="1400" dirty="0">
                <a:solidFill>
                  <a:prstClr val="black"/>
                </a:solidFill>
              </a:rPr>
              <a:t>Jokaisen oman työn arviointi säännöllisesti yhdessä sovitulla tavalla.</a:t>
            </a:r>
          </a:p>
          <a:p>
            <a:pPr lvl="0"/>
            <a:r>
              <a:rPr lang="fi-FI" sz="1400" dirty="0" smtClean="0">
                <a:solidFill>
                  <a:prstClr val="black"/>
                </a:solidFill>
              </a:rPr>
              <a:t>Joka toinen viikko </a:t>
            </a:r>
            <a:r>
              <a:rPr lang="fi-FI" sz="1400" dirty="0">
                <a:solidFill>
                  <a:prstClr val="black"/>
                </a:solidFill>
              </a:rPr>
              <a:t>ryhmän toiminnan arviointi (apuna tiimikokouspohja ja ryhmän toimintasuunnitelma).</a:t>
            </a:r>
          </a:p>
          <a:p>
            <a:pPr lvl="0"/>
            <a:r>
              <a:rPr lang="fi-FI" sz="1400" dirty="0">
                <a:solidFill>
                  <a:prstClr val="black"/>
                </a:solidFill>
                <a:cs typeface="Arial" panose="020B0604020202020204" pitchFamily="34" charset="0"/>
              </a:rPr>
              <a:t>Henkilöstö arvioi ja kehittää toimintaa </a:t>
            </a:r>
            <a:r>
              <a:rPr lang="fi-FI" sz="1400" dirty="0" smtClean="0">
                <a:solidFill>
                  <a:prstClr val="black"/>
                </a:solidFill>
                <a:cs typeface="Arial" panose="020B0604020202020204" pitchFamily="34" charset="0"/>
              </a:rPr>
              <a:t>varhaiskasvatuksen opettajien </a:t>
            </a:r>
            <a:r>
              <a:rPr lang="fi-FI" sz="1400" dirty="0">
                <a:solidFill>
                  <a:prstClr val="black"/>
                </a:solidFill>
                <a:cs typeface="Arial" panose="020B0604020202020204" pitchFamily="34" charset="0"/>
              </a:rPr>
              <a:t>sekä lastenhoitajien pedagogisissa kokouksissa.</a:t>
            </a:r>
          </a:p>
          <a:p>
            <a:pPr lvl="0"/>
            <a:r>
              <a:rPr lang="fi-FI" sz="1400" dirty="0">
                <a:solidFill>
                  <a:prstClr val="black"/>
                </a:solidFill>
                <a:cs typeface="Arial" panose="020B0604020202020204" pitchFamily="34" charset="0"/>
              </a:rPr>
              <a:t>Kehittämiskohteiden arviointiin laaditun mittarin </a:t>
            </a:r>
            <a:r>
              <a:rPr lang="fi-FI" sz="1400" dirty="0" smtClean="0">
                <a:solidFill>
                  <a:prstClr val="black"/>
                </a:solidFill>
                <a:cs typeface="Arial" panose="020B0604020202020204" pitchFamily="34" charset="0"/>
              </a:rPr>
              <a:t>avulla</a:t>
            </a:r>
            <a:endParaRPr lang="fi-FI" sz="1400" dirty="0">
              <a:solidFill>
                <a:prstClr val="black"/>
              </a:solidFill>
              <a:cs typeface="Arial" panose="020B0604020202020204" pitchFamily="34" charset="0"/>
            </a:endParaRPr>
          </a:p>
          <a:p>
            <a:pPr lvl="0"/>
            <a:r>
              <a:rPr lang="fi-FI" sz="1400" dirty="0">
                <a:solidFill>
                  <a:prstClr val="black"/>
                </a:solidFill>
                <a:cs typeface="Arial" panose="020B0604020202020204" pitchFamily="34" charset="0"/>
              </a:rPr>
              <a:t>T</a:t>
            </a:r>
            <a:r>
              <a:rPr lang="fi-FI" sz="1400" dirty="0">
                <a:solidFill>
                  <a:prstClr val="black"/>
                </a:solidFill>
              </a:rPr>
              <a:t>oimintasuunnitelmamme on tehty työvälineeksi henkilökunnalle </a:t>
            </a:r>
            <a:r>
              <a:rPr lang="fi-FI" sz="1400" dirty="0" smtClean="0">
                <a:solidFill>
                  <a:prstClr val="black"/>
                </a:solidFill>
              </a:rPr>
              <a:t>ja huoltajille</a:t>
            </a:r>
            <a:r>
              <a:rPr lang="fi-FI" sz="1400" dirty="0">
                <a:solidFill>
                  <a:prstClr val="black"/>
                </a:solidFill>
              </a:rPr>
              <a:t>. Suunnitelma kuvaa toimintaamme, työtapoja, menetelmiä, toiminnan sisältöä ja tavoitteita. Näin ollen se on myös laadun ja arvioinnin mittari.</a:t>
            </a:r>
          </a:p>
          <a:p>
            <a:pPr marL="0" lvl="0" indent="0">
              <a:buNone/>
            </a:pPr>
            <a:endParaRPr lang="fi-FI" sz="1400" u="sng" dirty="0">
              <a:solidFill>
                <a:prstClr val="black"/>
              </a:solidFill>
            </a:endParaRPr>
          </a:p>
          <a:p>
            <a:pPr marL="0" lvl="0" indent="0">
              <a:buNone/>
            </a:pPr>
            <a:r>
              <a:rPr lang="fi-FI" sz="1400" dirty="0">
                <a:solidFill>
                  <a:prstClr val="black"/>
                </a:solidFill>
              </a:rPr>
              <a:t>Yksikön toimintakulttuurin ja henkilöstön ammattitaidon kehittämiseksi on olennaista, että työntekijät osallistuvat säännöllisesti koulutuksiin. </a:t>
            </a:r>
            <a:r>
              <a:rPr lang="fi-FI" sz="1400" dirty="0" smtClean="0">
                <a:solidFill>
                  <a:prstClr val="black"/>
                </a:solidFill>
              </a:rPr>
              <a:t>Koulutuksiin </a:t>
            </a:r>
            <a:r>
              <a:rPr lang="fi-FI" sz="1400" dirty="0">
                <a:solidFill>
                  <a:prstClr val="black"/>
                </a:solidFill>
              </a:rPr>
              <a:t>osallistumisen lisäksi, uusien ja hyväksi havaittujen toimintatapojen ylläpitäminen on tärkeää.</a:t>
            </a:r>
            <a:r>
              <a:rPr lang="fi-FI" sz="1400" dirty="0">
                <a:solidFill>
                  <a:prstClr val="black"/>
                </a:solidFill>
                <a:latin typeface="Arial" panose="020B0604020202020204" pitchFamily="34" charset="0"/>
                <a:cs typeface="Arial" panose="020B0604020202020204" pitchFamily="34" charset="0"/>
              </a:rPr>
              <a:t>   </a:t>
            </a:r>
          </a:p>
          <a:p>
            <a:pPr marL="0" lvl="0" indent="0">
              <a:buNone/>
            </a:pPr>
            <a:endParaRPr lang="fi-FI" sz="1400" dirty="0">
              <a:solidFill>
                <a:prstClr val="black"/>
              </a:solidFill>
              <a:latin typeface="Arial" panose="020B0604020202020204" pitchFamily="34" charset="0"/>
              <a:cs typeface="Arial" panose="020B0604020202020204" pitchFamily="34" charset="0"/>
            </a:endParaRPr>
          </a:p>
          <a:p>
            <a:pPr lvl="1"/>
            <a:endParaRPr lang="fi-FI" sz="2300" dirty="0" smtClean="0"/>
          </a:p>
          <a:p>
            <a:pPr lvl="1"/>
            <a:endParaRPr lang="fi-FI" sz="2300" dirty="0"/>
          </a:p>
          <a:p>
            <a:pPr lvl="1"/>
            <a:endParaRPr lang="fi-FI" sz="23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17</a:t>
            </a:fld>
            <a:endParaRPr lang="fi-FI"/>
          </a:p>
        </p:txBody>
      </p:sp>
    </p:spTree>
    <p:extLst>
      <p:ext uri="{BB962C8B-B14F-4D97-AF65-F5344CB8AC3E}">
        <p14:creationId xmlns:p14="http://schemas.microsoft.com/office/powerpoint/2010/main" val="284838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latin typeface="+mj-lt"/>
              </a:rPr>
              <a:t>Toimintasuunnitelman rakenne</a:t>
            </a:r>
            <a:endParaRPr lang="fi-FI" sz="2800" dirty="0">
              <a:latin typeface="+mj-lt"/>
            </a:endParaRPr>
          </a:p>
        </p:txBody>
      </p:sp>
      <p:sp>
        <p:nvSpPr>
          <p:cNvPr id="3" name="Sisällön paikkamerkki 2"/>
          <p:cNvSpPr>
            <a:spLocks noGrp="1"/>
          </p:cNvSpPr>
          <p:nvPr>
            <p:ph idx="1"/>
          </p:nvPr>
        </p:nvSpPr>
        <p:spPr>
          <a:xfrm>
            <a:off x="457201" y="1206977"/>
            <a:ext cx="11234739" cy="5191443"/>
          </a:xfrm>
        </p:spPr>
        <p:txBody>
          <a:bodyPr/>
          <a:lstStyle/>
          <a:p>
            <a:r>
              <a:rPr lang="fi-FI" sz="2400" dirty="0">
                <a:cs typeface="Calibri" panose="020F0502020204030204" pitchFamily="34" charset="0"/>
              </a:rPr>
              <a:t>Varhaiskasvatuksen toimintasuunnitelman </a:t>
            </a:r>
            <a:r>
              <a:rPr lang="fi-FI" sz="2400" dirty="0" smtClean="0">
                <a:cs typeface="Calibri" panose="020F0502020204030204" pitchFamily="34" charset="0"/>
              </a:rPr>
              <a:t>laatiminen</a:t>
            </a:r>
          </a:p>
          <a:p>
            <a:r>
              <a:rPr lang="fi-FI" sz="2400" dirty="0" smtClean="0">
                <a:cs typeface="Calibri" panose="020F0502020204030204" pitchFamily="34" charset="0"/>
              </a:rPr>
              <a:t>Työtämme </a:t>
            </a:r>
            <a:r>
              <a:rPr lang="fi-FI" sz="2400" dirty="0">
                <a:cs typeface="Calibri" panose="020F0502020204030204" pitchFamily="34" charset="0"/>
              </a:rPr>
              <a:t>ohjaavat </a:t>
            </a:r>
            <a:r>
              <a:rPr lang="fi-FI" sz="2400" dirty="0" smtClean="0">
                <a:cs typeface="Calibri" panose="020F0502020204030204" pitchFamily="34" charset="0"/>
              </a:rPr>
              <a:t>arvot</a:t>
            </a:r>
          </a:p>
          <a:p>
            <a:r>
              <a:rPr lang="fi-FI" sz="2400" dirty="0">
                <a:cs typeface="Calibri" panose="020F0502020204030204" pitchFamily="34" charset="0"/>
              </a:rPr>
              <a:t>Lapsen varhaiskasvatuksen </a:t>
            </a:r>
            <a:r>
              <a:rPr lang="fi-FI" sz="2400" dirty="0" smtClean="0">
                <a:cs typeface="Calibri" panose="020F0502020204030204" pitchFamily="34" charset="0"/>
              </a:rPr>
              <a:t>aloittaminen ja siirtymisen käytännöt</a:t>
            </a:r>
          </a:p>
          <a:p>
            <a:r>
              <a:rPr lang="fi-FI" sz="2400" dirty="0" smtClean="0">
                <a:cs typeface="Calibri" panose="020F0502020204030204" pitchFamily="34" charset="0"/>
              </a:rPr>
              <a:t>Oppimisympäristö</a:t>
            </a:r>
          </a:p>
          <a:p>
            <a:r>
              <a:rPr lang="fi-FI" sz="2400" dirty="0" smtClean="0">
                <a:cs typeface="Calibri" panose="020F0502020204030204" pitchFamily="34" charset="0"/>
              </a:rPr>
              <a:t>Yksikön </a:t>
            </a:r>
            <a:r>
              <a:rPr lang="fi-FI" sz="2400" dirty="0">
                <a:cs typeface="Calibri" panose="020F0502020204030204" pitchFamily="34" charset="0"/>
              </a:rPr>
              <a:t>toimintakulttuurin kuvaus, toimintakauden keskeiset periaatteet ja </a:t>
            </a:r>
            <a:r>
              <a:rPr lang="fi-FI" sz="2400" dirty="0" smtClean="0">
                <a:cs typeface="Calibri" panose="020F0502020204030204" pitchFamily="34" charset="0"/>
              </a:rPr>
              <a:t>kehittämiskohde</a:t>
            </a:r>
          </a:p>
          <a:p>
            <a:r>
              <a:rPr lang="fi-FI" sz="2400" dirty="0">
                <a:cs typeface="Calibri" panose="020F0502020204030204" pitchFamily="34" charset="0"/>
              </a:rPr>
              <a:t>Toimintavuoden yhteiset tavoitteet:</a:t>
            </a:r>
          </a:p>
          <a:p>
            <a:pPr lvl="1"/>
            <a:r>
              <a:rPr lang="fi-FI" sz="2300" dirty="0">
                <a:cs typeface="Calibri" panose="020F0502020204030204" pitchFamily="34" charset="0"/>
              </a:rPr>
              <a:t>Sensitiivinen vuorovaikutus</a:t>
            </a:r>
          </a:p>
          <a:p>
            <a:pPr lvl="1"/>
            <a:r>
              <a:rPr lang="fi-FI" sz="2300" dirty="0">
                <a:cs typeface="Calibri" panose="020F0502020204030204" pitchFamily="34" charset="0"/>
              </a:rPr>
              <a:t>Käytämme koko kaupunkia oppimisen ja työteon ympäristönä </a:t>
            </a:r>
          </a:p>
          <a:p>
            <a:r>
              <a:rPr lang="fi-FI" sz="2400" dirty="0" smtClean="0">
                <a:cs typeface="Calibri" panose="020F0502020204030204" pitchFamily="34" charset="0"/>
              </a:rPr>
              <a:t>Laaja-alainen osaaminen</a:t>
            </a:r>
          </a:p>
          <a:p>
            <a:r>
              <a:rPr lang="fi-FI" sz="2400" dirty="0">
                <a:cs typeface="Calibri" panose="020F0502020204030204" pitchFamily="34" charset="0"/>
              </a:rPr>
              <a:t>Oppimisen </a:t>
            </a:r>
            <a:r>
              <a:rPr lang="fi-FI" sz="2400" dirty="0" smtClean="0">
                <a:cs typeface="Calibri" panose="020F0502020204030204" pitchFamily="34" charset="0"/>
              </a:rPr>
              <a:t>alueet</a:t>
            </a:r>
          </a:p>
          <a:p>
            <a:r>
              <a:rPr lang="fi-FI" sz="2400" dirty="0">
                <a:cs typeface="Calibri" panose="020F0502020204030204" pitchFamily="34" charset="0"/>
              </a:rPr>
              <a:t>Yhteistyö ja </a:t>
            </a:r>
            <a:r>
              <a:rPr lang="fi-FI" sz="2400" dirty="0" smtClean="0">
                <a:cs typeface="Calibri" panose="020F0502020204030204" pitchFamily="34" charset="0"/>
              </a:rPr>
              <a:t>viestintä</a:t>
            </a:r>
          </a:p>
          <a:p>
            <a:r>
              <a:rPr lang="fi-FI" sz="2400" dirty="0">
                <a:cs typeface="Calibri" panose="020F0502020204030204" pitchFamily="34" charset="0"/>
              </a:rPr>
              <a:t>Dokumentointi, arviointi ja </a:t>
            </a:r>
            <a:r>
              <a:rPr lang="fi-FI" sz="2400" dirty="0" smtClean="0">
                <a:cs typeface="Calibri" panose="020F0502020204030204" pitchFamily="34" charset="0"/>
              </a:rPr>
              <a:t>kehittäminen</a:t>
            </a:r>
          </a:p>
          <a:p>
            <a:endParaRPr lang="fi-FI" sz="2400" dirty="0" smtClean="0">
              <a:cs typeface="Calibri" panose="020F0502020204030204" pitchFamily="34" charset="0"/>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2</a:t>
            </a:fld>
            <a:endParaRPr lang="fi-FI"/>
          </a:p>
        </p:txBody>
      </p:sp>
    </p:spTree>
    <p:extLst>
      <p:ext uri="{BB962C8B-B14F-4D97-AF65-F5344CB8AC3E}">
        <p14:creationId xmlns:p14="http://schemas.microsoft.com/office/powerpoint/2010/main" val="294440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latin typeface="+mj-lt"/>
              </a:rPr>
              <a:t>Työtämme ohjaavat </a:t>
            </a:r>
            <a:r>
              <a:rPr lang="fi-FI" sz="2800" dirty="0" smtClean="0">
                <a:latin typeface="+mj-lt"/>
              </a:rPr>
              <a:t>yhteiset arvot</a:t>
            </a:r>
            <a:endParaRPr lang="fi-FI" sz="2800" dirty="0">
              <a:latin typeface="+mj-lt"/>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3</a:t>
            </a:fld>
            <a:endParaRPr lang="fi-FI"/>
          </a:p>
        </p:txBody>
      </p:sp>
      <p:sp>
        <p:nvSpPr>
          <p:cNvPr id="7" name="Sisällön paikkamerkki 2"/>
          <p:cNvSpPr txBox="1">
            <a:spLocks/>
          </p:cNvSpPr>
          <p:nvPr/>
        </p:nvSpPr>
        <p:spPr bwMode="auto">
          <a:xfrm>
            <a:off x="257585" y="1195388"/>
            <a:ext cx="10633935" cy="460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lnSpcReduction="10000"/>
          </a:bodyPr>
          <a:lstStyle>
            <a:lvl1pPr marL="228598" indent="-228598"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792" indent="-228598"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2986" indent="-228598"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181"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375" indent="-228598"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fi-FI" sz="1600" dirty="0" smtClean="0">
                <a:solidFill>
                  <a:prstClr val="black"/>
                </a:solidFill>
              </a:rPr>
              <a:t>Helsinkiläinen varhaiskasvatus perustuu Vasu-perusteissa määritellyille arvoille sekä </a:t>
            </a:r>
            <a:r>
              <a:rPr lang="fi-FI" sz="1600" dirty="0" smtClean="0">
                <a:solidFill>
                  <a:prstClr val="black"/>
                </a:solidFill>
                <a:hlinkClick r:id="rId2"/>
              </a:rPr>
              <a:t>Helsingin kaupungin strategiaan </a:t>
            </a:r>
            <a:r>
              <a:rPr lang="fi-FI" sz="1600" dirty="0" smtClean="0">
                <a:solidFill>
                  <a:prstClr val="black"/>
                </a:solidFill>
              </a:rPr>
              <a:t>2017-2021 </a:t>
            </a:r>
          </a:p>
          <a:p>
            <a:pPr marL="0" indent="0">
              <a:buFont typeface="Arial" panose="020B0604020202020204" pitchFamily="34" charset="0"/>
              <a:buNone/>
            </a:pPr>
            <a:endParaRPr lang="fi-FI" sz="1600" dirty="0" smtClean="0">
              <a:solidFill>
                <a:prstClr val="black"/>
              </a:solidFill>
            </a:endParaRPr>
          </a:p>
          <a:p>
            <a:pPr marL="0" indent="0">
              <a:buFont typeface="Arial" panose="020B0604020202020204" pitchFamily="34" charset="0"/>
              <a:buNone/>
            </a:pPr>
            <a:r>
              <a:rPr lang="fi-FI" sz="1600" dirty="0" smtClean="0">
                <a:solidFill>
                  <a:prstClr val="black"/>
                </a:solidFill>
              </a:rPr>
              <a:t>Vasuperusteissa määritellyt arvot:</a:t>
            </a:r>
          </a:p>
          <a:p>
            <a:r>
              <a:rPr lang="fi-FI" sz="1600" dirty="0" smtClean="0">
                <a:solidFill>
                  <a:prstClr val="black"/>
                </a:solidFill>
              </a:rPr>
              <a:t>Lapsuuden itseisarvo</a:t>
            </a:r>
          </a:p>
          <a:p>
            <a:r>
              <a:rPr lang="fi-FI" sz="1600" dirty="0" smtClean="0">
                <a:solidFill>
                  <a:prstClr val="black"/>
                </a:solidFill>
              </a:rPr>
              <a:t>Ihmisenä kasvaminen</a:t>
            </a:r>
          </a:p>
          <a:p>
            <a:r>
              <a:rPr lang="fi-FI" sz="1600" dirty="0" smtClean="0">
                <a:solidFill>
                  <a:prstClr val="black"/>
                </a:solidFill>
              </a:rPr>
              <a:t>Lapsen oikeudet</a:t>
            </a:r>
          </a:p>
          <a:p>
            <a:r>
              <a:rPr lang="fi-FI" sz="1600" dirty="0" smtClean="0">
                <a:solidFill>
                  <a:prstClr val="black"/>
                </a:solidFill>
              </a:rPr>
              <a:t>Yhdenvertaisuus, tasa-arvo ja moninaisuus</a:t>
            </a:r>
          </a:p>
          <a:p>
            <a:r>
              <a:rPr lang="fi-FI" sz="1600" dirty="0" smtClean="0">
                <a:solidFill>
                  <a:prstClr val="black"/>
                </a:solidFill>
              </a:rPr>
              <a:t>Perheiden monimuotoisuus</a:t>
            </a:r>
          </a:p>
          <a:p>
            <a:r>
              <a:rPr lang="fi-FI" sz="1600" dirty="0" smtClean="0">
                <a:solidFill>
                  <a:prstClr val="black"/>
                </a:solidFill>
              </a:rPr>
              <a:t>Terveellinen ja kestävä elämäntapa</a:t>
            </a:r>
          </a:p>
          <a:p>
            <a:pPr marL="0" lvl="0" indent="0" eaLnBrk="0" hangingPunct="0">
              <a:buNone/>
            </a:pPr>
            <a:endParaRPr lang="fi-FI" sz="1600" dirty="0">
              <a:solidFill>
                <a:prstClr val="black"/>
              </a:solidFill>
              <a:latin typeface="Arial" panose="020B0604020202020204" pitchFamily="34" charset="0"/>
            </a:endParaRPr>
          </a:p>
          <a:p>
            <a:pPr marL="0" lvl="0" indent="0" eaLnBrk="0" hangingPunct="0">
              <a:buNone/>
            </a:pPr>
            <a:endParaRPr lang="fi-FI" sz="1600" dirty="0">
              <a:solidFill>
                <a:prstClr val="black"/>
              </a:solidFill>
              <a:latin typeface="Arial" panose="020B0604020202020204" pitchFamily="34" charset="0"/>
            </a:endParaRPr>
          </a:p>
          <a:p>
            <a:pPr marL="0" lvl="0" indent="0" eaLnBrk="0" hangingPunct="0">
              <a:buNone/>
            </a:pPr>
            <a:r>
              <a:rPr lang="fi-FI" sz="1600" dirty="0">
                <a:solidFill>
                  <a:prstClr val="black"/>
                </a:solidFill>
                <a:latin typeface="Arial" panose="020B0604020202020204" pitchFamily="34" charset="0"/>
              </a:rPr>
              <a:t>Haaga-Kylätiellä toiminta-ajatuksemme perustuu edellä mainittujen arvojen lisäksi henkilöstön, huoltajien ja lasten yhdessä kokoamiin arvoihin. Jokaisella lapsella tulee olla sekä henkisesti että fyysisesti turvallinen olo </a:t>
            </a:r>
            <a:r>
              <a:rPr lang="fi-FI" sz="1600" dirty="0" smtClean="0">
                <a:solidFill>
                  <a:prstClr val="black"/>
                </a:solidFill>
                <a:latin typeface="Arial" panose="020B0604020202020204" pitchFamily="34" charset="0"/>
              </a:rPr>
              <a:t>päiväkodissa. Kasvatus- ja opetushenkilöstö </a:t>
            </a:r>
            <a:r>
              <a:rPr lang="fi-FI" sz="1600" dirty="0">
                <a:solidFill>
                  <a:prstClr val="black"/>
                </a:solidFill>
                <a:latin typeface="Arial" panose="020B0604020202020204" pitchFamily="34" charset="0"/>
              </a:rPr>
              <a:t>on vahvasti työhönsä sitoutunut sekä yhtenäisesti ja johdonmukaisesti toimiva. Kohtaamme lapsen, työtoverin ja huoltajan kunnioittavasti ja arvostaen. Työtämme ohjaa tieto lasten vahvuuksista, joita selvitämme ikätasoisin menetelmin. Vaalimme lapsuutta ja kunnioitamme sitä erityisenä, tärkeänä elämänvaiheena. Yksilöllisyyden ja yhteisöllisyyden tasapaino toteutuu Haaga-Kylätiellä siten, että lapsi huomioidaan yksilönä, mutta ohjaamme häntä toimimaan ryhmän jäsenenä mm. yhteisten projektien ja lämpimän vuorovaikutuksen keinoin. Yhteistyötä tehdään yli ryhmärajojen, jolloin kaikki tulevat toisillensa tutuiksi.</a:t>
            </a:r>
          </a:p>
          <a:p>
            <a:pPr marL="0" lvl="0" indent="0" eaLnBrk="0" hangingPunct="0">
              <a:buNone/>
            </a:pPr>
            <a:endParaRPr lang="fi-FI" sz="1400" dirty="0">
              <a:solidFill>
                <a:prstClr val="black"/>
              </a:solidFill>
              <a:latin typeface="Arial" panose="020B0604020202020204" pitchFamily="34" charset="0"/>
            </a:endParaRPr>
          </a:p>
          <a:p>
            <a:endParaRPr lang="fi-FI" sz="2000" dirty="0">
              <a:solidFill>
                <a:prstClr val="black"/>
              </a:solidFill>
            </a:endParaRPr>
          </a:p>
        </p:txBody>
      </p:sp>
    </p:spTree>
    <p:extLst>
      <p:ext uri="{BB962C8B-B14F-4D97-AF65-F5344CB8AC3E}">
        <p14:creationId xmlns:p14="http://schemas.microsoft.com/office/powerpoint/2010/main" val="305015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1" y="407988"/>
            <a:ext cx="11234739" cy="698001"/>
          </a:xfrm>
        </p:spPr>
        <p:txBody>
          <a:bodyPr/>
          <a:lstStyle/>
          <a:p>
            <a:r>
              <a:rPr lang="fi-FI" sz="2800" dirty="0" smtClean="0">
                <a:latin typeface="+mj-lt"/>
              </a:rPr>
              <a:t>Lapsen varhaiskasvatuksen aloittaminen</a:t>
            </a:r>
            <a:endParaRPr lang="fi-FI" sz="2800" dirty="0">
              <a:latin typeface="+mj-lt"/>
            </a:endParaRPr>
          </a:p>
        </p:txBody>
      </p:sp>
      <p:sp>
        <p:nvSpPr>
          <p:cNvPr id="3" name="Sisällön paikkamerkki 2"/>
          <p:cNvSpPr>
            <a:spLocks noGrp="1"/>
          </p:cNvSpPr>
          <p:nvPr>
            <p:ph idx="1"/>
          </p:nvPr>
        </p:nvSpPr>
        <p:spPr>
          <a:xfrm>
            <a:off x="457201" y="1197520"/>
            <a:ext cx="10311062" cy="4979988"/>
          </a:xfrm>
        </p:spPr>
        <p:txBody>
          <a:bodyPr/>
          <a:lstStyle/>
          <a:p>
            <a:pPr lvl="0"/>
            <a:r>
              <a:rPr lang="fi-FI" sz="1600" dirty="0" smtClean="0"/>
              <a:t>Tutustuminen</a:t>
            </a:r>
            <a:endParaRPr lang="fi-FI" sz="1600" dirty="0"/>
          </a:p>
          <a:p>
            <a:pPr lvl="0"/>
            <a:r>
              <a:rPr lang="fi-FI" sz="1600" dirty="0"/>
              <a:t>Siirtyminen toiseen ryhmään </a:t>
            </a:r>
          </a:p>
          <a:p>
            <a:pPr lvl="0"/>
            <a:r>
              <a:rPr lang="fi-FI" sz="1600" dirty="0"/>
              <a:t>Lapsen vasuprosessi –yhteisesti sovitut käytännöt </a:t>
            </a:r>
          </a:p>
          <a:p>
            <a:endParaRPr lang="fi-FI" sz="1600" b="1" dirty="0" smtClean="0"/>
          </a:p>
          <a:p>
            <a:pPr marL="0" lvl="0" indent="0">
              <a:buNone/>
            </a:pPr>
            <a:r>
              <a:rPr lang="fi-FI" sz="1600" b="1" dirty="0">
                <a:solidFill>
                  <a:prstClr val="black"/>
                </a:solidFill>
              </a:rPr>
              <a:t>Lapsen aloittamiseen Haaga-Kylätiellä panostetaan erillistä päivähoidon aloituksen suunnitelmaa </a:t>
            </a:r>
            <a:r>
              <a:rPr lang="fi-FI" sz="1600" b="1" dirty="0" smtClean="0">
                <a:solidFill>
                  <a:prstClr val="black"/>
                </a:solidFill>
              </a:rPr>
              <a:t>noudattaen</a:t>
            </a:r>
            <a:r>
              <a:rPr lang="fi-FI" sz="1600" dirty="0" smtClean="0">
                <a:solidFill>
                  <a:prstClr val="black"/>
                </a:solidFill>
              </a:rPr>
              <a:t> </a:t>
            </a:r>
            <a:endParaRPr lang="fi-FI" sz="1600" dirty="0">
              <a:solidFill>
                <a:prstClr val="black"/>
              </a:solidFill>
            </a:endParaRPr>
          </a:p>
          <a:p>
            <a:pPr lvl="0"/>
            <a:r>
              <a:rPr lang="fi-FI" sz="1600" dirty="0">
                <a:solidFill>
                  <a:prstClr val="black"/>
                </a:solidFill>
              </a:rPr>
              <a:t>Lapsen aloittaessa päiväkodissa varataan perheelle aika aloituskeskusteluun. Keskustelussa huoltajat kertovat lapsestaan, perheestään sekä </a:t>
            </a:r>
            <a:r>
              <a:rPr lang="fi-FI" sz="1600" dirty="0" smtClean="0">
                <a:solidFill>
                  <a:prstClr val="black"/>
                </a:solidFill>
              </a:rPr>
              <a:t>odotuksista </a:t>
            </a:r>
            <a:r>
              <a:rPr lang="fi-FI" sz="1600" dirty="0">
                <a:solidFill>
                  <a:prstClr val="black"/>
                </a:solidFill>
              </a:rPr>
              <a:t>päiväkodin aloittamiseen liittyen. P</a:t>
            </a:r>
            <a:r>
              <a:rPr lang="fi-FI" sz="1600" dirty="0" smtClean="0">
                <a:solidFill>
                  <a:prstClr val="black"/>
                </a:solidFill>
              </a:rPr>
              <a:t>äiväkodin </a:t>
            </a:r>
            <a:r>
              <a:rPr lang="fi-FI" sz="1600" dirty="0">
                <a:solidFill>
                  <a:prstClr val="black"/>
                </a:solidFill>
              </a:rPr>
              <a:t>työntekijä kertoo päiväkodin käytännöistä ja ryhmän toiminnasta. Aloituskeskustelussa sovitaan lapsen tutustumisesta ryhmään yhdessä huoltajan tai muun läheisen aikuisen kanssa. </a:t>
            </a:r>
          </a:p>
          <a:p>
            <a:pPr lvl="0"/>
            <a:r>
              <a:rPr lang="fi-FI" sz="1600" dirty="0">
                <a:solidFill>
                  <a:prstClr val="black"/>
                </a:solidFill>
              </a:rPr>
              <a:t>Huolehdimme, että lapsella on turvallinen aloitus ja pysyvät vuorovaikutussuhteet hänen aloittaessaan varhaiskasvatuksessa. Tutustumisjakson aikana lapsi oppii tuntemaan ryhmän aikuisia ja uusia kavereita. Hänelle nimetyt naulakko,- ruoka -, ja lepopaikat tuovat turvaa. Lisäksi henkilöstö sopii yhdessä </a:t>
            </a:r>
            <a:r>
              <a:rPr lang="fi-FI" sz="1600" dirty="0" smtClean="0">
                <a:solidFill>
                  <a:prstClr val="black"/>
                </a:solidFill>
              </a:rPr>
              <a:t>huoltajien kanssa </a:t>
            </a:r>
            <a:r>
              <a:rPr lang="fi-FI" sz="1600" dirty="0">
                <a:solidFill>
                  <a:prstClr val="black"/>
                </a:solidFill>
              </a:rPr>
              <a:t>minkälaisin keinoin lapsen ikävää helpotetaan tutustumisjakson päätyttyä. Tavoitteena on helpottaa lasta sopeutumaan muutokseen ja usein tuttu unikaveri tai </a:t>
            </a:r>
            <a:r>
              <a:rPr lang="fi-FI" sz="1600" dirty="0" smtClean="0">
                <a:solidFill>
                  <a:prstClr val="black"/>
                </a:solidFill>
              </a:rPr>
              <a:t>kuvat </a:t>
            </a:r>
            <a:r>
              <a:rPr lang="fi-FI" sz="1600" dirty="0">
                <a:solidFill>
                  <a:prstClr val="black"/>
                </a:solidFill>
              </a:rPr>
              <a:t>läheisistä helpottavat ikävää. Aloitusvaiheessa korostuvat myös keskustelut tulo- ja hakutilanteissa, jotta kaikkiin </a:t>
            </a:r>
            <a:r>
              <a:rPr lang="fi-FI" sz="1600" dirty="0" smtClean="0">
                <a:solidFill>
                  <a:prstClr val="black"/>
                </a:solidFill>
              </a:rPr>
              <a:t>kysymyksiin ja </a:t>
            </a:r>
            <a:r>
              <a:rPr lang="fi-FI" sz="1600" dirty="0">
                <a:solidFill>
                  <a:prstClr val="black"/>
                </a:solidFill>
              </a:rPr>
              <a:t>mahdollisiin huoliin voidaan vastata.</a:t>
            </a:r>
          </a:p>
          <a:p>
            <a:pPr lvl="0"/>
            <a:r>
              <a:rPr lang="fi-FI" sz="1600" dirty="0">
                <a:solidFill>
                  <a:prstClr val="black"/>
                </a:solidFill>
              </a:rPr>
              <a:t>Ensimmäisinä kuukausina ryhmän henkilöstö panostaa erilaisin leikein ja harjoituksin ryhmäytymiseen, jotta jokaiselle lapselle tulee tunne ryhmään kuulumisesta. Molemmissa päiväkodeissa järjestetään myös yhteisiä juhlia, tapahtumia ja projekteja. Tavoitteena on koko päiväkodin yhteisöllisyyden vahvistuminen. </a:t>
            </a:r>
          </a:p>
          <a:p>
            <a:endParaRPr lang="fi-FI" sz="16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4</a:t>
            </a:fld>
            <a:endParaRPr lang="fi-FI"/>
          </a:p>
        </p:txBody>
      </p:sp>
    </p:spTree>
    <p:extLst>
      <p:ext uri="{BB962C8B-B14F-4D97-AF65-F5344CB8AC3E}">
        <p14:creationId xmlns:p14="http://schemas.microsoft.com/office/powerpoint/2010/main" val="264801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9738" y="659093"/>
            <a:ext cx="10428559" cy="4979988"/>
          </a:xfrm>
        </p:spPr>
        <p:txBody>
          <a:bodyPr/>
          <a:lstStyle/>
          <a:p>
            <a:pPr marL="0" lvl="0" indent="0">
              <a:buNone/>
            </a:pPr>
            <a:r>
              <a:rPr lang="fi-FI" sz="1600" b="1" dirty="0">
                <a:solidFill>
                  <a:prstClr val="black"/>
                </a:solidFill>
              </a:rPr>
              <a:t>Lapsen siirtyminen toiseen ryhmään Haaga-Kylätiellä</a:t>
            </a:r>
          </a:p>
          <a:p>
            <a:pPr lvl="0"/>
            <a:r>
              <a:rPr lang="fi-FI" sz="1600" dirty="0">
                <a:solidFill>
                  <a:prstClr val="black"/>
                </a:solidFill>
              </a:rPr>
              <a:t>Määrittelemme Haaga-Kylätiellä ryhmien rakenteet lasten iän, kehitystason, kaverisuhteiden ja muiden tarpeiden perusteella. Ryhmien muodostamisessa noudatetaan Helsingin kaupungin ryhmien muodostamisen ohjeistusta.</a:t>
            </a:r>
          </a:p>
          <a:p>
            <a:pPr lvl="0"/>
            <a:r>
              <a:rPr lang="fi-FI" sz="1600" dirty="0">
                <a:solidFill>
                  <a:prstClr val="black"/>
                </a:solidFill>
              </a:rPr>
              <a:t>Päiväkodin sisällä uusiin ryhmiin siirtyvien lasten uudet aikuiset tutustuvat lapsille laadittuihin varhaiskasvatussuunnitelmiin ja varaavat aikaa keskustelulle huoltajien kanssa. Tavoitteena on, että uudessa ryhmässä olisi käsitys lapsesta ja hänen tarpeistaan sekä huoltajien toiveista ennen kuin lapsi siirtyy. Ryhmää vaihtavat lapset tutustuvat uusiin tiloihin sekä ryhmän aikuisiin ja uusiin leikkikavereihin etukäteen. On tärkeää, että siirtymisestä puhutaan ja sitä käsitellään yhdessä lapsen kanssa päiväkodissa ja kotona. Siirtymävaiheessa saattaa olla mielekästä hyödyntää taas aloitusvaiheesta tuttuja turvaa tuovia asioita, kuten unilelu tai valokuvat.</a:t>
            </a: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5</a:t>
            </a:fld>
            <a:endParaRPr lang="fi-FI"/>
          </a:p>
        </p:txBody>
      </p:sp>
    </p:spTree>
    <p:extLst>
      <p:ext uri="{BB962C8B-B14F-4D97-AF65-F5344CB8AC3E}">
        <p14:creationId xmlns:p14="http://schemas.microsoft.com/office/powerpoint/2010/main" val="22317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prstClr val="black"/>
                </a:solidFill>
                <a:latin typeface="Arial" panose="020B0604020202020204"/>
              </a:rPr>
              <a:t>LAPSEN VARHAISKASVATUSSUUNNITELMAPROSESSI</a:t>
            </a:r>
            <a:endParaRPr lang="fi-FI" sz="2800"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6</a:t>
            </a:fld>
            <a:endParaRPr lang="fi-FI"/>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191676666"/>
              </p:ext>
            </p:extLst>
          </p:nvPr>
        </p:nvGraphicFramePr>
        <p:xfrm>
          <a:off x="457200" y="1196975"/>
          <a:ext cx="10581588" cy="4166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19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latin typeface="+mj-lt"/>
              </a:rPr>
              <a:t>Oppimisympäristö</a:t>
            </a:r>
            <a:endParaRPr lang="fi-FI" sz="2800" dirty="0">
              <a:latin typeface="+mj-lt"/>
            </a:endParaRPr>
          </a:p>
        </p:txBody>
      </p:sp>
      <p:sp>
        <p:nvSpPr>
          <p:cNvPr id="3" name="Sisällön paikkamerkki 2"/>
          <p:cNvSpPr>
            <a:spLocks noGrp="1"/>
          </p:cNvSpPr>
          <p:nvPr>
            <p:ph idx="1"/>
          </p:nvPr>
        </p:nvSpPr>
        <p:spPr>
          <a:xfrm>
            <a:off x="0" y="994137"/>
            <a:ext cx="10772503" cy="4979988"/>
          </a:xfrm>
        </p:spPr>
        <p:txBody>
          <a:bodyPr/>
          <a:lstStyle/>
          <a:p>
            <a:pPr marL="457195" lvl="1" indent="0">
              <a:buNone/>
            </a:pPr>
            <a:r>
              <a:rPr lang="fi-FI" sz="1400" dirty="0" smtClean="0"/>
              <a:t>Varhaiskasvatusyksikkö </a:t>
            </a:r>
            <a:r>
              <a:rPr lang="fi-FI" sz="1400" dirty="0"/>
              <a:t>Haaga-Kylätien muodostavat päiväkodit Haaga ja Kylätie. Pk Haaga toimii kahdessa toimipisteessä. </a:t>
            </a:r>
            <a:br>
              <a:rPr lang="fi-FI" sz="1400" dirty="0"/>
            </a:br>
            <a:r>
              <a:rPr lang="fi-FI" sz="1400" dirty="0"/>
              <a:t>Ryhmämme toimivat joko koko- tai osapäiväisesti. Osassa ryhmiä toteutetaan </a:t>
            </a:r>
            <a:r>
              <a:rPr lang="fi-FI" sz="1400" dirty="0" smtClean="0"/>
              <a:t>päivittäin toimintaa luonnossa. </a:t>
            </a:r>
            <a:r>
              <a:rPr lang="fi-FI" sz="1400" dirty="0"/>
              <a:t>Lisäksi päiväkoti Haagan esiopetusryhmä on tällä toimikaudella kaupunki- ja metsäesiopetusryhmä, ja </a:t>
            </a:r>
            <a:r>
              <a:rPr lang="fi-FI" sz="1400" dirty="0" smtClean="0"/>
              <a:t>ryhmä toimii </a:t>
            </a:r>
            <a:r>
              <a:rPr lang="fi-FI" sz="1400" dirty="0"/>
              <a:t>osittain Haagan peruskoulun tiloissa</a:t>
            </a:r>
            <a:r>
              <a:rPr lang="fi-FI" sz="1400" dirty="0" smtClean="0"/>
              <a:t>.</a:t>
            </a:r>
          </a:p>
          <a:p>
            <a:pPr marL="457195" lvl="1" indent="0">
              <a:buNone/>
            </a:pPr>
            <a:r>
              <a:rPr lang="fi-FI" sz="1400" dirty="0"/>
              <a:t>Oppimisympäristö sisältää fyysisen, psyykkisen ja sosiaalisen ympäristön. Muokkaamme </a:t>
            </a:r>
            <a:r>
              <a:rPr lang="fi-FI" sz="1400" dirty="0" smtClean="0"/>
              <a:t>lapsen varhaiskasvatusympäristöstä </a:t>
            </a:r>
            <a:r>
              <a:rPr lang="fi-FI" sz="1400" dirty="0"/>
              <a:t>viihtyisän, joustavan, kannustavan ja turvallisen. Tavoitteenamme on herättää lapsessa halu liikkumiseen, tutkimiseen, leikkimiseen ja itsensä ilmaisemiseen monin eri tavoin. Fyysistä oppimisympäristöä arvioidaan </a:t>
            </a:r>
            <a:r>
              <a:rPr lang="fi-FI" sz="1400" dirty="0" smtClean="0"/>
              <a:t>säännöllisesti </a:t>
            </a:r>
            <a:r>
              <a:rPr lang="fi-FI" sz="1400" dirty="0"/>
              <a:t>ja muokataan lasten tarpeiden ja </a:t>
            </a:r>
            <a:r>
              <a:rPr lang="fi-FI" sz="1400" dirty="0" smtClean="0"/>
              <a:t>mielenkiinnon kohteiden </a:t>
            </a:r>
            <a:r>
              <a:rPr lang="fi-FI" sz="1400" dirty="0"/>
              <a:t>mukaisesti. Laajennamme oppimisympäristöä päiväkodin ulkopuolelle ja käytämme säännöllisesti oppimisessa hyödyksi lähialueen leikkipuistoja, urheilukenttiä, metsiä ja kirjastoa. Lisäksi yhdistämme erilaisiin projekteihimme ja teemoihimme niihin liittyviä retkikohteita ympäri Helsinkiä. </a:t>
            </a:r>
            <a:endParaRPr lang="fi-FI" sz="1400" dirty="0" smtClean="0"/>
          </a:p>
          <a:p>
            <a:pPr marL="457195" lvl="1" indent="0">
              <a:buNone/>
            </a:pPr>
            <a:r>
              <a:rPr lang="fi-FI" sz="1400" dirty="0" smtClean="0">
                <a:solidFill>
                  <a:prstClr val="black"/>
                </a:solidFill>
              </a:rPr>
              <a:t>Psyykkisen ja sosiaalisen oppimisympäristön luomisessa aikuisella on tärkeä rooli. Oppimista tapahtuu kaikkialla ja kaikissa tilanteissa. Meillä tartutaan lasten aloitteisiin ja nähdään oppimisen mahdollisuuksia kaikissa vuorovaikutustilanteissa. Pysähdymme yhdessä ihmettelemään ja aikuiset kannustavat lapsia ajattelemaan itse, jolloin oivaltamisen ja oppimisen ilon kokemus mahdollistuu. </a:t>
            </a:r>
          </a:p>
          <a:p>
            <a:pPr marL="457195" lvl="1" indent="0">
              <a:buNone/>
            </a:pPr>
            <a:r>
              <a:rPr lang="fi-FI" sz="1400" dirty="0" smtClean="0">
                <a:solidFill>
                  <a:prstClr val="black"/>
                </a:solidFill>
              </a:rPr>
              <a:t>Ystävälliset ja lapsista huolta pitävät aikuiset mallintavat omalla esimerkillään lapsille, kuinka kohtelemme toisiamme. Ilmapiiri ja vuorovaikutus on lämmintä ja välittävää. Kiusaamista ennaltaehkäistään panostamalla ryhmäytymiseen lapsiryhmissä. Huolehdimme, että jokainen </a:t>
            </a:r>
            <a:r>
              <a:rPr lang="fi-FI" sz="1400" dirty="0">
                <a:solidFill>
                  <a:prstClr val="black"/>
                </a:solidFill>
              </a:rPr>
              <a:t>lapsi tuntee olevansa </a:t>
            </a:r>
            <a:r>
              <a:rPr lang="fi-FI" sz="1400" dirty="0" smtClean="0">
                <a:solidFill>
                  <a:prstClr val="black"/>
                </a:solidFill>
              </a:rPr>
              <a:t>ryhmänsä jäsen. Tuemme lasten vertaissuhteita leikeissä mukana ollen ja varmistaen, että jokaiselle löytyy leikkiseuraa. Sosiaalisia ja tunnetaitoja </a:t>
            </a:r>
            <a:r>
              <a:rPr lang="fi-FI" sz="1400" dirty="0" smtClean="0">
                <a:solidFill>
                  <a:prstClr val="black"/>
                </a:solidFill>
              </a:rPr>
              <a:t>harjoitellaan sanoittamalla tunteita ja </a:t>
            </a:r>
            <a:r>
              <a:rPr lang="fi-FI" sz="1400" dirty="0" smtClean="0">
                <a:solidFill>
                  <a:prstClr val="black"/>
                </a:solidFill>
              </a:rPr>
              <a:t>tutkimalla lapsen </a:t>
            </a:r>
            <a:r>
              <a:rPr lang="fi-FI" sz="1400" dirty="0" smtClean="0">
                <a:solidFill>
                  <a:prstClr val="black"/>
                </a:solidFill>
              </a:rPr>
              <a:t>tasoisesti</a:t>
            </a:r>
            <a:r>
              <a:rPr lang="fi-FI" sz="1400" dirty="0" smtClean="0">
                <a:solidFill>
                  <a:prstClr val="black"/>
                </a:solidFill>
              </a:rPr>
              <a:t> </a:t>
            </a:r>
            <a:r>
              <a:rPr lang="fi-FI" sz="1400" dirty="0" smtClean="0">
                <a:solidFill>
                  <a:prstClr val="black"/>
                </a:solidFill>
              </a:rPr>
              <a:t>ystävyyttä ja </a:t>
            </a:r>
            <a:r>
              <a:rPr lang="fi-FI" sz="1400" smtClean="0">
                <a:solidFill>
                  <a:prstClr val="black"/>
                </a:solidFill>
              </a:rPr>
              <a:t>kiusaamista </a:t>
            </a:r>
            <a:r>
              <a:rPr lang="fi-FI" sz="1400" smtClean="0">
                <a:solidFill>
                  <a:prstClr val="black"/>
                </a:solidFill>
              </a:rPr>
              <a:t>esimerkiksi </a:t>
            </a:r>
            <a:r>
              <a:rPr lang="fi-FI" sz="1400" dirty="0" smtClean="0">
                <a:solidFill>
                  <a:prstClr val="black"/>
                </a:solidFill>
              </a:rPr>
              <a:t>keskustellen tai kirjallisuuden ja draaman keinoin. Opetamme lapsille miksi tarvitsemme sääntöjä ja miten toimiessa yhdessäolo sujuu hyvin. Säännöistä johdonmukaisesti huolta pitävät aikuiset takaavat turvallisen oppimisympäristön jokaiselle. Lasten välisistä mahdollisista ristiriitatilanteista keskustellaan huoltajien kanssa matalalla kynnyksellä ja sovitaan yhdessä kuinka tilannetta käsitellään jatkossa</a:t>
            </a:r>
            <a:r>
              <a:rPr lang="fi-FI" sz="1400" dirty="0" smtClean="0">
                <a:solidFill>
                  <a:prstClr val="black"/>
                </a:solidFill>
              </a:rPr>
              <a:t>. Yksikölle laaditaan kiusaamisen ennaltaehkäisyn suunnitelma.</a:t>
            </a:r>
            <a:endParaRPr lang="fi-FI" sz="1400" dirty="0" smtClean="0">
              <a:solidFill>
                <a:prstClr val="black"/>
              </a:solidFill>
            </a:endParaRPr>
          </a:p>
          <a:p>
            <a:pPr marL="457195" lvl="1" indent="0">
              <a:buNone/>
            </a:pPr>
            <a:endParaRPr lang="fi-FI" sz="1600" dirty="0" smtClean="0"/>
          </a:p>
          <a:p>
            <a:pPr marL="457195" lvl="1" indent="0">
              <a:buNone/>
            </a:pPr>
            <a:endParaRPr lang="fi-FI" sz="1600" dirty="0"/>
          </a:p>
          <a:p>
            <a:pPr marL="457195" lvl="1" indent="0">
              <a:buNone/>
            </a:pPr>
            <a:endParaRPr lang="fi-FI" sz="1600" dirty="0"/>
          </a:p>
          <a:p>
            <a:pPr marL="457195" lvl="1" indent="0">
              <a:buNone/>
            </a:pPr>
            <a:r>
              <a:rPr lang="fi-FI" sz="1600" dirty="0" smtClean="0"/>
              <a:t>.</a:t>
            </a:r>
            <a:endParaRPr lang="fi-FI" sz="1600" dirty="0"/>
          </a:p>
          <a:p>
            <a:pPr marL="457195" lvl="1" indent="0">
              <a:buNone/>
            </a:pPr>
            <a:endParaRPr lang="fi-FI" sz="1600" dirty="0"/>
          </a:p>
          <a:p>
            <a:pPr marL="457195" lvl="1" indent="0">
              <a:buNone/>
            </a:pPr>
            <a:endParaRPr lang="fi-FI" sz="1600" dirty="0"/>
          </a:p>
          <a:p>
            <a:pPr marL="0" indent="0">
              <a:buNone/>
            </a:pPr>
            <a:endParaRPr lang="fi-FI" sz="1801"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7</a:t>
            </a:fld>
            <a:endParaRPr lang="fi-FI"/>
          </a:p>
        </p:txBody>
      </p:sp>
    </p:spTree>
    <p:extLst>
      <p:ext uri="{BB962C8B-B14F-4D97-AF65-F5344CB8AC3E}">
        <p14:creationId xmlns:p14="http://schemas.microsoft.com/office/powerpoint/2010/main" val="213010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4002" y="407988"/>
            <a:ext cx="10869628" cy="921191"/>
          </a:xfrm>
        </p:spPr>
        <p:txBody>
          <a:bodyPr/>
          <a:lstStyle/>
          <a:p>
            <a:pPr>
              <a:spcBef>
                <a:spcPts val="600"/>
              </a:spcBef>
              <a:spcAft>
                <a:spcPts val="600"/>
              </a:spcAft>
            </a:pPr>
            <a:r>
              <a:rPr lang="fi-FI" sz="2800" dirty="0" err="1" smtClean="0">
                <a:latin typeface="+mj-lt"/>
              </a:rPr>
              <a:t>Vy</a:t>
            </a:r>
            <a:r>
              <a:rPr lang="fi-FI" sz="2800" dirty="0" smtClean="0">
                <a:latin typeface="+mj-lt"/>
              </a:rPr>
              <a:t> Haaga-Kylätien </a:t>
            </a:r>
            <a:r>
              <a:rPr lang="fi-FI" sz="2800" dirty="0">
                <a:latin typeface="+mj-lt"/>
              </a:rPr>
              <a:t>toimintakulttuurin kuvaus</a:t>
            </a:r>
            <a:r>
              <a:rPr lang="fi-FI" sz="2800" dirty="0" smtClean="0">
                <a:latin typeface="+mj-lt"/>
              </a:rPr>
              <a:t>, toimintakauden </a:t>
            </a:r>
            <a:r>
              <a:rPr lang="fi-FI" sz="2800" dirty="0">
                <a:latin typeface="+mj-lt"/>
              </a:rPr>
              <a:t>keskeiset </a:t>
            </a:r>
            <a:r>
              <a:rPr lang="fi-FI" sz="2800" dirty="0" smtClean="0">
                <a:latin typeface="+mj-lt"/>
              </a:rPr>
              <a:t>periaatteet </a:t>
            </a:r>
            <a:r>
              <a:rPr lang="fi-FI" sz="2800" dirty="0">
                <a:latin typeface="+mj-lt"/>
              </a:rPr>
              <a:t>ja </a:t>
            </a:r>
            <a:r>
              <a:rPr lang="fi-FI" sz="2800" dirty="0" smtClean="0">
                <a:latin typeface="+mj-lt"/>
              </a:rPr>
              <a:t>kehittämiskohde</a:t>
            </a:r>
            <a:endParaRPr lang="fi-FI" sz="2800" dirty="0">
              <a:latin typeface="+mj-lt"/>
            </a:endParaRPr>
          </a:p>
        </p:txBody>
      </p:sp>
      <p:sp>
        <p:nvSpPr>
          <p:cNvPr id="3" name="Sisällön paikkamerkki 2"/>
          <p:cNvSpPr>
            <a:spLocks noGrp="1"/>
          </p:cNvSpPr>
          <p:nvPr>
            <p:ph idx="1"/>
          </p:nvPr>
        </p:nvSpPr>
        <p:spPr>
          <a:xfrm>
            <a:off x="254001" y="1329179"/>
            <a:ext cx="10378331" cy="4421714"/>
          </a:xfrm>
        </p:spPr>
        <p:txBody>
          <a:bodyPr/>
          <a:lstStyle/>
          <a:p>
            <a:pPr marL="0" indent="0">
              <a:buNone/>
            </a:pPr>
            <a:r>
              <a:rPr lang="fi-FI" sz="1400" dirty="0" smtClean="0"/>
              <a:t>Toiminta-ajatuksemme </a:t>
            </a:r>
            <a:r>
              <a:rPr lang="fi-FI" sz="1400" dirty="0"/>
              <a:t>on tukea yhdessä huoltajien kanssa </a:t>
            </a:r>
            <a:r>
              <a:rPr lang="fi-FI" sz="1400" dirty="0" smtClean="0"/>
              <a:t>jokaisen lapsen </a:t>
            </a:r>
            <a:r>
              <a:rPr lang="fi-FI" sz="1400" dirty="0"/>
              <a:t>kasvua, kehitystä ja oppimista; yksilönä ja yhteisön jäsenenä. Varhaiskasvatusyksikkömme on leikkiin ja vuorovaikutukseen kannustava yhteisö, jossa osallisuus, yhdenvertaisuus ja tasa-arvo toteutuvat. Lasten kokonaisvaltainen hyvinvointi ja itsetunnon tukeminen ovat toimintamme perusta. </a:t>
            </a:r>
          </a:p>
          <a:p>
            <a:pPr marL="0" indent="0">
              <a:buNone/>
            </a:pPr>
            <a:r>
              <a:rPr lang="fi-FI" sz="1400" dirty="0" smtClean="0"/>
              <a:t>Kokousrakenteilla mahdollistetaan työyhteisössä keskustelu yhteisistä arvoista, tavoitteista ja toimintavoista. Sitoudumme yhteisiin periaatteisiin ja arvioimme säännöllisesti toimintaamme.</a:t>
            </a:r>
          </a:p>
          <a:p>
            <a:pPr marL="0" indent="0">
              <a:buNone/>
            </a:pPr>
            <a:endParaRPr lang="fi-FI" sz="1400" dirty="0"/>
          </a:p>
          <a:p>
            <a:pPr marL="0" indent="0">
              <a:buNone/>
            </a:pPr>
            <a:r>
              <a:rPr lang="fi-FI" sz="1400" dirty="0" smtClean="0"/>
              <a:t>Erilaisten </a:t>
            </a:r>
            <a:r>
              <a:rPr lang="fi-FI" sz="1400" dirty="0"/>
              <a:t>pedagogisten ratkaisujen avulla taataan </a:t>
            </a:r>
            <a:r>
              <a:rPr lang="fi-FI" sz="1400" dirty="0" smtClean="0"/>
              <a:t>lapselle mahdollisimman kiireetön </a:t>
            </a:r>
            <a:r>
              <a:rPr lang="fi-FI" sz="1400" dirty="0"/>
              <a:t>ilmapiiri</a:t>
            </a:r>
            <a:r>
              <a:rPr lang="fi-FI" sz="1400" dirty="0" smtClean="0"/>
              <a:t>, jossa on helppo </a:t>
            </a:r>
            <a:r>
              <a:rPr lang="fi-FI" sz="1400" dirty="0"/>
              <a:t>pyytää apua ja tulla </a:t>
            </a:r>
            <a:r>
              <a:rPr lang="fi-FI" sz="1400" dirty="0" smtClean="0"/>
              <a:t>kuulluksi. Lapsiryhmien </a:t>
            </a:r>
            <a:r>
              <a:rPr lang="fi-FI" sz="1400" dirty="0"/>
              <a:t>sisällä toimitaan erilaisissa pienryhmissä. Lapsen kasvua ja kehitystä tukevat, pedagogisin perustein muodostetut pienryhmät mahdollistavat lasten yksilöllisten tarpeiden huomioimisen ja sosiaalisten suhteiden tukemisen. Pienryhmätoiminnan toimivuutta arvioidaan säännöllisesti ja toimintaa muokataan tarvittaessa. Henkilöstö miettii kullekin lapselle ja lapsiryhmälle tavoitteet, jotka nousevat lasten tarpeista ja jotka kulkevat käsi kädessä lasten vahvuuksien ja mielenkiinnon kohteiden kanssa. Toiminnalle asetetut pedagogiset tavoitteet kirjataan lasten varhaiskasvatussuunnitelmiin ja ryhmän toimintasuunnitelmaan</a:t>
            </a:r>
            <a:r>
              <a:rPr lang="fi-FI" sz="1400" dirty="0" smtClean="0"/>
              <a:t>.</a:t>
            </a:r>
          </a:p>
          <a:p>
            <a:pPr marL="0" indent="0">
              <a:buNone/>
            </a:pPr>
            <a:r>
              <a:rPr lang="fi-FI" sz="1400" dirty="0" smtClean="0"/>
              <a:t>Jokaisen lapsen kanssa sekä ryhmien toiminnassa hyödynnetään positiivisen pedagogiikan periaatteita. Lasten vahvuuksia tehdään näkyväksi ja onnistumisista, yrityksestä sekä pienistäkin edistysaskeleista muistetaan antaa kiitosta. </a:t>
            </a:r>
          </a:p>
          <a:p>
            <a:pPr marL="0" indent="0">
              <a:buNone/>
            </a:pPr>
            <a:endParaRPr lang="fi-FI" sz="1400" dirty="0" smtClean="0"/>
          </a:p>
          <a:p>
            <a:pPr marL="0" indent="0">
              <a:buNone/>
            </a:pPr>
            <a:r>
              <a:rPr lang="fi-FI" sz="1400" dirty="0" smtClean="0">
                <a:solidFill>
                  <a:prstClr val="black"/>
                </a:solidFill>
                <a:cs typeface="Arial" panose="020B0604020202020204" pitchFamily="34" charset="0"/>
              </a:rPr>
              <a:t> </a:t>
            </a:r>
          </a:p>
          <a:p>
            <a:pPr marL="0" indent="0">
              <a:buNone/>
            </a:pPr>
            <a:endParaRPr lang="fi-FI" sz="1400" dirty="0">
              <a:solidFill>
                <a:prstClr val="black"/>
              </a:solidFill>
              <a:cs typeface="Arial" panose="020B0604020202020204" pitchFamily="34" charset="0"/>
            </a:endParaRPr>
          </a:p>
          <a:p>
            <a:pPr marL="0" indent="0">
              <a:buNone/>
            </a:pPr>
            <a:endParaRPr lang="fi-FI" sz="1400" dirty="0"/>
          </a:p>
          <a:p>
            <a:pPr marL="0" lvl="0" indent="0">
              <a:buNone/>
            </a:pPr>
            <a:endParaRPr lang="fi-FI" sz="1400" dirty="0">
              <a:solidFill>
                <a:prstClr val="black"/>
              </a:solidFill>
              <a:cs typeface="Arial" panose="020B0604020202020204" pitchFamily="34" charset="0"/>
            </a:endParaRPr>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8</a:t>
            </a:fld>
            <a:endParaRPr lang="fi-FI"/>
          </a:p>
        </p:txBody>
      </p:sp>
    </p:spTree>
    <p:extLst>
      <p:ext uri="{BB962C8B-B14F-4D97-AF65-F5344CB8AC3E}">
        <p14:creationId xmlns:p14="http://schemas.microsoft.com/office/powerpoint/2010/main" val="348247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9740" y="395697"/>
            <a:ext cx="10062798" cy="4979988"/>
          </a:xfrm>
        </p:spPr>
        <p:txBody>
          <a:bodyPr/>
          <a:lstStyle/>
          <a:p>
            <a:pPr marL="0" lvl="0" indent="0">
              <a:buNone/>
            </a:pPr>
            <a:r>
              <a:rPr lang="fi-FI" sz="1400" b="1" dirty="0">
                <a:solidFill>
                  <a:prstClr val="black"/>
                </a:solidFill>
                <a:latin typeface="Arial" panose="020B0604020202020204" pitchFamily="34" charset="0"/>
                <a:cs typeface="Arial" panose="020B0604020202020204" pitchFamily="34" charset="0"/>
              </a:rPr>
              <a:t>Toimintakauden kehittämiskohde</a:t>
            </a:r>
            <a:r>
              <a:rPr lang="fi-FI" sz="1400" b="1" dirty="0" smtClean="0">
                <a:solidFill>
                  <a:prstClr val="black"/>
                </a:solidFill>
                <a:latin typeface="Arial" panose="020B0604020202020204" pitchFamily="34" charset="0"/>
                <a:cs typeface="Arial" panose="020B0604020202020204" pitchFamily="34" charset="0"/>
              </a:rPr>
              <a:t>:</a:t>
            </a:r>
          </a:p>
          <a:p>
            <a:pPr marL="0" lvl="0" indent="0">
              <a:buNone/>
            </a:pPr>
            <a:endParaRPr lang="fi-FI" sz="1400" b="1" dirty="0">
              <a:solidFill>
                <a:prstClr val="black"/>
              </a:solidFill>
              <a:latin typeface="Arial" panose="020B0604020202020204" pitchFamily="34" charset="0"/>
              <a:cs typeface="Arial" panose="020B0604020202020204" pitchFamily="34" charset="0"/>
            </a:endParaRPr>
          </a:p>
          <a:p>
            <a:pPr marL="0" lvl="0" indent="0">
              <a:buNone/>
            </a:pPr>
            <a:r>
              <a:rPr lang="fi-FI" sz="1400" dirty="0">
                <a:solidFill>
                  <a:prstClr val="black"/>
                </a:solidFill>
                <a:latin typeface="Arial" panose="020B0604020202020204" pitchFamily="34" charset="0"/>
                <a:cs typeface="Arial" panose="020B0604020202020204" pitchFamily="34" charset="0"/>
              </a:rPr>
              <a:t>Kulttuurista moninaisuutta ja kielitietoisuutta tukevien toimintatapojen ja oppimisympäristöjen kehittäminen</a:t>
            </a:r>
          </a:p>
          <a:p>
            <a:pPr marL="0" lvl="0" indent="0">
              <a:buNone/>
            </a:pPr>
            <a:endParaRPr lang="fi-FI" sz="1400" dirty="0">
              <a:solidFill>
                <a:prstClr val="black"/>
              </a:solidFill>
              <a:latin typeface="Arial" panose="020B0604020202020204" pitchFamily="34" charset="0"/>
              <a:cs typeface="Arial" panose="020B0604020202020204" pitchFamily="34" charset="0"/>
            </a:endParaRPr>
          </a:p>
          <a:p>
            <a:pPr marL="0" lvl="0" indent="0">
              <a:buNone/>
            </a:pPr>
            <a:r>
              <a:rPr lang="fi-FI" sz="1400" dirty="0">
                <a:solidFill>
                  <a:prstClr val="black"/>
                </a:solidFill>
                <a:cs typeface="Arial" panose="020B0604020202020204" pitchFamily="34" charset="0"/>
              </a:rPr>
              <a:t>Kulttuurinen moninaisuus tehdään näkyvämmäksi oppimisympäristöissä esimerkiksi kuvin, kirjoin, leikein ja lauluin. Projektityöskentelyssä voidaan hakea tietoa ja tutustua kulttuuriseen moninaisuuteen myös retkikohteiden avulla. </a:t>
            </a:r>
            <a:r>
              <a:rPr lang="fi-FI" sz="1400" dirty="0">
                <a:solidFill>
                  <a:prstClr val="black"/>
                </a:solidFill>
                <a:latin typeface="Arial" panose="020B0604020202020204" pitchFamily="34" charset="0"/>
                <a:cs typeface="Arial" panose="020B0604020202020204" pitchFamily="34" charset="0"/>
              </a:rPr>
              <a:t>Tavoitteenamme on </a:t>
            </a:r>
            <a:r>
              <a:rPr lang="fi-FI" sz="1400" dirty="0" smtClean="0">
                <a:solidFill>
                  <a:prstClr val="black"/>
                </a:solidFill>
                <a:latin typeface="Arial" panose="020B0604020202020204" pitchFamily="34" charset="0"/>
                <a:cs typeface="Arial" panose="020B0604020202020204" pitchFamily="34" charset="0"/>
              </a:rPr>
              <a:t>perehtyä Helsingin moninaisuuteen, </a:t>
            </a:r>
            <a:r>
              <a:rPr lang="fi-FI" sz="1400" dirty="0">
                <a:solidFill>
                  <a:prstClr val="black"/>
                </a:solidFill>
                <a:latin typeface="Arial" panose="020B0604020202020204" pitchFamily="34" charset="0"/>
                <a:cs typeface="Arial" panose="020B0604020202020204" pitchFamily="34" charset="0"/>
              </a:rPr>
              <a:t>lasten erilaisiin kulttuuritaustoihin sekä perheiden moniin kieliin ja tuoda ne osaksi lapsiryhmän pedagogista toimintaa</a:t>
            </a:r>
            <a:r>
              <a:rPr lang="fi-FI" sz="1400" dirty="0" smtClean="0">
                <a:solidFill>
                  <a:prstClr val="black"/>
                </a:solidFill>
                <a:latin typeface="Arial" panose="020B0604020202020204" pitchFamily="34" charset="0"/>
                <a:cs typeface="Arial" panose="020B0604020202020204" pitchFamily="34" charset="0"/>
              </a:rPr>
              <a:t>.</a:t>
            </a:r>
            <a:r>
              <a:rPr lang="fi-FI" sz="1400" dirty="0" smtClean="0">
                <a:solidFill>
                  <a:prstClr val="black"/>
                </a:solidFill>
                <a:cs typeface="Arial" panose="020B0604020202020204" pitchFamily="34" charset="0"/>
              </a:rPr>
              <a:t> </a:t>
            </a:r>
            <a:r>
              <a:rPr lang="fi-FI" sz="1400" dirty="0">
                <a:solidFill>
                  <a:prstClr val="black"/>
                </a:solidFill>
                <a:cs typeface="Arial" panose="020B0604020202020204" pitchFamily="34" charset="0"/>
              </a:rPr>
              <a:t>Teemme ryhmän kotikielet näkyväksi ja kä</a:t>
            </a:r>
            <a:r>
              <a:rPr lang="fi-FI" sz="1400" dirty="0">
                <a:solidFill>
                  <a:prstClr val="black"/>
                </a:solidFill>
                <a:latin typeface="Arial" panose="020B0604020202020204" pitchFamily="34" charset="0"/>
                <a:cs typeface="Arial" panose="020B0604020202020204" pitchFamily="34" charset="0"/>
              </a:rPr>
              <a:t>ytämme </a:t>
            </a:r>
            <a:r>
              <a:rPr lang="fi-FI" sz="1400" dirty="0" smtClean="0">
                <a:solidFill>
                  <a:prstClr val="black"/>
                </a:solidFill>
                <a:latin typeface="Arial" panose="020B0604020202020204" pitchFamily="34" charset="0"/>
                <a:cs typeface="Arial" panose="020B0604020202020204" pitchFamily="34" charset="0"/>
              </a:rPr>
              <a:t>kielimaistiaisina eri kieliä </a:t>
            </a:r>
            <a:r>
              <a:rPr lang="fi-FI" sz="1400" dirty="0">
                <a:solidFill>
                  <a:prstClr val="black"/>
                </a:solidFill>
                <a:latin typeface="Arial" panose="020B0604020202020204" pitchFamily="34" charset="0"/>
                <a:cs typeface="Arial" panose="020B0604020202020204" pitchFamily="34" charset="0"/>
              </a:rPr>
              <a:t>osana arkea esimerkiksi laskemalla tai nimeämällä asioita. Näin </a:t>
            </a:r>
            <a:r>
              <a:rPr lang="fi-FI" sz="1400" dirty="0" smtClean="0">
                <a:solidFill>
                  <a:prstClr val="black"/>
                </a:solidFill>
                <a:latin typeface="Arial" panose="020B0604020202020204" pitchFamily="34" charset="0"/>
                <a:cs typeface="Arial" panose="020B0604020202020204" pitchFamily="34" charset="0"/>
              </a:rPr>
              <a:t>lapsille avautuu kielten rikas maailma. Kieli on oppimisen kohde ja väline. Kielitietoisella puheella ja kielellä leikittelyn avulla lapselle mahdollistuu kielellisten taitojen ja valmiuksien kehittyminen </a:t>
            </a:r>
            <a:r>
              <a:rPr lang="fi-FI" sz="1400" dirty="0">
                <a:solidFill>
                  <a:prstClr val="black"/>
                </a:solidFill>
                <a:latin typeface="Arial" panose="020B0604020202020204" pitchFamily="34" charset="0"/>
                <a:cs typeface="Arial" panose="020B0604020202020204" pitchFamily="34" charset="0"/>
              </a:rPr>
              <a:t>yhdessä aikuisen mallin avulla</a:t>
            </a:r>
            <a:r>
              <a:rPr lang="fi-FI" sz="1400" dirty="0" smtClean="0">
                <a:solidFill>
                  <a:prstClr val="black"/>
                </a:solidFill>
                <a:latin typeface="Arial" panose="020B0604020202020204" pitchFamily="34" charset="0"/>
                <a:cs typeface="Arial" panose="020B0604020202020204" pitchFamily="34" charset="0"/>
              </a:rPr>
              <a:t>.</a:t>
            </a:r>
            <a:endParaRPr lang="fi-FI" sz="1400" dirty="0">
              <a:solidFill>
                <a:prstClr val="black"/>
              </a:solidFill>
              <a:latin typeface="Arial" panose="020B0604020202020204" pitchFamily="34" charset="0"/>
              <a:cs typeface="Arial" panose="020B0604020202020204" pitchFamily="34" charset="0"/>
            </a:endParaRPr>
          </a:p>
          <a:p>
            <a:endParaRPr lang="fi-FI" dirty="0"/>
          </a:p>
        </p:txBody>
      </p:sp>
      <p:sp>
        <p:nvSpPr>
          <p:cNvPr id="6" name="Dian numeron paikkamerkki 5"/>
          <p:cNvSpPr>
            <a:spLocks noGrp="1"/>
          </p:cNvSpPr>
          <p:nvPr>
            <p:ph type="sldNum" sz="quarter" idx="12"/>
          </p:nvPr>
        </p:nvSpPr>
        <p:spPr/>
        <p:txBody>
          <a:bodyPr/>
          <a:lstStyle/>
          <a:p>
            <a:pPr>
              <a:defRPr/>
            </a:pPr>
            <a:fld id="{9D4E09BD-EC80-4009-BC11-6D71E8762838}" type="slidenum">
              <a:rPr lang="fi-FI" smtClean="0"/>
              <a:pPr>
                <a:defRPr/>
              </a:pPr>
              <a:t>9</a:t>
            </a:fld>
            <a:endParaRPr lang="fi-FI"/>
          </a:p>
        </p:txBody>
      </p:sp>
    </p:spTree>
    <p:extLst>
      <p:ext uri="{BB962C8B-B14F-4D97-AF65-F5344CB8AC3E}">
        <p14:creationId xmlns:p14="http://schemas.microsoft.com/office/powerpoint/2010/main" val="1876815576"/>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2.xml><?xml version="1.0" encoding="utf-8"?>
<a:theme xmlns:a="http://schemas.openxmlformats.org/drawingml/2006/main" name="1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3.xml><?xml version="1.0" encoding="utf-8"?>
<a:theme xmlns:a="http://schemas.openxmlformats.org/drawingml/2006/main" name="2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4.xml><?xml version="1.0" encoding="utf-8"?>
<a:theme xmlns:a="http://schemas.openxmlformats.org/drawingml/2006/main" name="3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5.xml><?xml version="1.0" encoding="utf-8"?>
<a:theme xmlns:a="http://schemas.openxmlformats.org/drawingml/2006/main" name="4_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A43834-84E8-1541-A3A8-3233C81DED4A}" vid="{D2FC8669-76C9-844E-B99F-8ECF6C4668E6}"/>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3DA04A25D0A97147BE3C10E715A72B19" ma:contentTypeVersion="1" ma:contentTypeDescription="Lataa kuva palvelimeen." ma:contentTypeScope="" ma:versionID="6bc9a3049186d305c99100583688998b">
  <xsd:schema xmlns:xsd="http://www.w3.org/2001/XMLSchema" xmlns:xs="http://www.w3.org/2001/XMLSchema" xmlns:p="http://schemas.microsoft.com/office/2006/metadata/properties" xmlns:ns1="http://schemas.microsoft.com/sharepoint/v3" xmlns:ns2="D93E16C8-B977-48FD-B12B-41268D8D55B6" xmlns:ns3="http://schemas.microsoft.com/sharepoint/v3/fields" targetNamespace="http://schemas.microsoft.com/office/2006/metadata/properties" ma:root="true" ma:fieldsID="81d0452b1bc34288b841cfa46287c5da" ns1:_="" ns2:_="" ns3:_="">
    <xsd:import namespace="http://schemas.microsoft.com/sharepoint/v3"/>
    <xsd:import namespace="D93E16C8-B977-48FD-B12B-41268D8D55B6"/>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description="" ma:hidden="true" ma:internalName="PublishingStartDate">
      <xsd:simpleType>
        <xsd:restriction base="dms:Unknown"/>
      </xsd:simpleType>
    </xsd:element>
    <xsd:element name="PublishingExpirationDate" ma:index="28" nillable="true" ma:displayName="Ajoituksen päättymispäivämäärä"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3E16C8-B977-48FD-B12B-41268D8D55B6"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hidden="true" ma:internalName="ThumbnailExists" ma:readOnly="true">
      <xsd:simpleType>
        <xsd:restriction base="dms:Boolean"/>
      </xsd:simpleType>
    </xsd:element>
    <xsd:element name="PreviewExists" ma:index="19" nillable="true" ma:displayName="Esikatselu on olemassa" ma:default="FALSE" ma:hidden="tru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element name="ImageCreateDate" ma:index="25" nillable="true" ma:displayName="Kuvattu"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D93E16C8-B977-48FD-B12B-41268D8D55B6" xsi:nil="true"/>
    <wic_System_Copyright xmlns="http://schemas.microsoft.com/sharepoint/v3/fields" xsi:nil="true"/>
  </documentManagement>
</p:properties>
</file>

<file path=customXml/itemProps1.xml><?xml version="1.0" encoding="utf-8"?>
<ds:datastoreItem xmlns:ds="http://schemas.openxmlformats.org/officeDocument/2006/customXml" ds:itemID="{C8CAB731-0B23-4BAC-AB15-1D8787ADB9EF}">
  <ds:schemaRefs>
    <ds:schemaRef ds:uri="http://schemas.microsoft.com/sharepoint/v3/contenttype/forms"/>
  </ds:schemaRefs>
</ds:datastoreItem>
</file>

<file path=customXml/itemProps2.xml><?xml version="1.0" encoding="utf-8"?>
<ds:datastoreItem xmlns:ds="http://schemas.openxmlformats.org/officeDocument/2006/customXml" ds:itemID="{DA657EF2-5C14-4816-AA74-F7979CE08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3E16C8-B977-48FD-B12B-41268D8D55B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BC30DD-DE0C-4857-A0EF-036578B9089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schemas.microsoft.com/sharepoint/v3/fields"/>
    <ds:schemaRef ds:uri="D93E16C8-B977-48FD-B12B-41268D8D55B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4905</TotalTime>
  <Words>2068</Words>
  <Application>Microsoft Office PowerPoint</Application>
  <PresentationFormat>Laajakuva</PresentationFormat>
  <Paragraphs>173</Paragraphs>
  <Slides>17</Slides>
  <Notes>1</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17</vt:i4>
      </vt:variant>
    </vt:vector>
  </HeadingPairs>
  <TitlesOfParts>
    <vt:vector size="25" baseType="lpstr">
      <vt:lpstr>Arial</vt:lpstr>
      <vt:lpstr>Arial Black</vt:lpstr>
      <vt:lpstr>Calibri</vt:lpstr>
      <vt:lpstr>HKI-perus</vt:lpstr>
      <vt:lpstr>1_HKI-perus</vt:lpstr>
      <vt:lpstr>2_HKI-perus</vt:lpstr>
      <vt:lpstr>3_HKI-perus</vt:lpstr>
      <vt:lpstr>4_HKI-perus</vt:lpstr>
      <vt:lpstr>Varhaiskasvatusyksikkö Haaga-Kylätie toimintasuunnitelma kaudelle 2019-2020  Varhaiskasvatusyksikkö Haaga-Kylätien muodostavat päiväkodit Haaga ja Kylätie. Pk Haaga toimii kahdessa toimipisteessä.  Ryhmämme toimivat joko koko- tai osapäiväisesti. Osassa ryhmiä toteutetaan luontotoimintaa. Lisäksi päiväkoti Haagan esiopetusryhmä on tällä toimikaudella kaupunki- ja metsäesiopetusryhmä, ja toimii osittain Haagan peruskoulun tiloissa.   Toimintasuunnitelma on tehty työvälineeksi henkilökunnalle sekä osallisuuden tueksi huoltajille. Toimintasuunnitelma perustuu Opetushallituksen antamiin valtakunnallisiin varhaiskasvatussuunnitelman perusteisiin ja  Helsingin kaupungin varhaiskasvatussuunnitelmaan. Yksikön toimintasuunnitelman pohjalta jokainen lapsiryhmä tarkentaa toimintaansa ryhmäkohtaisessa toiminnansuunnitelmassa.  </vt:lpstr>
      <vt:lpstr>Toimintasuunnitelman rakenne</vt:lpstr>
      <vt:lpstr>Työtämme ohjaavat yhteiset arvot</vt:lpstr>
      <vt:lpstr>Lapsen varhaiskasvatuksen aloittaminen</vt:lpstr>
      <vt:lpstr>PowerPoint-esitys</vt:lpstr>
      <vt:lpstr>LAPSEN VARHAISKASVATUSSUUNNITELMAPROSESSI</vt:lpstr>
      <vt:lpstr>Oppimisympäristö</vt:lpstr>
      <vt:lpstr>Vy Haaga-Kylätien toimintakulttuurin kuvaus, toimintakauden keskeiset periaatteet ja kehittämiskohde</vt:lpstr>
      <vt:lpstr>PowerPoint-esitys</vt:lpstr>
      <vt:lpstr>Toimintavuoden yhteiset tavoitteet  Helsingin varhaiskasvatukselle on asetettu kaksi yhteistä, kaikkia yksikköjä sitovaa tavoitetta tälle toimintavuodelle.  Tavoitteet ovat sensitiivisen vuorovaikutuksen edistäminen ja koko kaupungin käyttäminen oppimisen ja työnteon ympäristönä.   </vt:lpstr>
      <vt:lpstr>Laaja-alainen osaaminen</vt:lpstr>
      <vt:lpstr> </vt:lpstr>
      <vt:lpstr>Oppimisen alueet</vt:lpstr>
      <vt:lpstr>PowerPoint-esitys</vt:lpstr>
      <vt:lpstr>PowerPoint-esitys</vt:lpstr>
      <vt:lpstr>Yhteistyö ja viestintä</vt:lpstr>
      <vt:lpstr>Dokumentointi, arviointi ja kehittäminen</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Gripenberg Satu</dc:creator>
  <cp:keywords/>
  <dc:description/>
  <cp:lastModifiedBy>Ahola Reija</cp:lastModifiedBy>
  <cp:revision>332</cp:revision>
  <cp:lastPrinted>2019-11-11T09:31:06Z</cp:lastPrinted>
  <dcterms:created xsi:type="dcterms:W3CDTF">2018-05-28T12:38:10Z</dcterms:created>
  <dcterms:modified xsi:type="dcterms:W3CDTF">2019-11-11T09:41:40Z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0x0101009148F5A04DDD49CBA7127AADA5FB792B00AADE34325A8B49CDA8BB4DB53328F214003DA04A25D0A97147BE3C10E715A72B19</vt:lpwstr>
  </property>
</Properties>
</file>