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4"/>
  </p:notesMasterIdLst>
  <p:sldIdLst>
    <p:sldId id="257" r:id="rId6"/>
    <p:sldId id="259" r:id="rId7"/>
    <p:sldId id="260" r:id="rId8"/>
    <p:sldId id="261" r:id="rId9"/>
    <p:sldId id="262" r:id="rId10"/>
    <p:sldId id="263" r:id="rId11"/>
    <p:sldId id="286" r:id="rId12"/>
    <p:sldId id="271" r:id="rId13"/>
    <p:sldId id="272" r:id="rId14"/>
    <p:sldId id="278" r:id="rId15"/>
    <p:sldId id="287" r:id="rId16"/>
    <p:sldId id="264" r:id="rId17"/>
    <p:sldId id="288" r:id="rId18"/>
    <p:sldId id="265" r:id="rId19"/>
    <p:sldId id="274" r:id="rId20"/>
    <p:sldId id="289" r:id="rId21"/>
    <p:sldId id="266" r:id="rId22"/>
    <p:sldId id="267" r:id="rId23"/>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71" autoAdjust="0"/>
  </p:normalViewPr>
  <p:slideViewPr>
    <p:cSldViewPr snapToGrid="0">
      <p:cViewPr varScale="1">
        <p:scale>
          <a:sx n="46" d="100"/>
          <a:sy n="46" d="100"/>
        </p:scale>
        <p:origin x="42" y="4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585243-0EB1-466C-8993-DBBA42758BAD}" type="datetimeFigureOut">
              <a:rPr lang="fi-FI" smtClean="0"/>
              <a:t>10.12.2020</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046E17-E1CC-4412-B535-CF37C0FBCD2D}" type="slidenum">
              <a:rPr lang="fi-FI" smtClean="0"/>
              <a:t>‹#›</a:t>
            </a:fld>
            <a:endParaRPr lang="fi-FI"/>
          </a:p>
        </p:txBody>
      </p:sp>
    </p:spTree>
    <p:extLst>
      <p:ext uri="{BB962C8B-B14F-4D97-AF65-F5344CB8AC3E}">
        <p14:creationId xmlns:p14="http://schemas.microsoft.com/office/powerpoint/2010/main" val="15623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Toimintasuunnitelman rakenne ja sisältö muuttuu ryhmän pedagogisen suunnitelman käyttöönoton myötä. </a:t>
            </a:r>
            <a:r>
              <a:rPr lang="fi-FI" dirty="0" smtClean="0"/>
              <a:t>Toimintas</a:t>
            </a:r>
            <a:r>
              <a:rPr lang="fi-FI" baseline="0" dirty="0" smtClean="0">
                <a:solidFill>
                  <a:srgbClr val="FF0000"/>
                </a:solidFill>
              </a:rPr>
              <a:t>uunnitelmaa on täydennetty arviointitaulukoilla, jotka vahvistavat tavoitteiden toteutumisen systemaattista kehittävää arviointia. Ryhmien pedagoginen suunnitelma täydentää yksiköiden toimintasuunnitelmaa. </a:t>
            </a:r>
          </a:p>
          <a:p>
            <a:r>
              <a:rPr lang="fi-FI" sz="800" b="1" baseline="0" dirty="0" smtClean="0">
                <a:solidFill>
                  <a:srgbClr val="FF0000"/>
                </a:solidFill>
              </a:rPr>
              <a:t>Vahvistetaan esiopetuksen näkyä vielä esittelyssä. Sovitaan </a:t>
            </a:r>
            <a:r>
              <a:rPr lang="fi-FI" sz="800" b="1" baseline="0" dirty="0" err="1" smtClean="0">
                <a:solidFill>
                  <a:srgbClr val="FF0000"/>
                </a:solidFill>
              </a:rPr>
              <a:t>pph</a:t>
            </a:r>
            <a:r>
              <a:rPr lang="fi-FI" sz="800" b="1" baseline="0" dirty="0" smtClean="0">
                <a:solidFill>
                  <a:srgbClr val="FF0000"/>
                </a:solidFill>
              </a:rPr>
              <a:t> ja lp –valmistelu.</a:t>
            </a:r>
            <a:endParaRPr lang="fi-FI"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solidFill>
                  <a:srgbClr val="FF0000"/>
                </a:solidFill>
              </a:rPr>
              <a:t>Muutos aiempiin toimintasuunnitelmarunkoihin on myös se, että yksikön esiopetuksen toimintasuunnitelma</a:t>
            </a:r>
            <a:r>
              <a:rPr lang="fi-FI" baseline="0" dirty="0" smtClean="0">
                <a:solidFill>
                  <a:srgbClr val="FF0000"/>
                </a:solidFill>
              </a:rPr>
              <a:t> sisältyy tähän. Lisäksi esiopetuksessa laaditaan perusopetuksen alkuopetuksen kanssa Yhdessä oppimisen suunnitelma. </a:t>
            </a:r>
            <a:endParaRPr lang="fi-FI" b="1"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smtClean="0">
              <a:solidFill>
                <a:srgbClr val="FF0000"/>
              </a:solidFill>
            </a:endParaRPr>
          </a:p>
          <a:p>
            <a:r>
              <a:rPr lang="fi-FI" dirty="0" smtClean="0"/>
              <a:t>Esihenkilöiden </a:t>
            </a:r>
            <a:r>
              <a:rPr lang="fi-FI" dirty="0"/>
              <a:t>tilaisuudessa 29.1.2020 koottiin näkemyksiänne siitä miten toimintasuunnitelmaa tulisi kehittää kaudelle 2020-2021.</a:t>
            </a:r>
          </a:p>
          <a:p>
            <a:endParaRPr lang="fi-FI" sz="800" dirty="0"/>
          </a:p>
          <a:p>
            <a:r>
              <a:rPr lang="fi-FI" dirty="0"/>
              <a:t>Toimintasuunnitelman sisältöä on jatkotyöstänyt pieni ryhmä</a:t>
            </a:r>
            <a:r>
              <a:rPr lang="fi-FI" baseline="0" dirty="0"/>
              <a:t> päiväkodin johtajia, varhaiskasvatuksen aluepäälliköitä ja pedagogisia asiantuntijoita</a:t>
            </a:r>
            <a:r>
              <a:rPr lang="fi-FI" dirty="0"/>
              <a:t> varhaiskasvatuksen arvioinnin valmisteluryhmästä ja ryhmäportfolion käyttöönottoa valmistelevasta ryhmästä. </a:t>
            </a:r>
            <a:endParaRPr lang="fi-FI" dirty="0" smtClean="0"/>
          </a:p>
          <a:p>
            <a:endParaRPr lang="fi-FI" dirty="0"/>
          </a:p>
          <a:p>
            <a:endParaRPr lang="fi-FI" dirty="0">
              <a:solidFill>
                <a:srgbClr val="FF0000"/>
              </a:solidFill>
            </a:endParaRPr>
          </a:p>
          <a:p>
            <a:endParaRPr lang="fi-FI" dirty="0"/>
          </a:p>
        </p:txBody>
      </p:sp>
      <p:sp>
        <p:nvSpPr>
          <p:cNvPr id="4" name="Dian numeron paikkamerkki 3"/>
          <p:cNvSpPr>
            <a:spLocks noGrp="1"/>
          </p:cNvSpPr>
          <p:nvPr>
            <p:ph type="sldNum" sz="quarter" idx="10"/>
          </p:nvPr>
        </p:nvSpPr>
        <p:spPr/>
        <p:txBody>
          <a:bodyPr/>
          <a:lstStyle/>
          <a:p>
            <a:fld id="{2D1424DF-F896-43CE-BBF9-D6BF887BFF71}" type="slidenum">
              <a:rPr lang="fi-FI" smtClean="0"/>
              <a:t>1</a:t>
            </a:fld>
            <a:endParaRPr lang="fi-FI"/>
          </a:p>
        </p:txBody>
      </p:sp>
    </p:spTree>
    <p:extLst>
      <p:ext uri="{BB962C8B-B14F-4D97-AF65-F5344CB8AC3E}">
        <p14:creationId xmlns:p14="http://schemas.microsoft.com/office/powerpoint/2010/main" val="328824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Tällä sivulla kuvataan </a:t>
            </a:r>
            <a:r>
              <a:rPr lang="fi-FI" dirty="0"/>
              <a:t>tiiviisti se miten toiminnasta viestitään huoltajille</a:t>
            </a:r>
            <a:r>
              <a:rPr lang="fi-FI" baseline="0" dirty="0"/>
              <a:t> ja miten huoltajien on mahdollista osallistua toimintaan. Lisäksi kuvataan se miten toimintaa arvioidaan esim. </a:t>
            </a:r>
            <a:r>
              <a:rPr lang="fi-FI" baseline="0" dirty="0" smtClean="0"/>
              <a:t>Lapsen vasu ja </a:t>
            </a:r>
            <a:r>
              <a:rPr lang="fi-FI" baseline="0" dirty="0" err="1" smtClean="0"/>
              <a:t>Leops</a:t>
            </a:r>
            <a:r>
              <a:rPr lang="fi-FI" baseline="0" dirty="0" smtClean="0"/>
              <a:t> arvioinnit, asiakaskyselyt</a:t>
            </a:r>
            <a:r>
              <a:rPr lang="fi-FI" baseline="0" dirty="0"/>
              <a:t>, ja miten lapset osallistuvat toiminnan dokumentointiin, arviointiin ja suunnitteluun. </a:t>
            </a:r>
            <a:endParaRPr lang="fi-FI" baseline="0" dirty="0" smtClean="0"/>
          </a:p>
          <a:p>
            <a:r>
              <a:rPr lang="fi-FI" dirty="0" smtClean="0"/>
              <a:t>Yksikön oma sivu.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63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Tällä sivulla</a:t>
            </a:r>
            <a:r>
              <a:rPr lang="fi-FI" baseline="0" dirty="0" smtClean="0"/>
              <a:t> </a:t>
            </a:r>
            <a:r>
              <a:rPr lang="fi-FI" baseline="0" dirty="0"/>
              <a:t>kuvataan huoltajille toimintaamme </a:t>
            </a:r>
            <a:r>
              <a:rPr lang="fi-FI" baseline="0" dirty="0" smtClean="0"/>
              <a:t>määrittävät ja ohjaavat </a:t>
            </a:r>
            <a:r>
              <a:rPr lang="fi-FI" baseline="0" dirty="0"/>
              <a:t>lait ja suunnitelmatasot. </a:t>
            </a:r>
            <a:endParaRPr lang="fi-FI" baseline="0" dirty="0" smtClean="0"/>
          </a:p>
          <a:p>
            <a:r>
              <a:rPr lang="fi-FI" baseline="0" dirty="0" smtClean="0"/>
              <a:t>Sivu on kaikille yhteinen, ei muokattava.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7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smtClean="0"/>
              <a:t>Sivulla kerrotaan toimintasuunnitelman merkityksestä, tavoitteiden toteuttamisesta ja arvioinnista. Toiminnan </a:t>
            </a:r>
            <a:r>
              <a:rPr lang="fi-FI" baseline="0" dirty="0"/>
              <a:t>arvioinnin tueksi ja suunnitelman laadintaa ohjaavista kysymyksistä –muodostettu muistilaatikko voidaan halutessa poistaa valmiista esityksestä. </a:t>
            </a:r>
            <a:endParaRPr lang="fi-FI" baseline="0" dirty="0" smtClean="0"/>
          </a:p>
          <a:p>
            <a:r>
              <a:rPr lang="fi-FI" dirty="0" smtClean="0"/>
              <a:t>Muilta osin sivu</a:t>
            </a:r>
            <a:r>
              <a:rPr lang="fi-FI" baseline="0" dirty="0" smtClean="0"/>
              <a:t> on kaikille yhteinen, ei muokattava. </a:t>
            </a:r>
          </a:p>
          <a:p>
            <a:endParaRPr lang="fi-FI" baseline="0" dirty="0" smtClean="0"/>
          </a:p>
          <a:p>
            <a:endParaRPr lang="fi-FI" baseline="0" dirty="0" smtClean="0"/>
          </a:p>
          <a:p>
            <a:endParaRPr lang="fi-FI" b="1" baseline="0" dirty="0" smtClean="0">
              <a:solidFill>
                <a:srgbClr val="FF0000"/>
              </a:solidFill>
            </a:endParaRPr>
          </a:p>
          <a:p>
            <a:endParaRPr lang="fi-FI" b="1" dirty="0">
              <a:solidFill>
                <a:srgbClr val="FF0000"/>
              </a:solidFill>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3694C-86D4-42B4-81E7-54D969AADCE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90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Sivulla kuvataan </a:t>
            </a:r>
            <a:r>
              <a:rPr lang="fi-FI" dirty="0"/>
              <a:t>ryhmän pedagogisen</a:t>
            </a:r>
            <a:r>
              <a:rPr lang="fi-FI" baseline="0" dirty="0"/>
              <a:t> suunnitelman </a:t>
            </a:r>
            <a:r>
              <a:rPr lang="fi-FI" baseline="0" dirty="0" smtClean="0"/>
              <a:t>muodostuminen ryhmän </a:t>
            </a:r>
            <a:r>
              <a:rPr lang="fi-FI" baseline="0" dirty="0"/>
              <a:t>lapsen vasujen ja </a:t>
            </a:r>
            <a:r>
              <a:rPr lang="fi-FI" baseline="0" dirty="0" err="1"/>
              <a:t>Leopsien</a:t>
            </a:r>
            <a:r>
              <a:rPr lang="fi-FI" baseline="0" dirty="0"/>
              <a:t> pohjalta</a:t>
            </a:r>
            <a:r>
              <a:rPr lang="fi-FI" baseline="0" dirty="0" smtClean="0"/>
              <a:t>. </a:t>
            </a:r>
          </a:p>
          <a:p>
            <a:r>
              <a:rPr lang="fi-FI" baseline="0" dirty="0" smtClean="0"/>
              <a:t>Ryhmän pedagogisessa suunnitelmassa konkretisoituu Vasun ja </a:t>
            </a:r>
            <a:r>
              <a:rPr lang="fi-FI" baseline="0" dirty="0" err="1" smtClean="0"/>
              <a:t>Esiopsin</a:t>
            </a:r>
            <a:r>
              <a:rPr lang="fi-FI" baseline="0" dirty="0" smtClean="0"/>
              <a:t> tavoitteet, varhaiskasvatusyksikön yhteiset tavoitteet ja toimintakulttuuri sekä Lapsen vasuista ja </a:t>
            </a:r>
            <a:r>
              <a:rPr lang="fi-FI" baseline="0" dirty="0" err="1" smtClean="0"/>
              <a:t>Leopsista</a:t>
            </a:r>
            <a:r>
              <a:rPr lang="fi-FI" baseline="0" dirty="0" smtClean="0"/>
              <a:t> nousevat tavoitteet. </a:t>
            </a:r>
          </a:p>
          <a:p>
            <a:r>
              <a:rPr lang="fi-FI" dirty="0" smtClean="0"/>
              <a:t>Sivu</a:t>
            </a:r>
            <a:r>
              <a:rPr lang="fi-FI" baseline="0" dirty="0" smtClean="0"/>
              <a:t> on kaikille yhteinen, ei muokattava.</a:t>
            </a:r>
            <a:r>
              <a:rPr lang="fi-FI" dirty="0" smtClean="0"/>
              <a:t>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05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Huoltajille ja henkilökunnalle halutaan vuosittain</a:t>
            </a:r>
            <a:r>
              <a:rPr lang="fi-FI" baseline="0" dirty="0" smtClean="0"/>
              <a:t> kerrata</a:t>
            </a:r>
            <a:r>
              <a:rPr lang="fi-FI" dirty="0" smtClean="0"/>
              <a:t> varhaiskasvatusta</a:t>
            </a:r>
            <a:r>
              <a:rPr lang="fi-FI" baseline="0" dirty="0" smtClean="0"/>
              <a:t> ja esiopetusta ohjaavat arvot. Omaa ja yhteisön toimintaa on tärkeää säännöllisesti peilata työtä ohjaaviin arvoihin.</a:t>
            </a:r>
          </a:p>
          <a:p>
            <a:r>
              <a:rPr lang="fi-FI" dirty="0" smtClean="0"/>
              <a:t>Sivu on kaikille yhteinen ja sitä voidaan yksiköissä täydentää.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7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Yksikön oma</a:t>
            </a:r>
            <a:r>
              <a:rPr lang="fi-FI" baseline="0" dirty="0"/>
              <a:t> sivu, </a:t>
            </a:r>
            <a:r>
              <a:rPr lang="fi-FI" baseline="0" dirty="0" smtClean="0"/>
              <a:t>johon kirjataan lyhyesti</a:t>
            </a:r>
            <a:r>
              <a:rPr lang="fi-FI" dirty="0" smtClean="0"/>
              <a:t> </a:t>
            </a:r>
            <a:r>
              <a:rPr lang="fi-FI" dirty="0"/>
              <a:t>se</a:t>
            </a:r>
            <a:r>
              <a:rPr lang="fi-FI" baseline="0" dirty="0"/>
              <a:t> miten juuri meidän yksikössä halutaan toimia yhdessä lasten kanssa. Sivua voi muokata ja poistaa toimintakulttuurin sisältökehyksen.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81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i="1" dirty="0"/>
              <a:t>Kiusaamisen</a:t>
            </a:r>
            <a:r>
              <a:rPr lang="fi-FI" i="1" baseline="0" dirty="0"/>
              <a:t> vastainen ohjelman KVO13 toinen toimenpide on, että jokaisessa varhaiskasvatusyksikössä sovitaan ja kirjataan toimintasuunnitelmaan yhteinen tapa, jolla systemaattisesti harjoitellaan tunnetaitoja ja kiusaamistilanteiden käsittelyä</a:t>
            </a:r>
            <a:r>
              <a:rPr lang="fi-FI" baseline="0" dirty="0"/>
              <a:t>. </a:t>
            </a:r>
            <a:endParaRPr lang="fi-FI" baseline="0" dirty="0" smtClean="0"/>
          </a:p>
          <a:p>
            <a:endParaRPr lang="fi-FI" baseline="0" dirty="0" smtClean="0"/>
          </a:p>
          <a:p>
            <a:r>
              <a:rPr lang="fi-FI" dirty="0" smtClean="0"/>
              <a:t>Kuvataa</a:t>
            </a:r>
            <a:r>
              <a:rPr lang="fi-FI" baseline="0" dirty="0" smtClean="0"/>
              <a:t>n yhteisesti sovittu menetelmä lasten t</a:t>
            </a:r>
            <a:r>
              <a:rPr lang="fi-FI" dirty="0" smtClean="0"/>
              <a:t>unnetaitojen</a:t>
            </a:r>
            <a:r>
              <a:rPr lang="fi-FI" baseline="0" dirty="0" smtClean="0"/>
              <a:t> ja kaveritaitojen opetteluun ja lasten osallisuuden vahvistamiseen ristiriitatilanteiden ja konfliktien ratkaisemisessa.  Se voi myös olla yksi toimintakauden mitattava tavoite. </a:t>
            </a:r>
          </a:p>
          <a:p>
            <a:endParaRPr lang="fi-FI" baseline="0" dirty="0" smtClean="0"/>
          </a:p>
          <a:p>
            <a:r>
              <a:rPr lang="fi-FI" baseline="0" dirty="0" smtClean="0"/>
              <a:t>Sivulla oleva kaavio jätetään pois. Se on vain muistinvirkistykseksi ja antaa esimerkkejä systemaattisista toimintamalleista. </a:t>
            </a:r>
          </a:p>
          <a:p>
            <a:r>
              <a:rPr lang="fi-FI" baseline="0" dirty="0" smtClean="0"/>
              <a:t>KVO13 </a:t>
            </a:r>
            <a:r>
              <a:rPr lang="fi-FI" baseline="0" dirty="0" err="1" smtClean="0"/>
              <a:t>Vare</a:t>
            </a:r>
            <a:r>
              <a:rPr lang="fi-FI" baseline="0" dirty="0" smtClean="0"/>
              <a:t> –esitys kokonaisuudessaan löytyy Helmestä vasumateriaaleista. Sovittu toimintatapa kirjataan tälle sivulle tai osaksi </a:t>
            </a:r>
            <a:r>
              <a:rPr lang="fi-FI" dirty="0" smtClean="0"/>
              <a:t>toimintakulttuuri-sivua. </a:t>
            </a:r>
            <a:endParaRPr lang="fi-FI" baseline="0" dirty="0" smtClean="0"/>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44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ea typeface="+mn-lt"/>
                <a:cs typeface="+mn-lt"/>
              </a:rPr>
              <a:t>Tälle sivulle on kirjattu valmiiksi kaikille</a:t>
            </a:r>
            <a:r>
              <a:rPr lang="fi-FI" sz="1200" baseline="0" dirty="0" smtClean="0">
                <a:ea typeface="+mn-lt"/>
                <a:cs typeface="+mn-lt"/>
              </a:rPr>
              <a:t> yhteiset tavoitteet </a:t>
            </a:r>
            <a:r>
              <a:rPr lang="fi-FI" sz="1200" dirty="0" smtClean="0">
                <a:ea typeface="+mn-lt"/>
                <a:cs typeface="+mn-lt"/>
              </a:rPr>
              <a:t>ja </a:t>
            </a:r>
            <a:r>
              <a:rPr lang="fi-FI" baseline="0" dirty="0" smtClean="0"/>
              <a:t>miksi ne ovat lapsen kannalta tärkeitä.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smtClean="0">
                <a:ea typeface="+mn-lt"/>
                <a:cs typeface="+mn-lt"/>
              </a:rPr>
              <a:t>Lisäksi sivulle</a:t>
            </a:r>
            <a:r>
              <a:rPr lang="fi-FI" sz="1200" dirty="0" smtClean="0">
                <a:ea typeface="+mn-lt"/>
                <a:cs typeface="+mn-lt"/>
              </a:rPr>
              <a:t> </a:t>
            </a:r>
            <a:r>
              <a:rPr lang="fi-FI" sz="1200" baseline="0" dirty="0">
                <a:ea typeface="+mn-lt"/>
                <a:cs typeface="+mn-lt"/>
              </a:rPr>
              <a:t>k</a:t>
            </a:r>
            <a:r>
              <a:rPr lang="fi-FI" sz="1200" dirty="0">
                <a:ea typeface="+mn-lt"/>
                <a:cs typeface="+mn-lt"/>
              </a:rPr>
              <a:t>irjataan </a:t>
            </a:r>
            <a:r>
              <a:rPr lang="fi-FI" sz="1200" dirty="0" smtClean="0">
                <a:ea typeface="+mn-lt"/>
                <a:cs typeface="+mn-lt"/>
              </a:rPr>
              <a:t>yksikön</a:t>
            </a:r>
            <a:r>
              <a:rPr lang="fi-FI" sz="1200" baseline="0" dirty="0" smtClean="0">
                <a:ea typeface="+mn-lt"/>
                <a:cs typeface="+mn-lt"/>
              </a:rPr>
              <a:t> toimintakaudelle asettamat </a:t>
            </a:r>
            <a:r>
              <a:rPr lang="fi-FI" sz="1200" dirty="0" smtClean="0">
                <a:ea typeface="+mn-lt"/>
                <a:cs typeface="+mn-lt"/>
              </a:rPr>
              <a:t>toiminnan </a:t>
            </a:r>
            <a:r>
              <a:rPr lang="fi-FI" sz="1200" dirty="0">
                <a:ea typeface="+mn-lt"/>
                <a:cs typeface="+mn-lt"/>
              </a:rPr>
              <a:t>kehittämisen tavoitteet </a:t>
            </a:r>
            <a:r>
              <a:rPr lang="fi-FI" baseline="0" dirty="0" smtClean="0"/>
              <a:t>ja </a:t>
            </a:r>
            <a:r>
              <a:rPr lang="fi-FI" baseline="0" dirty="0"/>
              <a:t>miksi ne ovat tärkeät.</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smtClean="0"/>
              <a:t>Tavoitteet </a:t>
            </a:r>
            <a:r>
              <a:rPr lang="fi-FI" baseline="0" dirty="0"/>
              <a:t>ja niiden toteutumisen arviointia varten valitut kriteerit kuvataan toimintasuunnitelman lopussa olevissa arviointitaulukoissa. </a:t>
            </a:r>
            <a:r>
              <a:rPr lang="fi-FI" sz="1200" baseline="0" dirty="0" smtClean="0"/>
              <a:t>Tavoitteiden </a:t>
            </a:r>
            <a:r>
              <a:rPr lang="fi-FI" sz="1200" baseline="0" dirty="0"/>
              <a:t>toteutus konkretisoituu ryhmien </a:t>
            </a:r>
            <a:r>
              <a:rPr lang="fi-FI" sz="1200" baseline="0" dirty="0" smtClean="0"/>
              <a:t>pedagogisessa toiminnassa. </a:t>
            </a:r>
            <a:r>
              <a:rPr lang="fi-FI" sz="1200" b="0" i="0" kern="1200" dirty="0" smtClean="0">
                <a:solidFill>
                  <a:schemeClr val="tx1"/>
                </a:solidFill>
                <a:effectLst/>
                <a:latin typeface="+mn-lt"/>
                <a:ea typeface="+mn-ea"/>
                <a:cs typeface="+mn-cs"/>
              </a:rPr>
              <a:t>Arviointitaulukon kriteerien</a:t>
            </a:r>
            <a:r>
              <a:rPr lang="fi-FI" sz="1200" b="0" i="0" kern="1200" baseline="0" dirty="0" smtClean="0">
                <a:solidFill>
                  <a:schemeClr val="tx1"/>
                </a:solidFill>
                <a:effectLst/>
                <a:latin typeface="+mn-lt"/>
                <a:ea typeface="+mn-ea"/>
                <a:cs typeface="+mn-cs"/>
              </a:rPr>
              <a:t> mukaista</a:t>
            </a:r>
            <a:r>
              <a:rPr lang="fi-FI" sz="1200" b="0" i="0" kern="1200" dirty="0" smtClean="0">
                <a:solidFill>
                  <a:schemeClr val="tx1"/>
                </a:solidFill>
                <a:effectLst/>
                <a:latin typeface="+mn-lt"/>
                <a:ea typeface="+mn-ea"/>
                <a:cs typeface="+mn-cs"/>
              </a:rPr>
              <a:t> tavoitteen toteutumista, arvioidaan tiimeissä</a:t>
            </a:r>
            <a:r>
              <a:rPr lang="fi-FI" sz="1200" b="0" i="0" kern="1200" baseline="0" dirty="0" smtClean="0">
                <a:solidFill>
                  <a:schemeClr val="tx1"/>
                </a:solidFill>
                <a:effectLst/>
                <a:latin typeface="+mn-lt"/>
                <a:ea typeface="+mn-ea"/>
                <a:cs typeface="+mn-cs"/>
              </a:rPr>
              <a:t> ja </a:t>
            </a:r>
            <a:r>
              <a:rPr lang="fi-FI" sz="1200" b="0" i="0" kern="1200" dirty="0" smtClean="0">
                <a:solidFill>
                  <a:schemeClr val="tx1"/>
                </a:solidFill>
                <a:effectLst/>
                <a:latin typeface="+mn-lt"/>
                <a:ea typeface="+mn-ea"/>
                <a:cs typeface="+mn-cs"/>
              </a:rPr>
              <a:t>yksikön henkilöstön kanssa säännöllisesti.</a:t>
            </a:r>
          </a:p>
          <a:p>
            <a:pPr lvl="0"/>
            <a:endParaRPr lang="fi-FI"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Yksikön oma tavoite voi esimerkiksi olla jatkoa sensitiivinen vuorovaikutus –tavoitteelle. </a:t>
            </a:r>
            <a:endParaRPr lang="fi-FI" sz="1200"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30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Yksikön </a:t>
            </a:r>
            <a:r>
              <a:rPr lang="fi-FI" dirty="0" smtClean="0"/>
              <a:t>toimintasuunnitelman </a:t>
            </a:r>
            <a:r>
              <a:rPr lang="fi-FI" dirty="0"/>
              <a:t>oma sivu,</a:t>
            </a:r>
            <a:r>
              <a:rPr lang="fi-FI" baseline="0" dirty="0"/>
              <a:t> johon kirjataan yksikössä sovitut käytännöt lapsen aloittaessa varhaiskasvatuksessa ja esiopetuksessa, tai lapsen siirtyessä ryhmästä toiseen. </a:t>
            </a:r>
            <a:endParaRPr lang="fi-FI"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smtClean="0"/>
              <a:t>Lisäksi kirjataan yksikön lapsiryhmien muodostamisen periaatteet ja yhteisesti sovitut Lapsen vasu ja </a:t>
            </a:r>
            <a:r>
              <a:rPr lang="fi-FI" baseline="0" dirty="0" err="1" smtClean="0"/>
              <a:t>Leops</a:t>
            </a:r>
            <a:r>
              <a:rPr lang="fi-FI" baseline="0" dirty="0" smtClean="0"/>
              <a:t> käytännöt.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smtClean="0">
                <a:solidFill>
                  <a:schemeClr val="tx1"/>
                </a:solidFill>
                <a:effectLst/>
                <a:latin typeface="+mn-lt"/>
                <a:ea typeface="+mn-ea"/>
                <a:cs typeface="+mn-cs"/>
              </a:rPr>
              <a:t>Lapsiryhmät suunnitellaan pedagogisesti tarkoituksenmukaisiksi. Niiden muodostamisessa otetaan huomioon lasten ikä, sisarussuhteet tai tuen tarve sekä henkilöstön mitoitukseen ja ryhmien enimmäiskokoon liittyvät säännökset, lait ja asetukset. Päiväkodeissa toiminta on ryhmämuotoista. Osallisuuden toteutuminen vertaisryhmässä sekä lapselle luontevat tavat toimia ja oppia otetaan myös huomioon lapsiryhmiä muodostettaessa sekä toimintaa suunniteltaessa. Lasten vaihtaessa ryhmää yhteistyön merkitys korostuu päiväkodin henkilöstön kesken muodostettaessa lapsiryhmiä sekä suunniteltaessa sujuvia siirtymiä lapsiryhmästä toiseen. Otetaan huomioon myös mahdollisten esiopetusryhmien muodostuminen ja yhteistyö koulun kanssa.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smtClean="0"/>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1424DF-F896-43CE-BBF9-D6BF887BFF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66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7E9BA05-990B-4F94-9C16-4CACCB194AC7}" type="datetimeFigureOut">
              <a:rPr lang="fi-FI" smtClean="0"/>
              <a:t>10.12.2020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81586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7E9BA05-990B-4F94-9C16-4CACCB194AC7}" type="datetimeFigureOut">
              <a:rPr lang="fi-FI" smtClean="0"/>
              <a:t>10.12.2020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34584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7E9BA05-990B-4F94-9C16-4CACCB194AC7}" type="datetimeFigureOut">
              <a:rPr lang="fi-FI" smtClean="0"/>
              <a:t>10.12.2020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1275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78914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1793974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8118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2637872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userDrawn="1"/>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60652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45809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288745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7F733D6F-9AE6-4328-9E59-585B1C6372F4}" type="datetime1">
              <a:rPr lang="fi-FI" smtClean="0"/>
              <a:t>10.12.2020</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5" name="Dian numeron paikkamerkki 5"/>
          <p:cNvSpPr>
            <a:spLocks noGrp="1"/>
          </p:cNvSpPr>
          <p:nvPr>
            <p:ph type="sldNum" sz="quarter" idx="12"/>
          </p:nvPr>
        </p:nvSpPr>
        <p:spPr/>
        <p:txBody>
          <a:bodyPr/>
          <a:lstStyle>
            <a:lvl1pPr>
              <a:defRPr/>
            </a:lvl1pPr>
          </a:lstStyle>
          <a:p>
            <a:pPr>
              <a:defRPr/>
            </a:pPr>
            <a:fld id="{456EB49D-0C93-497F-BC9C-13B0778369CB}" type="slidenum">
              <a:rPr lang="fi-FI"/>
              <a:pPr>
                <a:defRPr/>
              </a:pPr>
              <a:t>‹#›</a:t>
            </a:fld>
            <a:endParaRPr lang="fi-FI"/>
          </a:p>
        </p:txBody>
      </p:sp>
    </p:spTree>
    <p:extLst>
      <p:ext uri="{BB962C8B-B14F-4D97-AF65-F5344CB8AC3E}">
        <p14:creationId xmlns:p14="http://schemas.microsoft.com/office/powerpoint/2010/main" val="346208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7E9BA05-990B-4F94-9C16-4CACCB194AC7}" type="datetimeFigureOut">
              <a:rPr lang="fi-FI" smtClean="0"/>
              <a:t>10.12.2020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3258730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F7E0F99-B1EF-42E1-9314-66B0D974E51F}" type="datetime1">
              <a:rPr lang="fi-FI" smtClean="0"/>
              <a:t>10.12.2020</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Toimintasuunnitelma 2020-2021</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96D1FE0-042E-4BAC-8E68-9DA0E1B1BBD2}" type="slidenum">
              <a:rPr lang="fi-FI"/>
              <a:pPr>
                <a:defRPr/>
              </a:pPr>
              <a:t>‹#›</a:t>
            </a:fld>
            <a:endParaRPr lang="fi-FI"/>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405256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B33860E-DD24-44C5-BFC5-23F06E556E76}" type="datetime1">
              <a:rPr lang="fi-FI" smtClean="0"/>
              <a:t>10.12.2020</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Toimintasuunnitelma 2020-2021</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4B2E550-A1DD-4E5D-95A7-4AF6310D2DA0}" type="slidenum">
              <a:rPr lang="fi-FI"/>
              <a:pPr>
                <a:defRPr/>
              </a:pPr>
              <a:t>‹#›</a:t>
            </a:fld>
            <a:endParaRPr lang="fi-FI"/>
          </a:p>
        </p:txBody>
      </p:sp>
      <p:pic>
        <p:nvPicPr>
          <p:cNvPr id="18" name="Kuva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2452976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B22115C8-57D9-4ACB-98C2-ADA9A48FC537}" type="datetime1">
              <a:rPr lang="fi-FI" smtClean="0"/>
              <a:t>10.12.2020</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6" name="Dian numeron paikkamerkki 5"/>
          <p:cNvSpPr>
            <a:spLocks noGrp="1"/>
          </p:cNvSpPr>
          <p:nvPr>
            <p:ph type="sldNum" sz="quarter" idx="12"/>
          </p:nvPr>
        </p:nvSpPr>
        <p:spPr/>
        <p:txBody>
          <a:bodyPr/>
          <a:lstStyle>
            <a:lvl1pPr>
              <a:defRPr/>
            </a:lvl1pPr>
          </a:lstStyle>
          <a:p>
            <a:pPr>
              <a:defRPr/>
            </a:pPr>
            <a:fld id="{2A5D2CE9-9CE1-4803-9EF3-8754B3FC6A0B}" type="slidenum">
              <a:rPr lang="fi-FI"/>
              <a:pPr>
                <a:defRPr/>
              </a:pPr>
              <a:t>‹#›</a:t>
            </a:fld>
            <a:endParaRPr lang="fi-FI"/>
          </a:p>
        </p:txBody>
      </p:sp>
    </p:spTree>
    <p:extLst>
      <p:ext uri="{BB962C8B-B14F-4D97-AF65-F5344CB8AC3E}">
        <p14:creationId xmlns:p14="http://schemas.microsoft.com/office/powerpoint/2010/main" val="81233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E8AA69A-5A34-4499-8918-0FEEB628E037}" type="datetime1">
              <a:rPr lang="fi-FI" smtClean="0"/>
              <a:t>10.12.2020</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7" name="Dian numeron paikkamerkki 5"/>
          <p:cNvSpPr>
            <a:spLocks noGrp="1"/>
          </p:cNvSpPr>
          <p:nvPr>
            <p:ph type="sldNum" sz="quarter" idx="12"/>
          </p:nvPr>
        </p:nvSpPr>
        <p:spPr/>
        <p:txBody>
          <a:bodyPr/>
          <a:lstStyle>
            <a:lvl1pPr>
              <a:defRPr/>
            </a:lvl1pPr>
          </a:lstStyle>
          <a:p>
            <a:pPr>
              <a:defRPr/>
            </a:pPr>
            <a:fld id="{4F98786F-F955-487D-B720-0C6F14D9C1B4}" type="slidenum">
              <a:rPr lang="fi-FI"/>
              <a:pPr>
                <a:defRPr/>
              </a:pPr>
              <a:t>‹#›</a:t>
            </a:fld>
            <a:endParaRPr lang="fi-FI"/>
          </a:p>
        </p:txBody>
      </p:sp>
    </p:spTree>
    <p:extLst>
      <p:ext uri="{BB962C8B-B14F-4D97-AF65-F5344CB8AC3E}">
        <p14:creationId xmlns:p14="http://schemas.microsoft.com/office/powerpoint/2010/main" val="73533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44D42A95-A8B1-4C1F-860F-067A17712820}" type="datetime1">
              <a:rPr lang="fi-FI" smtClean="0"/>
              <a:t>10.12.2020</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7" name="Dian numeron paikkamerkki 5"/>
          <p:cNvSpPr>
            <a:spLocks noGrp="1"/>
          </p:cNvSpPr>
          <p:nvPr>
            <p:ph type="sldNum" sz="quarter" idx="12"/>
          </p:nvPr>
        </p:nvSpPr>
        <p:spPr/>
        <p:txBody>
          <a:bodyPr/>
          <a:lstStyle>
            <a:lvl1pPr>
              <a:defRPr/>
            </a:lvl1pPr>
          </a:lstStyle>
          <a:p>
            <a:pPr>
              <a:defRPr/>
            </a:pPr>
            <a:fld id="{A674E643-FC56-4E32-B709-651CFF3EC272}" type="slidenum">
              <a:rPr lang="fi-FI"/>
              <a:pPr>
                <a:defRPr/>
              </a:pPr>
              <a:t>‹#›</a:t>
            </a:fld>
            <a:endParaRPr lang="fi-FI"/>
          </a:p>
        </p:txBody>
      </p:sp>
    </p:spTree>
    <p:extLst>
      <p:ext uri="{BB962C8B-B14F-4D97-AF65-F5344CB8AC3E}">
        <p14:creationId xmlns:p14="http://schemas.microsoft.com/office/powerpoint/2010/main" val="168959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23082D7-E89E-4E60-9F81-F2EE2974F549}" type="datetime1">
              <a:rPr lang="fi-FI" smtClean="0"/>
              <a:t>10.12.2020</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7" name="Dian numeron paikkamerkki 5"/>
          <p:cNvSpPr>
            <a:spLocks noGrp="1"/>
          </p:cNvSpPr>
          <p:nvPr>
            <p:ph type="sldNum" sz="quarter" idx="12"/>
          </p:nvPr>
        </p:nvSpPr>
        <p:spPr/>
        <p:txBody>
          <a:bodyPr/>
          <a:lstStyle>
            <a:lvl1pPr>
              <a:defRPr/>
            </a:lvl1pPr>
          </a:lstStyle>
          <a:p>
            <a:pPr>
              <a:defRPr/>
            </a:pPr>
            <a:fld id="{9E080EE8-51E0-41E5-BD9C-F92DAD01192E}" type="slidenum">
              <a:rPr lang="fi-FI"/>
              <a:pPr>
                <a:defRPr/>
              </a:pPr>
              <a:t>‹#›</a:t>
            </a:fld>
            <a:endParaRPr lang="fi-FI"/>
          </a:p>
        </p:txBody>
      </p:sp>
    </p:spTree>
    <p:extLst>
      <p:ext uri="{BB962C8B-B14F-4D97-AF65-F5344CB8AC3E}">
        <p14:creationId xmlns:p14="http://schemas.microsoft.com/office/powerpoint/2010/main" val="273550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57449D37-B72D-453E-BE7F-EFAD1562FB03}" type="datetime1">
              <a:rPr lang="fi-FI" smtClean="0"/>
              <a:t>10.12.2020</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Toimintasuunnitelma 2020-2021</a:t>
            </a:r>
          </a:p>
        </p:txBody>
      </p:sp>
      <p:sp>
        <p:nvSpPr>
          <p:cNvPr id="7" name="Dian numeron paikkamerkki 5"/>
          <p:cNvSpPr>
            <a:spLocks noGrp="1"/>
          </p:cNvSpPr>
          <p:nvPr>
            <p:ph type="sldNum" sz="quarter" idx="12"/>
          </p:nvPr>
        </p:nvSpPr>
        <p:spPr/>
        <p:txBody>
          <a:bodyPr/>
          <a:lstStyle>
            <a:lvl1pPr>
              <a:defRPr/>
            </a:lvl1pPr>
          </a:lstStyle>
          <a:p>
            <a:pPr>
              <a:defRPr/>
            </a:pPr>
            <a:fld id="{5E84A1D6-BB6A-4FA9-AA2A-3D80B9660081}" type="slidenum">
              <a:rPr lang="fi-FI"/>
              <a:pPr>
                <a:defRPr/>
              </a:pPr>
              <a:t>‹#›</a:t>
            </a:fld>
            <a:endParaRPr lang="fi-FI"/>
          </a:p>
        </p:txBody>
      </p:sp>
    </p:spTree>
    <p:extLst>
      <p:ext uri="{BB962C8B-B14F-4D97-AF65-F5344CB8AC3E}">
        <p14:creationId xmlns:p14="http://schemas.microsoft.com/office/powerpoint/2010/main" val="3195313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16" name="Päivämäärän paikkamerkki 2"/>
          <p:cNvSpPr>
            <a:spLocks noGrp="1"/>
          </p:cNvSpPr>
          <p:nvPr>
            <p:ph type="dt" sz="half" idx="10"/>
          </p:nvPr>
        </p:nvSpPr>
        <p:spPr/>
        <p:txBody>
          <a:bodyPr/>
          <a:lstStyle>
            <a:lvl1pPr>
              <a:defRPr/>
            </a:lvl1pPr>
          </a:lstStyle>
          <a:p>
            <a:pPr>
              <a:defRPr/>
            </a:pPr>
            <a:fld id="{4312F919-6AD6-4051-B271-FC17A8AFA339}" type="datetime1">
              <a:rPr lang="fi-FI" smtClean="0"/>
              <a:t>10.12.2020</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Toimintasuunnitelma 2020-2021</a:t>
            </a:r>
          </a:p>
        </p:txBody>
      </p:sp>
      <p:sp>
        <p:nvSpPr>
          <p:cNvPr id="18" name="Dian numeron paikkamerkki 4"/>
          <p:cNvSpPr>
            <a:spLocks noGrp="1"/>
          </p:cNvSpPr>
          <p:nvPr>
            <p:ph type="sldNum" sz="quarter" idx="12"/>
          </p:nvPr>
        </p:nvSpPr>
        <p:spPr/>
        <p:txBody>
          <a:bodyPr/>
          <a:lstStyle>
            <a:lvl1pPr>
              <a:defRPr/>
            </a:lvl1pPr>
          </a:lstStyle>
          <a:p>
            <a:pPr>
              <a:defRPr/>
            </a:pPr>
            <a:fld id="{CECCFAA7-F3C7-4EFD-BE2A-B641D7F0E95A}" type="slidenum">
              <a:rPr lang="fi-FI"/>
              <a:pPr>
                <a:defRPr/>
              </a:pPr>
              <a:t>‹#›</a:t>
            </a:fld>
            <a:endParaRPr lang="fi-FI"/>
          </a:p>
        </p:txBody>
      </p:sp>
    </p:spTree>
    <p:extLst>
      <p:ext uri="{BB962C8B-B14F-4D97-AF65-F5344CB8AC3E}">
        <p14:creationId xmlns:p14="http://schemas.microsoft.com/office/powerpoint/2010/main" val="725076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52E902D-55B3-415F-8A78-7A8B2A5BD9AD}" type="datetime1">
              <a:rPr lang="fi-FI" smtClean="0"/>
              <a:t>10.12.2020</a:t>
            </a:fld>
            <a:endParaRPr lang="fi-FI"/>
          </a:p>
        </p:txBody>
      </p:sp>
      <p:sp>
        <p:nvSpPr>
          <p:cNvPr id="6" name="Alatunnisteen paikkamerkki 5"/>
          <p:cNvSpPr>
            <a:spLocks noGrp="1"/>
          </p:cNvSpPr>
          <p:nvPr>
            <p:ph type="ftr" sz="quarter" idx="11"/>
          </p:nvPr>
        </p:nvSpPr>
        <p:spPr/>
        <p:txBody>
          <a:bodyPr/>
          <a:lstStyle/>
          <a:p>
            <a:r>
              <a:rPr lang="fi-FI"/>
              <a:t>Toimintasuunnitelma 2020-2021</a:t>
            </a:r>
          </a:p>
        </p:txBody>
      </p:sp>
      <p:sp>
        <p:nvSpPr>
          <p:cNvPr id="7" name="Dian numeron paikkamerkki 6"/>
          <p:cNvSpPr>
            <a:spLocks noGrp="1"/>
          </p:cNvSpPr>
          <p:nvPr>
            <p:ph type="sldNum" sz="quarter" idx="12"/>
          </p:nvPr>
        </p:nvSpPr>
        <p:spPr/>
        <p:txBody>
          <a:bodyPr/>
          <a:lstStyle/>
          <a:p>
            <a:fld id="{66B0B938-106A-4E9D-9931-8D19B263D192}" type="slidenum">
              <a:rPr lang="fi-FI"/>
              <a:pPr/>
              <a:t>‹#›</a:t>
            </a:fld>
            <a:endParaRPr lang="fi-FI"/>
          </a:p>
        </p:txBody>
      </p:sp>
    </p:spTree>
    <p:extLst>
      <p:ext uri="{BB962C8B-B14F-4D97-AF65-F5344CB8AC3E}">
        <p14:creationId xmlns:p14="http://schemas.microsoft.com/office/powerpoint/2010/main" val="4158575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a:t>Muokkaa perustyyl. napsautt.</a:t>
            </a:r>
          </a:p>
        </p:txBody>
      </p:sp>
      <p:sp>
        <p:nvSpPr>
          <p:cNvPr id="3" name="Sisällön paikkamerkki 2"/>
          <p:cNvSpPr>
            <a:spLocks noGrp="1"/>
          </p:cNvSpPr>
          <p:nvPr>
            <p:ph sz="half" idx="1"/>
          </p:nvPr>
        </p:nvSpPr>
        <p:spPr>
          <a:xfrm>
            <a:off x="457201" y="1195200"/>
            <a:ext cx="6371619"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6878C614-3E65-4794-8888-E42B03D69F60}" type="datetime1">
              <a:rPr lang="fi-FI" smtClean="0"/>
              <a:t>10.12.2020</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Toimintasuunnitelma 2020-2021</a:t>
            </a:r>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a:p>
        </p:txBody>
      </p:sp>
    </p:spTree>
    <p:extLst>
      <p:ext uri="{BB962C8B-B14F-4D97-AF65-F5344CB8AC3E}">
        <p14:creationId xmlns:p14="http://schemas.microsoft.com/office/powerpoint/2010/main" val="158029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97E9BA05-990B-4F94-9C16-4CACCB194AC7}" type="datetimeFigureOut">
              <a:rPr lang="fi-FI" smtClean="0"/>
              <a:t>10.12.2020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346043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97E9BA05-990B-4F94-9C16-4CACCB194AC7}" type="datetimeFigureOut">
              <a:rPr lang="fi-FI" smtClean="0"/>
              <a:t>10.12.2020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409840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97E9BA05-990B-4F94-9C16-4CACCB194AC7}" type="datetimeFigureOut">
              <a:rPr lang="fi-FI" smtClean="0"/>
              <a:t>10.12.2020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260000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97E9BA05-990B-4F94-9C16-4CACCB194AC7}" type="datetimeFigureOut">
              <a:rPr lang="fi-FI" smtClean="0"/>
              <a:t>10.12.2020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130948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7E9BA05-990B-4F94-9C16-4CACCB194AC7}" type="datetimeFigureOut">
              <a:rPr lang="fi-FI" smtClean="0"/>
              <a:t>10.12.2020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188161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97E9BA05-990B-4F94-9C16-4CACCB194AC7}" type="datetimeFigureOut">
              <a:rPr lang="fi-FI" smtClean="0"/>
              <a:t>10.12.2020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376528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97E9BA05-990B-4F94-9C16-4CACCB194AC7}" type="datetimeFigureOut">
              <a:rPr lang="fi-FI" smtClean="0"/>
              <a:t>10.12.2020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3247475-E0B2-49D1-ABD7-D4A1EC2ACA94}" type="slidenum">
              <a:rPr lang="fi-FI" smtClean="0"/>
              <a:t>‹#›</a:t>
            </a:fld>
            <a:endParaRPr lang="fi-FI"/>
          </a:p>
        </p:txBody>
      </p:sp>
    </p:spTree>
    <p:extLst>
      <p:ext uri="{BB962C8B-B14F-4D97-AF65-F5344CB8AC3E}">
        <p14:creationId xmlns:p14="http://schemas.microsoft.com/office/powerpoint/2010/main" val="165179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9BA05-990B-4F94-9C16-4CACCB194AC7}" type="datetimeFigureOut">
              <a:rPr lang="fi-FI" smtClean="0"/>
              <a:t>10.12.2020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47475-E0B2-49D1-ABD7-D4A1EC2ACA94}" type="slidenum">
              <a:rPr lang="fi-FI" smtClean="0"/>
              <a:t>‹#›</a:t>
            </a:fld>
            <a:endParaRPr lang="fi-FI"/>
          </a:p>
        </p:txBody>
      </p:sp>
    </p:spTree>
    <p:extLst>
      <p:ext uri="{BB962C8B-B14F-4D97-AF65-F5344CB8AC3E}">
        <p14:creationId xmlns:p14="http://schemas.microsoft.com/office/powerpoint/2010/main" val="324056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23F31B00-0E3E-4037-9160-A1AB025793E1}" type="datetime1">
              <a:rPr lang="fi-FI" smtClean="0"/>
              <a:t>10.12.2020</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Toimintasuunnitelma 2020-2021</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0BE4F344-4707-4058-8E78-0E26E069C9F5}" type="slidenum">
              <a:rPr lang="fi-FI"/>
              <a:pPr>
                <a:defRPr/>
              </a:pPr>
              <a:t>‹#›</a:t>
            </a:fld>
            <a:endParaRPr lang="fi-FI"/>
          </a:p>
        </p:txBody>
      </p:sp>
      <p:pic>
        <p:nvPicPr>
          <p:cNvPr id="2" name="Kuva 1"/>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06829" y="6190546"/>
            <a:ext cx="969605" cy="549837"/>
          </a:xfrm>
          <a:prstGeom prst="rect">
            <a:avLst/>
          </a:prstGeom>
        </p:spPr>
      </p:pic>
    </p:spTree>
    <p:extLst>
      <p:ext uri="{BB962C8B-B14F-4D97-AF65-F5344CB8AC3E}">
        <p14:creationId xmlns:p14="http://schemas.microsoft.com/office/powerpoint/2010/main" val="38348914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08563" y="785091"/>
            <a:ext cx="10739336" cy="1744100"/>
          </a:xfrm>
        </p:spPr>
        <p:txBody>
          <a:bodyPr/>
          <a:lstStyle/>
          <a:p>
            <a:pPr algn="ctr"/>
            <a:r>
              <a:rPr lang="fi-FI" sz="5400" dirty="0">
                <a:latin typeface="Arial" panose="020B0604020202020204" pitchFamily="34" charset="0"/>
                <a:cs typeface="Arial" panose="020B0604020202020204" pitchFamily="34" charset="0"/>
              </a:rPr>
              <a:t>Toimintasuunnitelma 2020-2021</a:t>
            </a:r>
            <a:br>
              <a:rPr lang="fi-FI" sz="5400" dirty="0">
                <a:latin typeface="Arial" panose="020B0604020202020204" pitchFamily="34" charset="0"/>
                <a:cs typeface="Arial" panose="020B0604020202020204" pitchFamily="34" charset="0"/>
              </a:rPr>
            </a:br>
            <a:r>
              <a:rPr lang="fi-FI" sz="3200" dirty="0">
                <a:latin typeface="Arial" panose="020B0604020202020204" pitchFamily="34" charset="0"/>
                <a:cs typeface="Arial" panose="020B0604020202020204" pitchFamily="34" charset="0"/>
              </a:rPr>
              <a:t>Varhaiskasvatusyksikkö </a:t>
            </a:r>
            <a:r>
              <a:rPr lang="fi-FI" sz="3200" dirty="0" smtClean="0">
                <a:latin typeface="Arial" panose="020B0604020202020204" pitchFamily="34" charset="0"/>
                <a:cs typeface="Arial" panose="020B0604020202020204" pitchFamily="34" charset="0"/>
              </a:rPr>
              <a:t>Jäkälä-Tapanila</a:t>
            </a:r>
            <a:endParaRPr lang="fi-FI" sz="4500" dirty="0">
              <a:latin typeface="Arial" panose="020B0604020202020204" pitchFamily="34" charset="0"/>
              <a:cs typeface="Arial" panose="020B0604020202020204" pitchFamily="34" charset="0"/>
            </a:endParaRPr>
          </a:p>
        </p:txBody>
      </p:sp>
      <p:sp>
        <p:nvSpPr>
          <p:cNvPr id="3" name="Tekstin paikkamerkki 2"/>
          <p:cNvSpPr>
            <a:spLocks noGrp="1"/>
          </p:cNvSpPr>
          <p:nvPr>
            <p:ph type="body" sz="quarter" idx="13"/>
          </p:nvPr>
        </p:nvSpPr>
        <p:spPr>
          <a:xfrm>
            <a:off x="995897" y="5002536"/>
            <a:ext cx="10709478" cy="1039716"/>
          </a:xfrm>
        </p:spPr>
        <p:txBody>
          <a:bodyPr>
            <a:normAutofit/>
          </a:bodyPr>
          <a:lstStyle/>
          <a:p>
            <a:r>
              <a:rPr lang="fi-FI" sz="2000" b="0" dirty="0">
                <a:latin typeface="Arial" panose="020B0604020202020204" pitchFamily="34" charset="0"/>
                <a:cs typeface="Arial" panose="020B0604020202020204" pitchFamily="34" charset="0"/>
              </a:rPr>
              <a:t>Hyväksytty: pvm. j</a:t>
            </a:r>
            <a:r>
              <a:rPr lang="fi-FI" sz="2000" b="0" dirty="0" smtClean="0">
                <a:latin typeface="Arial" panose="020B0604020202020204" pitchFamily="34" charset="0"/>
                <a:cs typeface="Arial" panose="020B0604020202020204" pitchFamily="34" charset="0"/>
              </a:rPr>
              <a:t>a </a:t>
            </a:r>
            <a:r>
              <a:rPr lang="fi-FI" sz="2000" b="0" dirty="0">
                <a:latin typeface="Arial" panose="020B0604020202020204" pitchFamily="34" charset="0"/>
                <a:cs typeface="Arial" panose="020B0604020202020204" pitchFamily="34" charset="0"/>
              </a:rPr>
              <a:t>nimi</a:t>
            </a:r>
          </a:p>
        </p:txBody>
      </p:sp>
    </p:spTree>
    <p:extLst>
      <p:ext uri="{BB962C8B-B14F-4D97-AF65-F5344CB8AC3E}">
        <p14:creationId xmlns:p14="http://schemas.microsoft.com/office/powerpoint/2010/main" val="266229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Yhdenvertaisuus </a:t>
            </a:r>
            <a:r>
              <a:rPr lang="fi-FI" sz="3600" dirty="0"/>
              <a:t>ja Tasa-arvo</a:t>
            </a:r>
            <a:r>
              <a:rPr lang="fi-FI" dirty="0"/>
              <a:t/>
            </a:r>
            <a:br>
              <a:rPr lang="fi-FI" dirty="0"/>
            </a:br>
            <a:endParaRPr lang="fi-FI" dirty="0"/>
          </a:p>
        </p:txBody>
      </p:sp>
      <p:sp>
        <p:nvSpPr>
          <p:cNvPr id="3" name="Sisällön paikkamerkki 2"/>
          <p:cNvSpPr>
            <a:spLocks noGrp="1"/>
          </p:cNvSpPr>
          <p:nvPr>
            <p:ph idx="1"/>
          </p:nvPr>
        </p:nvSpPr>
        <p:spPr>
          <a:xfrm>
            <a:off x="457200" y="881149"/>
            <a:ext cx="11234738" cy="5478087"/>
          </a:xfrm>
        </p:spPr>
        <p:txBody>
          <a:bodyPr/>
          <a:lstStyle/>
          <a:p>
            <a:pPr marL="0" indent="0">
              <a:buNone/>
            </a:pPr>
            <a:r>
              <a:rPr lang="fi-FI" sz="1600" dirty="0" smtClean="0"/>
              <a:t>Varhaiskasvatusyksiköissä </a:t>
            </a:r>
            <a:r>
              <a:rPr lang="fi-FI" sz="1600" dirty="0"/>
              <a:t>käynnistetään tasa-arvo- ja yhdenvertaisuussuunnitelmien laadinta 2020-2021. ​</a:t>
            </a:r>
          </a:p>
          <a:p>
            <a:pPr marL="0" indent="0">
              <a:buNone/>
            </a:pPr>
            <a:endParaRPr lang="fi-FI" sz="1600" dirty="0"/>
          </a:p>
          <a:p>
            <a:pPr marL="0" indent="0">
              <a:buNone/>
            </a:pPr>
            <a:r>
              <a:rPr lang="fi-FI" sz="1600" dirty="0" smtClean="0"/>
              <a:t>​Suunnitelmien </a:t>
            </a:r>
            <a:r>
              <a:rPr lang="fi-FI" sz="1600" dirty="0"/>
              <a:t>laadinta käynnistyy vuoden 2020 loppuun mennessä tasa-arvo- ja yhdenvertaisuustilanteen kartoituksella ja siihen osallistuu koko yhteisö. ​</a:t>
            </a:r>
          </a:p>
          <a:p>
            <a:pPr marL="0" indent="0">
              <a:buNone/>
            </a:pPr>
            <a:r>
              <a:rPr lang="fi-FI" sz="1600" dirty="0" smtClean="0"/>
              <a:t>Kartoituksesta </a:t>
            </a:r>
            <a:r>
              <a:rPr lang="fi-FI" sz="1600" dirty="0"/>
              <a:t>nostetaan alkuvuoden 2021 aikana esiin 2-4 toimenpidettä, joiden edistämiseksi laaditaan suunnitelma ja aikataulutus. Suunnitelma jaetaan huoltajille tiedoksi</a:t>
            </a:r>
            <a:r>
              <a:rPr lang="fi-FI" sz="1600" dirty="0" smtClean="0"/>
              <a:t>.</a:t>
            </a:r>
          </a:p>
          <a:p>
            <a:pPr marL="0" indent="0">
              <a:buNone/>
            </a:pPr>
            <a:endParaRPr lang="fi-FI" sz="1600" dirty="0" smtClean="0"/>
          </a:p>
          <a:p>
            <a:pPr marL="0" indent="0">
              <a:buNone/>
            </a:pPr>
            <a:r>
              <a:rPr lang="fi-FI" sz="1600" dirty="0" smtClean="0"/>
              <a:t>VARHAISKASVATUSYKSIKKÖMME TAVOITE:</a:t>
            </a:r>
            <a:endParaRPr lang="fi-FI" sz="1600" dirty="0"/>
          </a:p>
          <a:p>
            <a:pPr marL="0" indent="0">
              <a:buNone/>
            </a:pPr>
            <a:r>
              <a:rPr lang="fi-FI" sz="1600" dirty="0" smtClean="0"/>
              <a:t>-Luomme </a:t>
            </a:r>
            <a:r>
              <a:rPr lang="fi-FI" sz="1600" dirty="0"/>
              <a:t>moninaisuutta tukevan ilmapiirin. Jokainen on arvokas ja hyväksytty itsenään. </a:t>
            </a:r>
          </a:p>
          <a:p>
            <a:pPr marL="0" indent="0">
              <a:buNone/>
            </a:pPr>
            <a:r>
              <a:rPr lang="fi-FI" sz="1600" dirty="0" smtClean="0"/>
              <a:t>-Vahvistamme </a:t>
            </a:r>
            <a:r>
              <a:rPr lang="fi-FI" sz="1600" dirty="0"/>
              <a:t>lasten keskinäistä </a:t>
            </a:r>
            <a:r>
              <a:rPr lang="fi-FI" sz="1600" dirty="0" smtClean="0"/>
              <a:t>empatiakykyä</a:t>
            </a:r>
          </a:p>
          <a:p>
            <a:pPr marL="0" indent="0">
              <a:buNone/>
            </a:pPr>
            <a:r>
              <a:rPr lang="fi-FI" sz="1600" dirty="0" smtClean="0"/>
              <a:t>-Kaikilla </a:t>
            </a:r>
            <a:r>
              <a:rPr lang="fi-FI" sz="1600" dirty="0"/>
              <a:t>lapsilla on samat oikeudet ja mahdollisuudet osallistumiseen sekä </a:t>
            </a:r>
            <a:r>
              <a:rPr lang="fi-FI" sz="1600" dirty="0" smtClean="0"/>
              <a:t>leikkiin. </a:t>
            </a:r>
          </a:p>
          <a:p>
            <a:pPr marL="0" indent="0">
              <a:buNone/>
            </a:pPr>
            <a:r>
              <a:rPr lang="fi-FI" sz="1600" dirty="0" smtClean="0"/>
              <a:t>-Lapset </a:t>
            </a:r>
            <a:r>
              <a:rPr lang="fi-FI" sz="1600" dirty="0"/>
              <a:t>ovat aikuisen silmissä yhdenvertaisia, sekä tasa-arvoisia. Aikuinen suhtautuu lapsen sukupuoleen sensitiivisesti.</a:t>
            </a:r>
          </a:p>
          <a:p>
            <a:pPr marL="0" indent="0">
              <a:buNone/>
            </a:pPr>
            <a:r>
              <a:rPr lang="fi-FI" sz="1600" dirty="0" smtClean="0"/>
              <a:t>-Oppimisympäristö </a:t>
            </a:r>
            <a:r>
              <a:rPr lang="fi-FI" sz="1600" dirty="0"/>
              <a:t>on turvallinen kaikille oppijoille: Meillä ei syrjitä ketään. Meillä ei suljeta ketään pois ryhmästä. Me emme salli loukkaavaa </a:t>
            </a:r>
            <a:r>
              <a:rPr lang="fi-FI" sz="1600" dirty="0" smtClean="0"/>
              <a:t>puhetta</a:t>
            </a:r>
            <a:r>
              <a:rPr lang="fi-FI" sz="1600" dirty="0"/>
              <a:t>. Me emme salli pahan puhumista taikka nimittelyä. </a:t>
            </a:r>
            <a:endParaRPr lang="fi-FI" sz="1600" dirty="0" smtClean="0"/>
          </a:p>
          <a:p>
            <a:pPr marL="0" indent="0">
              <a:buNone/>
            </a:pPr>
            <a:endParaRPr lang="fi-FI" sz="1600" dirty="0" smtClean="0"/>
          </a:p>
          <a:p>
            <a:pPr marL="0" indent="0">
              <a:buNone/>
            </a:pPr>
            <a:r>
              <a:rPr lang="fi-FI" sz="1600" dirty="0" smtClean="0"/>
              <a:t>TOIMENPITEET:</a:t>
            </a:r>
            <a:endParaRPr lang="fi-FI" sz="1600" dirty="0"/>
          </a:p>
          <a:p>
            <a:pPr marL="0" indent="0">
              <a:buNone/>
            </a:pPr>
            <a:r>
              <a:rPr lang="fi-FI" sz="1600" dirty="0"/>
              <a:t>Määrittelemme yhdessä työtämme ohjaavat keskeiset </a:t>
            </a:r>
            <a:r>
              <a:rPr lang="fi-FI" sz="1600" dirty="0" smtClean="0"/>
              <a:t>käsitteet</a:t>
            </a:r>
          </a:p>
          <a:p>
            <a:pPr marL="0" indent="0">
              <a:buNone/>
            </a:pPr>
            <a:r>
              <a:rPr lang="fi-FI" sz="1600" dirty="0"/>
              <a:t>Lapsille opetetaan, mallinnetaan ja mahdollistetaan tekemään valintoja ilman sukupuolinormeja.</a:t>
            </a:r>
          </a:p>
          <a:p>
            <a:pPr marL="0" indent="0">
              <a:buNone/>
            </a:pPr>
            <a:r>
              <a:rPr lang="fi-FI" sz="1600" dirty="0"/>
              <a:t>Draamatyöpajoja yhdenvertaisuuteen </a:t>
            </a:r>
            <a:r>
              <a:rPr lang="fi-FI" sz="1600" dirty="0" smtClean="0"/>
              <a:t>liittyen</a:t>
            </a:r>
          </a:p>
          <a:p>
            <a:pPr marL="0" indent="0">
              <a:buNone/>
            </a:pPr>
            <a:r>
              <a:rPr lang="fi-FI" sz="1600" dirty="0" smtClean="0"/>
              <a:t>Koulutuksia henkilöstölle</a:t>
            </a:r>
          </a:p>
          <a:p>
            <a:pPr marL="0" indent="0">
              <a:buNone/>
            </a:pPr>
            <a:r>
              <a:rPr lang="fi-FI" sz="1600" dirty="0"/>
              <a:t>Lapsiryhmissä käytettävä </a:t>
            </a:r>
            <a:r>
              <a:rPr lang="fi-FI" sz="1600" dirty="0" smtClean="0"/>
              <a:t>materiaali ja lelut sekä toiminnassa laulut ja kirjallisuus ovat </a:t>
            </a:r>
            <a:r>
              <a:rPr lang="fi-FI" sz="1600" dirty="0"/>
              <a:t>monipuolisia ja ne sisältävät samaistumisen kohtia ryhmän kaikille lapsille.</a:t>
            </a:r>
          </a:p>
          <a:p>
            <a:pPr marL="0" indent="0">
              <a:buNone/>
            </a:pPr>
            <a:endParaRPr lang="fi-FI" sz="1600" dirty="0" smtClean="0"/>
          </a:p>
          <a:p>
            <a:endParaRPr lang="fi-FI" sz="1400" dirty="0" smtClean="0"/>
          </a:p>
          <a:p>
            <a:pPr marL="0" indent="0">
              <a:buNone/>
            </a:pPr>
            <a:endParaRPr lang="fi-FI" sz="1400" dirty="0" smtClean="0"/>
          </a:p>
          <a:p>
            <a:pPr marL="0" indent="0">
              <a:buNone/>
            </a:pPr>
            <a:endParaRPr lang="fi-FI" sz="1600" dirty="0" smtClean="0"/>
          </a:p>
          <a:p>
            <a:endParaRPr lang="fi-FI" sz="1600" dirty="0"/>
          </a:p>
          <a:p>
            <a:endParaRPr lang="fi-FI" dirty="0"/>
          </a:p>
        </p:txBody>
      </p:sp>
      <p:sp>
        <p:nvSpPr>
          <p:cNvPr id="4" name="Alatunnisteen paikkamerkki 3"/>
          <p:cNvSpPr>
            <a:spLocks noGrp="1"/>
          </p:cNvSpPr>
          <p:nvPr>
            <p:ph type="ftr" sz="quarter" idx="11"/>
          </p:nvPr>
        </p:nvSpPr>
        <p:spPr/>
        <p:txBody>
          <a:bodyPr/>
          <a:lstStyle/>
          <a:p>
            <a:pPr>
              <a:defRPr/>
            </a:pPr>
            <a:r>
              <a:rPr lang="fi-FI" dirty="0" smtClean="0"/>
              <a:t>Toimintasuunnitelma 2020-2021</a:t>
            </a:r>
            <a:endParaRPr lang="fi-FI" dirty="0"/>
          </a:p>
        </p:txBody>
      </p:sp>
      <p:sp>
        <p:nvSpPr>
          <p:cNvPr id="5" name="Dian numeron paikkamerkki 4"/>
          <p:cNvSpPr>
            <a:spLocks noGrp="1"/>
          </p:cNvSpPr>
          <p:nvPr>
            <p:ph type="sldNum" sz="quarter" idx="12"/>
          </p:nvPr>
        </p:nvSpPr>
        <p:spPr/>
        <p:txBody>
          <a:bodyPr/>
          <a:lstStyle/>
          <a:p>
            <a:pPr>
              <a:defRPr/>
            </a:pPr>
            <a:fld id="{A674E643-FC56-4E32-B709-651CFF3EC272}" type="slidenum">
              <a:rPr lang="fi-FI" smtClean="0"/>
              <a:pPr>
                <a:defRPr/>
              </a:pPr>
              <a:t>10</a:t>
            </a:fld>
            <a:endParaRPr lang="fi-FI"/>
          </a:p>
        </p:txBody>
      </p:sp>
    </p:spTree>
    <p:extLst>
      <p:ext uri="{BB962C8B-B14F-4D97-AF65-F5344CB8AC3E}">
        <p14:creationId xmlns:p14="http://schemas.microsoft.com/office/powerpoint/2010/main" val="8210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Leikkiin ja vuorovaikutukseen kannustava yhteisö. </a:t>
            </a:r>
            <a:br>
              <a:rPr lang="fi-FI" sz="2400" dirty="0"/>
            </a:br>
            <a:r>
              <a:rPr lang="fi-FI" sz="2400" dirty="0"/>
              <a:t>Leikin </a:t>
            </a:r>
            <a:r>
              <a:rPr lang="fi-FI" sz="2400" dirty="0" smtClean="0"/>
              <a:t>merkitys.</a:t>
            </a:r>
            <a:r>
              <a:rPr lang="fi-FI" dirty="0"/>
              <a:t/>
            </a:r>
            <a:br>
              <a:rPr lang="fi-FI" dirty="0"/>
            </a:br>
            <a:endParaRPr lang="fi-FI" dirty="0"/>
          </a:p>
        </p:txBody>
      </p:sp>
      <p:sp>
        <p:nvSpPr>
          <p:cNvPr id="3" name="Sisällön paikkamerkki 2"/>
          <p:cNvSpPr>
            <a:spLocks noGrp="1"/>
          </p:cNvSpPr>
          <p:nvPr>
            <p:ph idx="1"/>
          </p:nvPr>
        </p:nvSpPr>
        <p:spPr/>
        <p:txBody>
          <a:bodyPr/>
          <a:lstStyle/>
          <a:p>
            <a:pPr marL="0" lvl="0" indent="0">
              <a:buNone/>
            </a:pPr>
            <a:r>
              <a:rPr lang="fi-FI" sz="1600" dirty="0">
                <a:solidFill>
                  <a:prstClr val="black"/>
                </a:solidFill>
              </a:rPr>
              <a:t>MEILLÄ LEIKITÄÄN:</a:t>
            </a:r>
          </a:p>
          <a:p>
            <a:pPr marL="0" lvl="0" indent="0">
              <a:buNone/>
            </a:pPr>
            <a:endParaRPr lang="fi-FI" sz="1600" dirty="0">
              <a:solidFill>
                <a:prstClr val="black"/>
              </a:solidFill>
            </a:endParaRPr>
          </a:p>
          <a:p>
            <a:pPr lvl="0"/>
            <a:r>
              <a:rPr lang="fi-FI" sz="1600" dirty="0">
                <a:solidFill>
                  <a:prstClr val="black"/>
                </a:solidFill>
              </a:rPr>
              <a:t>YHTEISÖLLISESTI. Aikuinen tuo pedagogista sisältöä leikkiin. </a:t>
            </a:r>
          </a:p>
          <a:p>
            <a:pPr lvl="0"/>
            <a:r>
              <a:rPr lang="fi-FI" sz="1600" dirty="0">
                <a:solidFill>
                  <a:prstClr val="black"/>
                </a:solidFill>
              </a:rPr>
              <a:t>LASTEN ALOTTEISTA  JA IDEOISTA. </a:t>
            </a:r>
          </a:p>
          <a:p>
            <a:pPr marL="0" lvl="0" indent="0">
              <a:buNone/>
            </a:pPr>
            <a:r>
              <a:rPr lang="fi-FI" sz="1600" dirty="0">
                <a:solidFill>
                  <a:prstClr val="black"/>
                </a:solidFill>
              </a:rPr>
              <a:t>    Leikeissä näkyy lasten sen hetkisen mielenkiinnon kohteet ja tietynlaiset In-jutut. </a:t>
            </a:r>
          </a:p>
          <a:p>
            <a:pPr lvl="0"/>
            <a:r>
              <a:rPr lang="fi-FI" sz="1600" dirty="0">
                <a:solidFill>
                  <a:prstClr val="black"/>
                </a:solidFill>
              </a:rPr>
              <a:t>RYHMÄÄN KUULUMISEN VAHVISTAMISEKSI </a:t>
            </a:r>
          </a:p>
          <a:p>
            <a:pPr marL="0" lvl="0" indent="0">
              <a:buNone/>
            </a:pPr>
            <a:r>
              <a:rPr lang="fi-FI" sz="1600" dirty="0">
                <a:solidFill>
                  <a:prstClr val="black"/>
                </a:solidFill>
              </a:rPr>
              <a:t>    Leikissä lapsi harjoittelee kaikkia elämän perustaitoja, esimerkiksi sosiaalisia taitoja sekä kieltä. </a:t>
            </a:r>
          </a:p>
          <a:p>
            <a:pPr lvl="0"/>
            <a:r>
              <a:rPr lang="fi-FI" sz="1600" dirty="0">
                <a:solidFill>
                  <a:prstClr val="black"/>
                </a:solidFill>
              </a:rPr>
              <a:t>SÄÄNTÖLEIKKEJÄ AIKUISJOHTOISESTI.  Aikuisella merkittävä rooli leikin alkuun saattajana. </a:t>
            </a:r>
          </a:p>
          <a:p>
            <a:pPr marL="0" lvl="0" indent="0">
              <a:buNone/>
            </a:pPr>
            <a:r>
              <a:rPr lang="fi-FI" sz="1600" dirty="0">
                <a:solidFill>
                  <a:prstClr val="black"/>
                </a:solidFill>
              </a:rPr>
              <a:t>    Herkkyys huomata, milloin aikuisen on aika siirtyä havainnoijan rooliin. </a:t>
            </a:r>
          </a:p>
          <a:p>
            <a:pPr lvl="0"/>
            <a:r>
              <a:rPr lang="fi-FI" sz="1600" dirty="0">
                <a:solidFill>
                  <a:prstClr val="black"/>
                </a:solidFill>
              </a:rPr>
              <a:t>LIIKUNNALLISESTI Esimerkiksi retkillä.</a:t>
            </a:r>
          </a:p>
          <a:p>
            <a:pPr lvl="0"/>
            <a:r>
              <a:rPr lang="fi-FI" sz="1600" dirty="0">
                <a:solidFill>
                  <a:prstClr val="black"/>
                </a:solidFill>
              </a:rPr>
              <a:t>MYÖS YKSIN, lapsen näin halutessa.</a:t>
            </a:r>
          </a:p>
          <a:p>
            <a:pPr lvl="0"/>
            <a:r>
              <a:rPr lang="fi-FI" sz="1600" dirty="0">
                <a:solidFill>
                  <a:prstClr val="black"/>
                </a:solidFill>
              </a:rPr>
              <a:t>LEIKKIYMPÄRISTÖJÄ LASTEN KANSSA LUODEN, esimerkiksi kahvila- ja kirjasto leikit.</a:t>
            </a:r>
          </a:p>
          <a:p>
            <a:pPr lvl="0"/>
            <a:endParaRPr lang="fi-FI" sz="1600" dirty="0">
              <a:solidFill>
                <a:prstClr val="black"/>
              </a:solidFill>
            </a:endParaRPr>
          </a:p>
          <a:p>
            <a:pPr marL="0" lvl="0" indent="0">
              <a:buNone/>
            </a:pPr>
            <a:r>
              <a:rPr lang="fi-FI" sz="1600" dirty="0">
                <a:solidFill>
                  <a:prstClr val="black"/>
                </a:solidFill>
              </a:rPr>
              <a:t>HENKILÖSTÖLLÄ ON MERKITTÄVÄ ROOLI LEIKISSÄ:</a:t>
            </a:r>
          </a:p>
          <a:p>
            <a:pPr marL="0" lvl="0" indent="0">
              <a:buNone/>
            </a:pPr>
            <a:endParaRPr lang="fi-FI" sz="1600" dirty="0">
              <a:solidFill>
                <a:prstClr val="black"/>
              </a:solidFill>
            </a:endParaRPr>
          </a:p>
          <a:p>
            <a:pPr lvl="0"/>
            <a:r>
              <a:rPr lang="fi-FI" sz="1600" dirty="0">
                <a:solidFill>
                  <a:prstClr val="black"/>
                </a:solidFill>
              </a:rPr>
              <a:t>Henkilöstö ymmärtää pedagogisen leikin arvon lapsen kehityksen kannalta. </a:t>
            </a:r>
          </a:p>
          <a:p>
            <a:pPr lvl="0"/>
            <a:r>
              <a:rPr lang="fi-FI" sz="1600" dirty="0">
                <a:solidFill>
                  <a:prstClr val="black"/>
                </a:solidFill>
              </a:rPr>
              <a:t>Leikkitilanteita kuvataan, havainnoidaan ja dokumentoidaan, jotta pystymme arvioimaan ja sitä kautta kehittämään toimintaa ja oppimisympäristöä, sekä tarkastelemaan lasten rooleja ja heidän välistä vuorovaikutusta leikissä. Kuvaamisen avulla havainnoimme myös aikuisen merkitystä ja roolia leikissä, sekä tulevan suunnittelun pohjaksi.</a:t>
            </a:r>
          </a:p>
          <a:p>
            <a:endParaRPr lang="fi-FI" dirty="0"/>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A674E643-FC56-4E32-B709-651CFF3EC272}" type="slidenum">
              <a:rPr lang="fi-FI" smtClean="0"/>
              <a:pPr>
                <a:defRPr/>
              </a:pPr>
              <a:t>11</a:t>
            </a:fld>
            <a:endParaRPr lang="fi-FI"/>
          </a:p>
        </p:txBody>
      </p:sp>
    </p:spTree>
    <p:extLst>
      <p:ext uri="{BB962C8B-B14F-4D97-AF65-F5344CB8AC3E}">
        <p14:creationId xmlns:p14="http://schemas.microsoft.com/office/powerpoint/2010/main" val="275873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1" y="224445"/>
            <a:ext cx="7855526" cy="711994"/>
          </a:xfrm>
        </p:spPr>
        <p:txBody>
          <a:bodyPr/>
          <a:lstStyle/>
          <a:p>
            <a:r>
              <a:rPr lang="fi-FI" sz="3600" dirty="0" smtClean="0">
                <a:solidFill>
                  <a:srgbClr val="00D7A7"/>
                </a:solidFill>
                <a:latin typeface="+mj-lt"/>
              </a:rPr>
              <a:t>Kannustamme </a:t>
            </a:r>
            <a:r>
              <a:rPr lang="fi-FI" sz="3600" dirty="0">
                <a:solidFill>
                  <a:srgbClr val="00D7A7"/>
                </a:solidFill>
                <a:latin typeface="+mj-lt"/>
              </a:rPr>
              <a:t>hyviin kaveritaitoihin</a:t>
            </a:r>
            <a:r>
              <a:rPr lang="fi-FI" sz="3600" dirty="0" smtClean="0">
                <a:solidFill>
                  <a:srgbClr val="00D7A7"/>
                </a:solidFill>
                <a:latin typeface="+mj-lt"/>
              </a:rPr>
              <a:t/>
            </a:r>
            <a:br>
              <a:rPr lang="fi-FI" sz="3600" dirty="0" smtClean="0">
                <a:solidFill>
                  <a:srgbClr val="00D7A7"/>
                </a:solidFill>
                <a:latin typeface="+mj-lt"/>
              </a:rPr>
            </a:br>
            <a:endParaRPr lang="fi-FI" sz="3600" dirty="0">
              <a:solidFill>
                <a:srgbClr val="00D7A7"/>
              </a:solidFill>
              <a:latin typeface="+mj-lt"/>
            </a:endParaRPr>
          </a:p>
        </p:txBody>
      </p:sp>
      <p:sp>
        <p:nvSpPr>
          <p:cNvPr id="10" name="Sisällön paikkamerkki 9"/>
          <p:cNvSpPr>
            <a:spLocks noGrp="1"/>
          </p:cNvSpPr>
          <p:nvPr>
            <p:ph sz="half" idx="1"/>
          </p:nvPr>
        </p:nvSpPr>
        <p:spPr>
          <a:xfrm>
            <a:off x="490453" y="777339"/>
            <a:ext cx="7448203" cy="5702530"/>
          </a:xfrm>
        </p:spPr>
        <p:txBody>
          <a:bodyPr/>
          <a:lstStyle/>
          <a:p>
            <a:pPr marL="0" indent="0" fontAlgn="auto">
              <a:spcBef>
                <a:spcPts val="0"/>
              </a:spcBef>
              <a:spcAft>
                <a:spcPts val="0"/>
              </a:spcAft>
              <a:buNone/>
              <a:defRPr/>
            </a:pPr>
            <a:endParaRPr lang="fi-FI" sz="800" dirty="0" smtClean="0">
              <a:solidFill>
                <a:prstClr val="black"/>
              </a:solidFill>
            </a:endParaRPr>
          </a:p>
          <a:p>
            <a:pPr marL="0" indent="0" fontAlgn="auto">
              <a:spcBef>
                <a:spcPts val="0"/>
              </a:spcBef>
              <a:spcAft>
                <a:spcPts val="0"/>
              </a:spcAft>
              <a:buNone/>
              <a:defRPr/>
            </a:pPr>
            <a:r>
              <a:rPr lang="fi-FI" sz="1600" dirty="0" smtClean="0">
                <a:solidFill>
                  <a:prstClr val="black"/>
                </a:solidFill>
              </a:rPr>
              <a:t>Olemme yhdessä sopineet kaverisuhteita vahvistavan ja vuorovaikutusta edistävän toimintamallin:</a:t>
            </a:r>
            <a:r>
              <a:rPr lang="fi-FI" sz="1600" dirty="0">
                <a:solidFill>
                  <a:prstClr val="black"/>
                </a:solidFill>
              </a:rPr>
              <a:t> </a:t>
            </a:r>
            <a:r>
              <a:rPr lang="fi-FI" sz="1600" dirty="0" smtClean="0">
                <a:solidFill>
                  <a:prstClr val="black"/>
                </a:solidFill>
              </a:rPr>
              <a:t>  </a:t>
            </a:r>
          </a:p>
          <a:p>
            <a:pPr marL="0" indent="0" fontAlgn="auto">
              <a:spcBef>
                <a:spcPts val="0"/>
              </a:spcBef>
              <a:spcAft>
                <a:spcPts val="0"/>
              </a:spcAft>
              <a:buNone/>
              <a:defRPr/>
            </a:pPr>
            <a:r>
              <a:rPr lang="fi-FI" sz="1600" dirty="0" smtClean="0">
                <a:solidFill>
                  <a:prstClr val="black"/>
                </a:solidFill>
              </a:rPr>
              <a:t>                                       </a:t>
            </a:r>
          </a:p>
          <a:p>
            <a:pPr marL="0" indent="0" fontAlgn="auto">
              <a:spcBef>
                <a:spcPts val="0"/>
              </a:spcBef>
              <a:spcAft>
                <a:spcPts val="0"/>
              </a:spcAft>
              <a:buNone/>
              <a:defRPr/>
            </a:pPr>
            <a:r>
              <a:rPr lang="fi-FI" sz="1600" dirty="0" smtClean="0">
                <a:solidFill>
                  <a:prstClr val="black"/>
                </a:solidFill>
              </a:rPr>
              <a:t>  "</a:t>
            </a:r>
            <a:r>
              <a:rPr lang="fi-FI" sz="1600" dirty="0" err="1">
                <a:solidFill>
                  <a:prstClr val="black"/>
                </a:solidFill>
              </a:rPr>
              <a:t>Tuu</a:t>
            </a:r>
            <a:r>
              <a:rPr lang="fi-FI" sz="1600" dirty="0">
                <a:solidFill>
                  <a:prstClr val="black"/>
                </a:solidFill>
              </a:rPr>
              <a:t> </a:t>
            </a:r>
            <a:r>
              <a:rPr lang="fi-FI" sz="1600" dirty="0" err="1">
                <a:solidFill>
                  <a:prstClr val="black"/>
                </a:solidFill>
              </a:rPr>
              <a:t>mun</a:t>
            </a:r>
            <a:r>
              <a:rPr lang="fi-FI" sz="1600" dirty="0">
                <a:solidFill>
                  <a:prstClr val="black"/>
                </a:solidFill>
              </a:rPr>
              <a:t> mukaan"- laulu</a:t>
            </a:r>
            <a:r>
              <a:rPr lang="fi-FI" sz="1600" dirty="0" smtClean="0">
                <a:solidFill>
                  <a:prstClr val="black"/>
                </a:solidFill>
              </a:rPr>
              <a:t>​ </a:t>
            </a:r>
          </a:p>
          <a:p>
            <a:pPr marL="0" indent="0" fontAlgn="auto">
              <a:spcBef>
                <a:spcPts val="0"/>
              </a:spcBef>
              <a:spcAft>
                <a:spcPts val="0"/>
              </a:spcAft>
              <a:buNone/>
              <a:defRPr/>
            </a:pPr>
            <a:endParaRPr lang="fi-FI" sz="1600" dirty="0">
              <a:solidFill>
                <a:prstClr val="black"/>
              </a:solidFill>
            </a:endParaRPr>
          </a:p>
          <a:p>
            <a:pPr marL="0" indent="0" fontAlgn="auto">
              <a:spcBef>
                <a:spcPts val="0"/>
              </a:spcBef>
              <a:spcAft>
                <a:spcPts val="0"/>
              </a:spcAft>
              <a:buNone/>
              <a:defRPr/>
            </a:pPr>
            <a:r>
              <a:rPr lang="fi-FI" sz="1600" dirty="0" smtClean="0">
                <a:solidFill>
                  <a:prstClr val="black"/>
                </a:solidFill>
              </a:rPr>
              <a:t>1</a:t>
            </a:r>
            <a:r>
              <a:rPr lang="fi-FI" sz="1600" dirty="0">
                <a:solidFill>
                  <a:prstClr val="black"/>
                </a:solidFill>
              </a:rPr>
              <a:t>. </a:t>
            </a:r>
            <a:r>
              <a:rPr lang="fi-FI" sz="1600" dirty="0" smtClean="0">
                <a:solidFill>
                  <a:prstClr val="black"/>
                </a:solidFill>
              </a:rPr>
              <a:t>VARHAISKASVATUSYKSIKKÖ JÄKÄLÄ-TAPANILAN LEIKKIRAUHAN </a:t>
            </a:r>
            <a:r>
              <a:rPr lang="fi-FI" sz="1600" dirty="0">
                <a:solidFill>
                  <a:prstClr val="black"/>
                </a:solidFill>
              </a:rPr>
              <a:t>JULISTUS TOIMINTAKAUDEN ALUSSA. </a:t>
            </a:r>
            <a:r>
              <a:rPr lang="fi-FI" sz="1600" dirty="0" smtClean="0">
                <a:solidFill>
                  <a:prstClr val="black"/>
                </a:solidFill>
              </a:rPr>
              <a:t>​</a:t>
            </a:r>
          </a:p>
          <a:p>
            <a:pPr marL="0" indent="0" fontAlgn="auto">
              <a:spcBef>
                <a:spcPts val="0"/>
              </a:spcBef>
              <a:spcAft>
                <a:spcPts val="0"/>
              </a:spcAft>
              <a:buNone/>
              <a:defRPr/>
            </a:pPr>
            <a:endParaRPr lang="fi-FI" sz="1600" dirty="0">
              <a:solidFill>
                <a:prstClr val="black"/>
              </a:solidFill>
            </a:endParaRPr>
          </a:p>
          <a:p>
            <a:pPr marL="0" indent="0" fontAlgn="auto">
              <a:spcBef>
                <a:spcPts val="0"/>
              </a:spcBef>
              <a:spcAft>
                <a:spcPts val="0"/>
              </a:spcAft>
              <a:buNone/>
              <a:defRPr/>
            </a:pPr>
            <a:r>
              <a:rPr lang="fi-FI" sz="1600" dirty="0" smtClean="0">
                <a:solidFill>
                  <a:prstClr val="black"/>
                </a:solidFill>
              </a:rPr>
              <a:t>2. </a:t>
            </a:r>
            <a:r>
              <a:rPr lang="fi-FI" sz="1600" dirty="0">
                <a:solidFill>
                  <a:prstClr val="black"/>
                </a:solidFill>
              </a:rPr>
              <a:t>OTAMME RYHMÄKOHTAISESTI ARKEEN OPETUSTUOKIOITA JA LEIKKIHETKIÄ </a:t>
            </a:r>
            <a:r>
              <a:rPr lang="fi-FI" sz="1600" dirty="0" smtClean="0">
                <a:solidFill>
                  <a:prstClr val="black"/>
                </a:solidFill>
              </a:rPr>
              <a:t>KAVERITEEMAAN </a:t>
            </a:r>
            <a:r>
              <a:rPr lang="fi-FI" sz="1600" dirty="0">
                <a:solidFill>
                  <a:prstClr val="black"/>
                </a:solidFill>
              </a:rPr>
              <a:t>LIITTYEN. </a:t>
            </a:r>
            <a:r>
              <a:rPr lang="fi-FI" sz="1600" dirty="0" smtClean="0">
                <a:solidFill>
                  <a:prstClr val="black"/>
                </a:solidFill>
              </a:rPr>
              <a:t>​</a:t>
            </a:r>
          </a:p>
          <a:p>
            <a:pPr marL="0" indent="0" fontAlgn="auto">
              <a:spcBef>
                <a:spcPts val="0"/>
              </a:spcBef>
              <a:spcAft>
                <a:spcPts val="0"/>
              </a:spcAft>
              <a:buNone/>
              <a:defRPr/>
            </a:pPr>
            <a:r>
              <a:rPr lang="fi-FI" sz="1600" dirty="0" smtClean="0">
                <a:solidFill>
                  <a:prstClr val="black"/>
                </a:solidFill>
              </a:rPr>
              <a:t>Luodaan turvallinen ilmapiiri, opetetaan sosiaalisiat- ja emotionaalisia taitoja, tapa- ja moraalikasvatusta, lasten osallisuuden ja tasa-arvon edistämistä sekä leikin havainnointia, ohjaamista ja siihen osallistumista</a:t>
            </a:r>
          </a:p>
          <a:p>
            <a:pPr marL="0" indent="0" fontAlgn="auto">
              <a:spcBef>
                <a:spcPts val="0"/>
              </a:spcBef>
              <a:spcAft>
                <a:spcPts val="0"/>
              </a:spcAft>
              <a:buNone/>
              <a:defRPr/>
            </a:pPr>
            <a:endParaRPr lang="fi-FI" sz="1600" dirty="0">
              <a:solidFill>
                <a:prstClr val="black"/>
              </a:solidFill>
            </a:endParaRPr>
          </a:p>
          <a:p>
            <a:pPr marL="0" indent="0" fontAlgn="auto">
              <a:spcBef>
                <a:spcPts val="0"/>
              </a:spcBef>
              <a:spcAft>
                <a:spcPts val="0"/>
              </a:spcAft>
              <a:buNone/>
              <a:defRPr/>
            </a:pPr>
            <a:r>
              <a:rPr lang="fi-FI" sz="1600" dirty="0" smtClean="0">
                <a:solidFill>
                  <a:prstClr val="black"/>
                </a:solidFill>
              </a:rPr>
              <a:t>3</a:t>
            </a:r>
            <a:r>
              <a:rPr lang="fi-FI" sz="1600" dirty="0">
                <a:solidFill>
                  <a:prstClr val="black"/>
                </a:solidFill>
              </a:rPr>
              <a:t>. TURVATAITOKASVATUS ​</a:t>
            </a:r>
          </a:p>
          <a:p>
            <a:pPr marL="0" indent="0" fontAlgn="auto">
              <a:spcBef>
                <a:spcPts val="0"/>
              </a:spcBef>
              <a:spcAft>
                <a:spcPts val="0"/>
              </a:spcAft>
              <a:buNone/>
              <a:defRPr/>
            </a:pPr>
            <a:r>
              <a:rPr lang="fi-FI" sz="1600" dirty="0" smtClean="0">
                <a:solidFill>
                  <a:prstClr val="black"/>
                </a:solidFill>
              </a:rPr>
              <a:t>edistää </a:t>
            </a:r>
            <a:r>
              <a:rPr lang="fi-FI" sz="1600" dirty="0">
                <a:solidFill>
                  <a:prstClr val="black"/>
                </a:solidFill>
              </a:rPr>
              <a:t>lapsen itsearvostusta, itseluottamusta, tunne- ja vuorovaikutustaitoja, hyviä ihmissuhteita ja kannustaa lasta puhumaan vaikeistakin asioista. Turvataidoissa lapset oppivat taitoja, joilla voi välttyä joutumasta hankaliin tilanteisiin tai sellaiseen joutuessaan osaavat puolustaa itseään ja rajojaan </a:t>
            </a:r>
            <a:r>
              <a:rPr lang="fi-FI" sz="1600" dirty="0" err="1">
                <a:solidFill>
                  <a:prstClr val="black"/>
                </a:solidFill>
              </a:rPr>
              <a:t>esim</a:t>
            </a:r>
            <a:r>
              <a:rPr lang="fi-FI" sz="1600" dirty="0">
                <a:solidFill>
                  <a:prstClr val="black"/>
                </a:solidFill>
              </a:rPr>
              <a:t>; ristiriitatilanteissa.</a:t>
            </a:r>
            <a:r>
              <a:rPr lang="fi-FI" sz="1600" dirty="0" smtClean="0">
                <a:solidFill>
                  <a:prstClr val="black"/>
                </a:solidFill>
              </a:rPr>
              <a:t>​</a:t>
            </a:r>
          </a:p>
          <a:p>
            <a:pPr marL="0" indent="0" fontAlgn="auto">
              <a:spcBef>
                <a:spcPts val="0"/>
              </a:spcBef>
              <a:spcAft>
                <a:spcPts val="0"/>
              </a:spcAft>
              <a:buNone/>
              <a:defRPr/>
            </a:pPr>
            <a:endParaRPr lang="fi-FI" sz="1600" dirty="0" smtClean="0">
              <a:solidFill>
                <a:prstClr val="black"/>
              </a:solidFill>
            </a:endParaRPr>
          </a:p>
        </p:txBody>
      </p:sp>
      <p:pic>
        <p:nvPicPr>
          <p:cNvPr id="6" name="Kuvan paikkamerkki 5"/>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a:ext>
            </a:extLst>
          </a:blip>
          <a:srcRect t="802" b="802"/>
          <a:stretch>
            <a:fillRect/>
          </a:stretch>
        </p:blipFill>
        <p:spPr>
          <a:xfrm rot="5400000">
            <a:off x="7454208" y="1590966"/>
            <a:ext cx="4867561" cy="3532909"/>
          </a:xfrm>
        </p:spPr>
      </p:pic>
      <p:sp>
        <p:nvSpPr>
          <p:cNvPr id="4" name="Alatunnisteen paikkamerkki 3">
            <a:extLst>
              <a:ext uri="{FF2B5EF4-FFF2-40B4-BE49-F238E27FC236}">
                <a16:creationId xmlns:a16="http://schemas.microsoft.com/office/drawing/2014/main" id="{F3497F23-37D2-4BBE-9F68-A9F41A90392A}"/>
              </a:ext>
            </a:extLst>
          </p:cNvPr>
          <p:cNvSpPr>
            <a:spLocks noGrp="1"/>
          </p:cNvSpPr>
          <p:nvPr>
            <p:ph type="ftr" sz="quarter" idx="4294967295"/>
          </p:nvPr>
        </p:nvSpPr>
        <p:spPr>
          <a:xfrm>
            <a:off x="0" y="6269038"/>
            <a:ext cx="4114800" cy="2587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smtClean="0">
                <a:ln>
                  <a:noFill/>
                </a:ln>
                <a:solidFill>
                  <a:srgbClr val="000000"/>
                </a:solidFill>
                <a:effectLst/>
                <a:uLnTx/>
                <a:uFillTx/>
                <a:latin typeface="Arial" panose="020B0604020202020204"/>
                <a:ea typeface="+mn-ea"/>
                <a:cs typeface="+mn-cs"/>
              </a:rPr>
              <a:t>		</a:t>
            </a:r>
            <a:endParaRPr kumimoji="0" lang="fi-FI"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Dian numeron paikkamerkki 4">
            <a:extLst>
              <a:ext uri="{FF2B5EF4-FFF2-40B4-BE49-F238E27FC236}">
                <a16:creationId xmlns:a16="http://schemas.microsoft.com/office/drawing/2014/main" id="{F97C2C26-5CF0-4D99-8C6A-72EA9CC5AA73}"/>
              </a:ext>
            </a:extLst>
          </p:cNvPr>
          <p:cNvSpPr>
            <a:spLocks noGrp="1"/>
          </p:cNvSpPr>
          <p:nvPr>
            <p:ph type="sldNum" sz="quarter" idx="4294967295"/>
          </p:nvPr>
        </p:nvSpPr>
        <p:spPr>
          <a:xfrm>
            <a:off x="10955338" y="6269038"/>
            <a:ext cx="1236662" cy="2587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4996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290945"/>
            <a:ext cx="10661515" cy="5918661"/>
          </a:xfrm>
        </p:spPr>
        <p:txBody>
          <a:bodyPr/>
          <a:lstStyle/>
          <a:p>
            <a:r>
              <a:rPr lang="fi-FI" sz="1600" b="0" dirty="0" smtClean="0"/>
              <a:t>4</a:t>
            </a:r>
            <a:r>
              <a:rPr lang="fi-FI" sz="1600" b="0" dirty="0"/>
              <a:t>. KÄYTÄMME KAVERITAITOJEN VAHVISTAMISEN TUKENA ERILAISIA MATERIAALEJA RYHMÄKOHTAISESTI LASTEN IKÄTASOT HUOMIOIDEN​</a:t>
            </a:r>
            <a:br>
              <a:rPr lang="fi-FI" sz="1600" b="0" dirty="0"/>
            </a:br>
            <a:r>
              <a:rPr lang="fi-FI" sz="1600" b="0" dirty="0"/>
              <a:t>Tavat ja keinot ehkäistä konflikteja valitaan aina lapsiryhmän tarpeen mukaisesti. Ryhmässä laaditaan tavoitteet ja valitaan eri keinot lasten vuorovaikutussuhteista ja tilanteista riippuen</a:t>
            </a:r>
            <a:br>
              <a:rPr lang="fi-FI" sz="1600" b="0" dirty="0"/>
            </a:br>
            <a:r>
              <a:rPr lang="fi-FI" sz="1600" b="0" dirty="0"/>
              <a:t/>
            </a:r>
            <a:br>
              <a:rPr lang="fi-FI" sz="1600" b="0" dirty="0"/>
            </a:br>
            <a:r>
              <a:rPr lang="fi-FI" sz="1600" b="0" dirty="0"/>
              <a:t>5.POHDIMME LASTEN KANSSA MILLAISESSA RYHMÄSSÄ ON HYVÄ OLLA​</a:t>
            </a:r>
            <a:br>
              <a:rPr lang="fi-FI" sz="1600" b="0" dirty="0"/>
            </a:br>
            <a:r>
              <a:rPr lang="fi-FI" sz="1600" b="0" dirty="0"/>
              <a:t>Lapsilla itsellään on arvokasta tietoa ryhmänsä sosiaalisista suhteista sekä ilmiöistä. Lasten kokemusten kartoittaminen ja kyseleminen auttaa aikuisia tukemaan ryhmää sekä vahvistamaan osallisuuden kokemusta. Lapsilta kysytään kuinka he kokevat asioita. Tarkoituksena ymmärtää lasten maailmaa paremmin</a:t>
            </a:r>
            <a:r>
              <a:rPr lang="fi-FI" sz="1600" b="0" dirty="0" smtClean="0"/>
              <a:t>.</a:t>
            </a:r>
            <a:br>
              <a:rPr lang="fi-FI" sz="1600" b="0" dirty="0" smtClean="0"/>
            </a:br>
            <a:r>
              <a:rPr lang="fi-FI" sz="1600" b="0" dirty="0"/>
              <a:t/>
            </a:r>
            <a:br>
              <a:rPr lang="fi-FI" sz="1600" b="0" dirty="0"/>
            </a:br>
            <a:r>
              <a:rPr lang="fi-FI" sz="1600" b="0" dirty="0"/>
              <a:t/>
            </a:r>
            <a:br>
              <a:rPr lang="fi-FI" sz="1600" b="0" dirty="0"/>
            </a:br>
            <a:r>
              <a:rPr lang="fi-FI" sz="1600" b="0" dirty="0"/>
              <a:t>6. VANHEMMAT OVAT TIETOISIA JA OSALLISTUVAT TOIMINTAMALLIN SUUNNITTELUUN JA KEHITTÄMISEEN. KÄSITELLÄÄN AIHETTA VASUKESKUSTELUISSA SEKÄ VANHEMPAINILLOISSA​</a:t>
            </a:r>
            <a:br>
              <a:rPr lang="fi-FI" sz="1600" b="0" dirty="0"/>
            </a:br>
            <a:r>
              <a:rPr lang="fi-FI" sz="1600" b="0" dirty="0"/>
              <a:t>Lisätään vanhempien tietoisuutta. Kaveritaidot ja mahdolliset konfliktit ovat päiväkodin ja perheen yhteinen asia. Hyvä kasvatuskumppanuus on pohjana sille, että päiväkoti ja vanhemmat voivat miettiä erilaisiin tilanteisiin ratkaisuja.</a:t>
            </a:r>
            <a:br>
              <a:rPr lang="fi-FI" sz="1600" b="0" dirty="0"/>
            </a:br>
            <a:r>
              <a:rPr lang="fi-FI" sz="1600" b="0" dirty="0"/>
              <a:t/>
            </a:r>
            <a:br>
              <a:rPr lang="fi-FI" sz="1600" b="0" dirty="0"/>
            </a:br>
            <a:r>
              <a:rPr lang="fi-FI" sz="1600" b="0" dirty="0"/>
              <a:t>7. HENKILÖKUNNALLA ON YHTEINEN KÄSITYS PÄIVÄKOTIRAUHAN TOTEUTUMISESTA JA JOKAISELLA AIKUISELLA PÄIVÄKODISSA ON VASTUU PUUTTUA RISTIRIITATILANTEISIIN​. </a:t>
            </a:r>
            <a:r>
              <a:rPr lang="fi-FI" sz="1600" b="0" dirty="0" smtClean="0"/>
              <a:t/>
            </a:r>
            <a:br>
              <a:rPr lang="fi-FI" sz="1600" b="0" dirty="0" smtClean="0"/>
            </a:br>
            <a:r>
              <a:rPr lang="fi-FI" sz="1600" b="0" dirty="0"/>
              <a:t/>
            </a:r>
            <a:br>
              <a:rPr lang="fi-FI" sz="1600" b="0" dirty="0"/>
            </a:br>
            <a:r>
              <a:rPr lang="fi-FI" sz="1600" b="0" dirty="0"/>
              <a:t/>
            </a:r>
            <a:br>
              <a:rPr lang="fi-FI" sz="1600" b="0" dirty="0"/>
            </a:br>
            <a:r>
              <a:rPr lang="fi-FI" sz="1600" b="0" dirty="0"/>
              <a:t>8. KOKO VARHAISKASVATUS PERUSTUU POSITIIVISEEN PEDAGOGIIKKAAN, JOKA KANNUSTAA LAPSIA HYVIIN KAVERITAITOIHIN KEHUJEN, KANNUSTAMISEN JA JOKAISEN LAPSEN VAHVUUKSIEN LÖYTÄMISEN MYÖTÄ​</a:t>
            </a:r>
            <a:br>
              <a:rPr lang="fi-FI" sz="1600" b="0" dirty="0"/>
            </a:br>
            <a:r>
              <a:rPr lang="fi-FI" sz="1600" b="0" dirty="0"/>
              <a:t/>
            </a:r>
            <a:br>
              <a:rPr lang="fi-FI" sz="1600" b="0" dirty="0"/>
            </a:br>
            <a:r>
              <a:rPr lang="fi-FI" sz="1600" b="0" dirty="0"/>
              <a:t>9.  SUHTAUDUMME VAKAVASTI SELVITETTÄVIIN TILANTEISIIN. KUULEMME JA HUOMIOIMME LAPSIA JA VANHEMPIA                     	TASAPUOLISESTI TILANTEIDEN SELVITTELYSSÄ​</a:t>
            </a:r>
            <a:br>
              <a:rPr lang="fi-FI" sz="1600" b="0" dirty="0"/>
            </a:br>
            <a:r>
              <a:rPr lang="fi-FI" sz="1600" b="0" dirty="0"/>
              <a:t/>
            </a:r>
            <a:br>
              <a:rPr lang="fi-FI" sz="1600" b="0" dirty="0"/>
            </a:br>
            <a:r>
              <a:rPr lang="fi-FI" sz="1600" b="0" dirty="0" smtClean="0"/>
              <a:t>10</a:t>
            </a:r>
            <a:r>
              <a:rPr lang="fi-FI" sz="1600" b="0" dirty="0"/>
              <a:t>.​ EMME ETSI SYYLLISIÄ. KOHDATAAN ILMIÖ LAAJEMMIN, JA VÄLTETÄÄN LAPSEN LEIMAAMINEN​</a:t>
            </a:r>
            <a:br>
              <a:rPr lang="fi-FI" sz="1600" b="0" dirty="0"/>
            </a:br>
            <a:r>
              <a:rPr lang="fi-FI" sz="1600" b="0" dirty="0"/>
              <a:t/>
            </a:r>
            <a:br>
              <a:rPr lang="fi-FI" sz="1600" b="0" dirty="0"/>
            </a:br>
            <a:r>
              <a:rPr lang="fi-FI" sz="1600" b="0" dirty="0"/>
              <a:t/>
            </a:r>
            <a:br>
              <a:rPr lang="fi-FI" sz="1600" b="0" dirty="0"/>
            </a:br>
            <a:r>
              <a:rPr lang="fi-FI" sz="1600" b="0" dirty="0"/>
              <a:t>​</a:t>
            </a:r>
            <a:br>
              <a:rPr lang="fi-FI" sz="1600" b="0" dirty="0"/>
            </a:br>
            <a:r>
              <a:rPr lang="fi-FI" sz="1600" b="0" dirty="0" smtClean="0"/>
              <a:t/>
            </a:r>
            <a:br>
              <a:rPr lang="fi-FI" sz="1600" b="0" dirty="0" smtClean="0"/>
            </a:br>
            <a:r>
              <a:rPr lang="fi-FI" sz="1600" b="0" dirty="0"/>
              <a:t/>
            </a:r>
            <a:br>
              <a:rPr lang="fi-FI" sz="1600" b="0" dirty="0"/>
            </a:br>
            <a:r>
              <a:rPr lang="fi-FI" sz="1600" b="0" dirty="0"/>
              <a:t/>
            </a:r>
            <a:br>
              <a:rPr lang="fi-FI" sz="1600" b="0" dirty="0"/>
            </a:br>
            <a:r>
              <a:rPr lang="fi-FI" sz="1600" b="0" dirty="0"/>
              <a:t/>
            </a:r>
            <a:br>
              <a:rPr lang="fi-FI" sz="1600" b="0" dirty="0"/>
            </a:br>
            <a:r>
              <a:rPr lang="fi-FI" sz="1600" b="0" dirty="0"/>
              <a:t/>
            </a:r>
            <a:br>
              <a:rPr lang="fi-FI" sz="1600" b="0" dirty="0"/>
            </a:br>
            <a:endParaRPr lang="fi-FI" sz="1600" b="0" dirty="0"/>
          </a:p>
        </p:txBody>
      </p:sp>
      <p:sp>
        <p:nvSpPr>
          <p:cNvPr id="3" name="Alatunnisteen paikkamerkki 2"/>
          <p:cNvSpPr>
            <a:spLocks noGrp="1"/>
          </p:cNvSpPr>
          <p:nvPr>
            <p:ph type="ftr" sz="quarter" idx="11"/>
          </p:nvPr>
        </p:nvSpPr>
        <p:spPr>
          <a:xfrm>
            <a:off x="3201988" y="6269038"/>
            <a:ext cx="4114800" cy="258762"/>
          </a:xfrm>
        </p:spPr>
        <p:txBody>
          <a:bodyPr/>
          <a:lstStyle/>
          <a:p>
            <a:pPr>
              <a:defRPr/>
            </a:pPr>
            <a:r>
              <a:rPr lang="fi-FI" dirty="0" err="1" smtClean="0"/>
              <a:t>Tomintasuunnitelma</a:t>
            </a:r>
            <a:r>
              <a:rPr lang="fi-FI" dirty="0" smtClean="0"/>
              <a:t> 2020-2021</a:t>
            </a:r>
            <a:endParaRPr lang="fi-FI" dirty="0"/>
          </a:p>
        </p:txBody>
      </p:sp>
      <p:sp>
        <p:nvSpPr>
          <p:cNvPr id="4" name="Dian numeron paikkamerkki 3"/>
          <p:cNvSpPr>
            <a:spLocks noGrp="1"/>
          </p:cNvSpPr>
          <p:nvPr>
            <p:ph type="sldNum" sz="quarter" idx="12"/>
          </p:nvPr>
        </p:nvSpPr>
        <p:spPr/>
        <p:txBody>
          <a:bodyPr/>
          <a:lstStyle/>
          <a:p>
            <a:pPr>
              <a:defRPr/>
            </a:pPr>
            <a:fld id="{456EB49D-0C93-497F-BC9C-13B0778369CB}" type="slidenum">
              <a:rPr lang="fi-FI" smtClean="0"/>
              <a:pPr>
                <a:defRPr/>
              </a:pPr>
              <a:t>13</a:t>
            </a:fld>
            <a:endParaRPr lang="fi-FI"/>
          </a:p>
        </p:txBody>
      </p:sp>
    </p:spTree>
    <p:extLst>
      <p:ext uri="{BB962C8B-B14F-4D97-AF65-F5344CB8AC3E}">
        <p14:creationId xmlns:p14="http://schemas.microsoft.com/office/powerpoint/2010/main" val="221928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39454"/>
            <a:ext cx="11234738" cy="462295"/>
          </a:xfrm>
        </p:spPr>
        <p:txBody>
          <a:bodyPr/>
          <a:lstStyle/>
          <a:p>
            <a:r>
              <a:rPr lang="fi-FI" sz="3600" dirty="0">
                <a:solidFill>
                  <a:srgbClr val="00D7A7"/>
                </a:solidFill>
                <a:latin typeface="+mj-lt"/>
              </a:rPr>
              <a:t>Toimintakauden tavoitteet </a:t>
            </a:r>
            <a:r>
              <a:rPr lang="fi-FI" sz="3600" dirty="0" smtClean="0">
                <a:solidFill>
                  <a:srgbClr val="00D7A7"/>
                </a:solidFill>
                <a:latin typeface="+mj-lt"/>
                <a:ea typeface="Arial Black"/>
                <a:cs typeface="Arial Black"/>
              </a:rPr>
              <a:t>​</a:t>
            </a:r>
            <a:br>
              <a:rPr lang="fi-FI" sz="3600" dirty="0" smtClean="0">
                <a:solidFill>
                  <a:srgbClr val="00D7A7"/>
                </a:solidFill>
                <a:latin typeface="+mj-lt"/>
                <a:ea typeface="Arial Black"/>
                <a:cs typeface="Arial Black"/>
              </a:rPr>
            </a:br>
            <a:endParaRPr lang="fi-FI" sz="3600" dirty="0">
              <a:solidFill>
                <a:srgbClr val="00D7A7"/>
              </a:solidFill>
              <a:latin typeface="+mj-lt"/>
            </a:endParaRPr>
          </a:p>
        </p:txBody>
      </p:sp>
      <p:sp>
        <p:nvSpPr>
          <p:cNvPr id="3" name="Sisällön paikkamerkki 2"/>
          <p:cNvSpPr>
            <a:spLocks noGrp="1"/>
          </p:cNvSpPr>
          <p:nvPr>
            <p:ph idx="1"/>
          </p:nvPr>
        </p:nvSpPr>
        <p:spPr>
          <a:xfrm>
            <a:off x="457200" y="1050377"/>
            <a:ext cx="10470995" cy="4979988"/>
          </a:xfrm>
        </p:spPr>
        <p:txBody>
          <a:bodyPr/>
          <a:lstStyle/>
          <a:p>
            <a:pPr marL="0" indent="0">
              <a:buNone/>
            </a:pPr>
            <a:r>
              <a:rPr lang="fi-FI" sz="1600" b="1" dirty="0" smtClean="0">
                <a:latin typeface="+mj-lt"/>
              </a:rPr>
              <a:t>Helsingin kaupungin strategiasta nousevat yhteiset tavoitteet: </a:t>
            </a:r>
            <a:endParaRPr lang="fi-FI" sz="1600" dirty="0" smtClean="0"/>
          </a:p>
          <a:p>
            <a:pPr marL="0" indent="0">
              <a:buNone/>
            </a:pPr>
            <a:r>
              <a:rPr lang="fi-FI" sz="1600" dirty="0" smtClean="0"/>
              <a:t>Lasten </a:t>
            </a:r>
            <a:r>
              <a:rPr lang="fi-FI" sz="1600" dirty="0"/>
              <a:t>yksilölliset suunnitelmat ovat perusta lapsiryhmän pedagogiselle suunnitelmalle, joka on käytössä jokaisessa lapsiryhmässä </a:t>
            </a:r>
            <a:endParaRPr lang="fi-FI" sz="1600" dirty="0" smtClean="0"/>
          </a:p>
          <a:p>
            <a:r>
              <a:rPr lang="fi-FI" sz="1600" dirty="0"/>
              <a:t>Varhaiskasvatuksessa olevalla lapsella on varhaiskasvatuslain turvaama oikeus saada </a:t>
            </a:r>
            <a:r>
              <a:rPr lang="fi-FI" sz="1600" u="sng" dirty="0"/>
              <a:t>suunnitelmallista ja tavoitteellista kasvatusta, opetusta ja hoitoa.</a:t>
            </a:r>
            <a:endParaRPr lang="fi-FI" sz="1600" u="sng" dirty="0">
              <a:cs typeface="Arial"/>
            </a:endParaRPr>
          </a:p>
          <a:p>
            <a:r>
              <a:rPr lang="fi-FI" sz="1600" dirty="0" smtClean="0"/>
              <a:t>Lapsen </a:t>
            </a:r>
            <a:r>
              <a:rPr lang="fi-FI" sz="1600" dirty="0"/>
              <a:t>varhaiskasvatussuunnitelmassa asetetaan yhdessä </a:t>
            </a:r>
            <a:r>
              <a:rPr lang="fi-FI" sz="1600" u="sng" dirty="0"/>
              <a:t>toiminnalle tavoitteita</a:t>
            </a:r>
            <a:r>
              <a:rPr lang="fi-FI" sz="1600" dirty="0"/>
              <a:t>, joilla edistetään lapsen suunnitelmallista kasvatusta, opetusta ja hoitoa. </a:t>
            </a:r>
            <a:endParaRPr lang="fi-FI" sz="1600" dirty="0" smtClean="0"/>
          </a:p>
          <a:p>
            <a:endParaRPr lang="fi-FI" sz="1600" dirty="0">
              <a:cs typeface="Arial" panose="020B0604020202020204"/>
            </a:endParaRPr>
          </a:p>
          <a:p>
            <a:pPr marL="0" indent="0">
              <a:buNone/>
            </a:pPr>
            <a:r>
              <a:rPr lang="fi-FI" sz="1600" b="1" dirty="0">
                <a:latin typeface="+mj-lt"/>
              </a:rPr>
              <a:t>Rakennetaan kulttuuripolkua varhaiskasvatuksessa ja </a:t>
            </a:r>
            <a:r>
              <a:rPr lang="fi-FI" sz="1600" b="1" dirty="0" smtClean="0">
                <a:latin typeface="+mj-lt"/>
              </a:rPr>
              <a:t>esiopetuksessa</a:t>
            </a:r>
          </a:p>
          <a:p>
            <a:pPr lvl="0"/>
            <a:r>
              <a:rPr lang="fi-FI" sz="1600" dirty="0"/>
              <a:t>Varhaiskasvatuslain mukaan varhaiskasvatuksen tavoitteena on toteuttaa lapsen </a:t>
            </a:r>
            <a:r>
              <a:rPr lang="fi-FI" sz="1600" u="sng" dirty="0"/>
              <a:t>leikkiin, liikkumiseen, taiteisiin ja kulttuuriperintöön perustuvaa monipuolista toimintaa ja mahdollistaa myönteiset oppimiskokemukset</a:t>
            </a:r>
          </a:p>
          <a:p>
            <a:pPr lvl="0"/>
            <a:r>
              <a:rPr lang="fi-FI" sz="1600" u="sng" dirty="0"/>
              <a:t>Rakennamme</a:t>
            </a:r>
            <a:r>
              <a:rPr lang="fi-FI" sz="1600" dirty="0"/>
              <a:t> helsinkiläisessä varhaiskasvatuksessa ja esiopetuksessa yhdessä kulttuuri-, kirjasto-, liikunta- ja </a:t>
            </a:r>
            <a:r>
              <a:rPr lang="fi-FI" sz="1600" u="sng" dirty="0"/>
              <a:t>ympäristöpalveluiden sekä muiden toimijoiden kanssa lasten</a:t>
            </a:r>
            <a:r>
              <a:rPr lang="fi-FI" sz="1600" dirty="0"/>
              <a:t> </a:t>
            </a:r>
            <a:r>
              <a:rPr lang="fi-FI" sz="1600" u="sng" dirty="0"/>
              <a:t>elämää avartavaa, lapsuutta arvostavaa ja sukupolvien kohtaamiseen kannustavaa Helsinkiä</a:t>
            </a:r>
            <a:r>
              <a:rPr lang="fi-FI" sz="1600" u="sng" dirty="0" smtClean="0"/>
              <a:t>. </a:t>
            </a:r>
            <a:endParaRPr lang="fi-FI" sz="1600" u="sng" dirty="0"/>
          </a:p>
          <a:p>
            <a:pPr marL="0" indent="0">
              <a:buNone/>
            </a:pPr>
            <a:endParaRPr lang="fi-FI" sz="1600" dirty="0"/>
          </a:p>
          <a:p>
            <a:pPr marL="0" indent="0">
              <a:buNone/>
            </a:pPr>
            <a:endParaRPr lang="fi-FI" sz="1600" b="1" dirty="0" smtClean="0">
              <a:latin typeface="+mj-lt"/>
            </a:endParaRPr>
          </a:p>
          <a:p>
            <a:pPr marL="0" indent="0">
              <a:buNone/>
            </a:pPr>
            <a:endParaRPr lang="fi-FI" sz="1600" b="1" dirty="0">
              <a:latin typeface="+mj-lt"/>
            </a:endParaRPr>
          </a:p>
          <a:p>
            <a:pPr marL="0" indent="0">
              <a:buNone/>
            </a:pPr>
            <a:endParaRPr lang="fi-FI" sz="1600" b="1" dirty="0" smtClean="0">
              <a:latin typeface="+mj-lt"/>
            </a:endParaRPr>
          </a:p>
          <a:p>
            <a:pPr marL="0" indent="0">
              <a:buNone/>
            </a:pPr>
            <a:endParaRPr lang="fi-FI" sz="1600" b="1" dirty="0">
              <a:latin typeface="+mj-lt"/>
            </a:endParaRPr>
          </a:p>
          <a:p>
            <a:pPr marL="0" indent="0">
              <a:buNone/>
            </a:pPr>
            <a:endParaRPr lang="fi-FI" sz="1600" b="1" dirty="0" smtClean="0">
              <a:latin typeface="+mj-lt"/>
            </a:endParaRPr>
          </a:p>
          <a:p>
            <a:pPr marL="0" indent="0">
              <a:buNone/>
            </a:pPr>
            <a:endParaRPr lang="fi-FI" sz="1600" b="1" dirty="0">
              <a:latin typeface="+mj-lt"/>
            </a:endParaRPr>
          </a:p>
          <a:p>
            <a:pPr marL="0" indent="0">
              <a:buNone/>
            </a:pPr>
            <a:endParaRPr lang="fi-FI" sz="1600" b="1" dirty="0" smtClean="0">
              <a:latin typeface="+mj-lt"/>
            </a:endParaRPr>
          </a:p>
          <a:p>
            <a:pPr marL="0" indent="0">
              <a:buNone/>
            </a:pPr>
            <a:endParaRPr lang="fi-FI" sz="1600" b="1" dirty="0">
              <a:latin typeface="+mj-lt"/>
            </a:endParaRPr>
          </a:p>
          <a:p>
            <a:pPr marL="0" indent="0">
              <a:buNone/>
            </a:pPr>
            <a:endParaRPr lang="fi-FI" sz="1600" b="1" dirty="0" smtClean="0">
              <a:latin typeface="+mj-lt"/>
            </a:endParaRPr>
          </a:p>
          <a:p>
            <a:pPr marL="0" indent="0">
              <a:buNone/>
            </a:pPr>
            <a:endParaRPr lang="fi-FI" sz="1600" b="1" dirty="0" smtClean="0">
              <a:latin typeface="+mj-lt"/>
            </a:endParaRPr>
          </a:p>
          <a:p>
            <a:pPr marL="0" indent="0">
              <a:buNone/>
            </a:pPr>
            <a:r>
              <a:rPr lang="fi-FI" sz="1600" b="1" dirty="0" smtClean="0">
                <a:latin typeface="+mj-lt"/>
              </a:rPr>
              <a:t>- </a:t>
            </a:r>
          </a:p>
          <a:p>
            <a:endParaRPr lang="fi-FI" sz="1600" dirty="0"/>
          </a:p>
        </p:txBody>
      </p:sp>
      <p:sp>
        <p:nvSpPr>
          <p:cNvPr id="4" name="Alatunnisteen paikkamerkki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srgbClr val="000000"/>
                </a:solidFill>
                <a:effectLst/>
                <a:uLnTx/>
                <a:uFillTx/>
                <a:latin typeface="Arial" panose="020B0604020202020204"/>
                <a:ea typeface="+mn-ea"/>
                <a:cs typeface="+mn-cs"/>
              </a:rPr>
              <a:t>Toimintasuunnitelma 2020-2021</a:t>
            </a: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475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Yksikön toimintakaudelle asettamat </a:t>
            </a:r>
            <a:r>
              <a:rPr lang="fi-FI" sz="2400" dirty="0" smtClean="0"/>
              <a:t>tavoitteet:</a:t>
            </a:r>
            <a:br>
              <a:rPr lang="fi-FI" sz="2400" dirty="0" smtClean="0"/>
            </a:br>
            <a:r>
              <a:rPr lang="fi-FI" dirty="0"/>
              <a:t/>
            </a:r>
            <a:br>
              <a:rPr lang="fi-FI" dirty="0"/>
            </a:br>
            <a:endParaRPr lang="fi-FI" dirty="0"/>
          </a:p>
        </p:txBody>
      </p:sp>
      <p:sp>
        <p:nvSpPr>
          <p:cNvPr id="3" name="Sisällön paikkamerkki 2"/>
          <p:cNvSpPr>
            <a:spLocks noGrp="1"/>
          </p:cNvSpPr>
          <p:nvPr>
            <p:ph idx="1"/>
          </p:nvPr>
        </p:nvSpPr>
        <p:spPr>
          <a:xfrm>
            <a:off x="457200" y="706582"/>
            <a:ext cx="11234738" cy="5470381"/>
          </a:xfrm>
        </p:spPr>
        <p:txBody>
          <a:bodyPr/>
          <a:lstStyle/>
          <a:p>
            <a:pPr marL="0" indent="0">
              <a:buNone/>
            </a:pPr>
            <a:endParaRPr lang="fi-FI" sz="1600" i="1" dirty="0" smtClean="0"/>
          </a:p>
          <a:p>
            <a:pPr marL="0" indent="0">
              <a:buNone/>
            </a:pPr>
            <a:r>
              <a:rPr lang="fi-FI" sz="1600" i="1" dirty="0" smtClean="0"/>
              <a:t>…Asiakaskokemuskyselystä 2019 </a:t>
            </a:r>
            <a:r>
              <a:rPr lang="fi-FI" sz="1600" i="1" dirty="0"/>
              <a:t>nostetut </a:t>
            </a:r>
            <a:r>
              <a:rPr lang="fi-FI" sz="1600" i="1" dirty="0" smtClean="0"/>
              <a:t>kehittämistavoitteet:</a:t>
            </a:r>
          </a:p>
          <a:p>
            <a:pPr marL="0" indent="0">
              <a:buNone/>
            </a:pPr>
            <a:endParaRPr lang="fi-FI" sz="1600" i="1" dirty="0"/>
          </a:p>
          <a:p>
            <a:pPr marL="0" indent="0">
              <a:buNone/>
            </a:pPr>
            <a:endParaRPr lang="fi-FI" sz="1400" i="1" dirty="0" smtClean="0"/>
          </a:p>
          <a:p>
            <a:pPr marL="0" indent="0">
              <a:buNone/>
            </a:pPr>
            <a:r>
              <a:rPr lang="fi-FI" sz="1400" u="sng" dirty="0" smtClean="0"/>
              <a:t>1</a:t>
            </a:r>
            <a:r>
              <a:rPr lang="fi-FI" sz="1600" u="sng" dirty="0" smtClean="0"/>
              <a:t>. Informaation lisääminen sekä Päivittäisten </a:t>
            </a:r>
            <a:r>
              <a:rPr lang="fi-FI" sz="1600" u="sng" dirty="0"/>
              <a:t>kuulumisien vaihto </a:t>
            </a:r>
            <a:r>
              <a:rPr lang="fi-FI" sz="1600" u="sng" dirty="0" smtClean="0"/>
              <a:t>huoltajien kanssa</a:t>
            </a:r>
          </a:p>
          <a:p>
            <a:pPr marL="0" indent="0">
              <a:buNone/>
            </a:pPr>
            <a:r>
              <a:rPr lang="fi-FI" sz="1600" dirty="0" smtClean="0"/>
              <a:t>Toimenpide: </a:t>
            </a:r>
          </a:p>
          <a:p>
            <a:r>
              <a:rPr lang="fi-FI" sz="1600" dirty="0" smtClean="0"/>
              <a:t>Sovittu lapsikohtainen suunnitelma vasu-/</a:t>
            </a:r>
            <a:r>
              <a:rPr lang="fi-FI" sz="1600" dirty="0" err="1" smtClean="0"/>
              <a:t>leops</a:t>
            </a:r>
            <a:r>
              <a:rPr lang="fi-FI" sz="1600" dirty="0" smtClean="0"/>
              <a:t> keskustelussa. </a:t>
            </a:r>
          </a:p>
          <a:p>
            <a:r>
              <a:rPr lang="fi-FI" sz="1600" dirty="0" smtClean="0"/>
              <a:t>Yhdessä sovittu kirjaamiskäytäntö, sekä asian tärkeydestä keskustelu ja säännöllinen arviointi. </a:t>
            </a:r>
          </a:p>
          <a:p>
            <a:r>
              <a:rPr lang="fi-FI" sz="1600" dirty="0" smtClean="0"/>
              <a:t>Viikko- sekä kuukausikirjeiden informaation, pedagogisen toiminnan sisällön laajentaminen.  </a:t>
            </a:r>
          </a:p>
          <a:p>
            <a:r>
              <a:rPr lang="fi-FI" sz="1600" dirty="0" smtClean="0"/>
              <a:t>Sähköisen portfolion käyttöönotto ryhmäkohtaisesti.</a:t>
            </a:r>
          </a:p>
          <a:p>
            <a:pPr marL="0" indent="0">
              <a:buNone/>
            </a:pPr>
            <a:endParaRPr lang="fi-FI" sz="1600" dirty="0"/>
          </a:p>
          <a:p>
            <a:pPr marL="0" indent="0">
              <a:buNone/>
            </a:pPr>
            <a:endParaRPr lang="fi-FI" sz="1600" dirty="0" smtClean="0"/>
          </a:p>
          <a:p>
            <a:pPr marL="0" indent="0">
              <a:buNone/>
            </a:pPr>
            <a:endParaRPr lang="fi-FI" sz="1600" dirty="0" smtClean="0"/>
          </a:p>
          <a:p>
            <a:pPr marL="0" indent="0">
              <a:buNone/>
            </a:pPr>
            <a:r>
              <a:rPr lang="fi-FI" sz="1600" u="sng" dirty="0" smtClean="0"/>
              <a:t>2.Kulttuuripolun </a:t>
            </a:r>
            <a:r>
              <a:rPr lang="fi-FI" sz="1600" u="sng" dirty="0"/>
              <a:t>vahvistaminen, lähiseuturetkeilyn </a:t>
            </a:r>
            <a:r>
              <a:rPr lang="fi-FI" sz="1600" u="sng" dirty="0" smtClean="0"/>
              <a:t>ja kaupunkiin tutustumisen monipuolistaminen. </a:t>
            </a:r>
          </a:p>
          <a:p>
            <a:pPr marL="0" indent="0">
              <a:buNone/>
            </a:pPr>
            <a:r>
              <a:rPr lang="fi-FI" sz="1600" dirty="0" smtClean="0"/>
              <a:t>Toimenpide: </a:t>
            </a:r>
          </a:p>
          <a:p>
            <a:r>
              <a:rPr lang="fi-FI" sz="1600" dirty="0" smtClean="0"/>
              <a:t>Viikoittainen metsä-/lähialueretkeily ryhmittäin. </a:t>
            </a:r>
          </a:p>
          <a:p>
            <a:r>
              <a:rPr lang="fi-FI" sz="1600" dirty="0" smtClean="0"/>
              <a:t>Kartoitetaan lähialueen retki- ja kulttuurikohteet ja ryhmät tutustuvat näihin toimintavuoden aikana. Leikkipuistot, lähimetsät, kotipihavierailut, </a:t>
            </a:r>
            <a:r>
              <a:rPr lang="fi-FI" sz="1600" dirty="0" err="1" smtClean="0"/>
              <a:t>Falkullan</a:t>
            </a:r>
            <a:r>
              <a:rPr lang="fi-FI" sz="1600" dirty="0" smtClean="0"/>
              <a:t> tila, Tapanilan erä sekä kirjasto ovat tällä hetkellä aktiivisesti käytössä olevat lähialueen retkikohteet. </a:t>
            </a:r>
          </a:p>
          <a:p>
            <a:r>
              <a:rPr lang="fi-FI" sz="1600" dirty="0" smtClean="0"/>
              <a:t>Myöhemmin kartoitetaan julkisen lähiliikenteen varrella olevat hyvät kulttuurikohteet, leikkipuistot sekä liikuntapaikat ja käytämme niitä monipuolisemmin. </a:t>
            </a:r>
          </a:p>
          <a:p>
            <a:pPr marL="0" indent="0">
              <a:buNone/>
            </a:pPr>
            <a:endParaRPr lang="fi-FI" sz="1400" dirty="0" smtClean="0"/>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4F98786F-F955-487D-B720-0C6F14D9C1B4}" type="slidenum">
              <a:rPr lang="fi-FI" smtClean="0"/>
              <a:pPr>
                <a:defRPr/>
              </a:pPr>
              <a:t>15</a:t>
            </a:fld>
            <a:endParaRPr lang="fi-FI"/>
          </a:p>
        </p:txBody>
      </p:sp>
      <p:pic>
        <p:nvPicPr>
          <p:cNvPr id="6" name="Kuva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4216" y="2599285"/>
            <a:ext cx="2687784" cy="1916084"/>
          </a:xfrm>
          <a:prstGeom prst="rect">
            <a:avLst/>
          </a:prstGeom>
        </p:spPr>
      </p:pic>
    </p:spTree>
    <p:extLst>
      <p:ext uri="{BB962C8B-B14F-4D97-AF65-F5344CB8AC3E}">
        <p14:creationId xmlns:p14="http://schemas.microsoft.com/office/powerpoint/2010/main" val="207232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1234738" cy="631103"/>
          </a:xfrm>
        </p:spPr>
        <p:txBody>
          <a:bodyPr/>
          <a:lstStyle/>
          <a:p>
            <a:r>
              <a:rPr lang="fi-FI" sz="2400" dirty="0" smtClean="0"/>
              <a:t>Yksikön toimintakaudelle asettamat tavoitteet:</a:t>
            </a:r>
            <a:endParaRPr lang="fi-FI" sz="2400" dirty="0"/>
          </a:p>
        </p:txBody>
      </p:sp>
      <p:sp>
        <p:nvSpPr>
          <p:cNvPr id="3" name="Sisällön paikkamerkki 2"/>
          <p:cNvSpPr>
            <a:spLocks noGrp="1"/>
          </p:cNvSpPr>
          <p:nvPr>
            <p:ph idx="1"/>
          </p:nvPr>
        </p:nvSpPr>
        <p:spPr>
          <a:xfrm>
            <a:off x="349134" y="1039091"/>
            <a:ext cx="11234738" cy="4979988"/>
          </a:xfrm>
        </p:spPr>
        <p:txBody>
          <a:bodyPr/>
          <a:lstStyle/>
          <a:p>
            <a:pPr marL="0" indent="0">
              <a:buNone/>
            </a:pPr>
            <a:r>
              <a:rPr lang="fi-FI" sz="1600" i="1" dirty="0" smtClean="0"/>
              <a:t>…Kehittämistavoitteet </a:t>
            </a:r>
            <a:r>
              <a:rPr lang="fi-FI" sz="1600" i="1" dirty="0"/>
              <a:t>jatkumona edelliseltä toimintakaudelta</a:t>
            </a:r>
            <a:r>
              <a:rPr lang="fi-FI" sz="1600" i="1" dirty="0" smtClean="0"/>
              <a:t>:</a:t>
            </a:r>
          </a:p>
          <a:p>
            <a:pPr marL="0" indent="0">
              <a:buNone/>
            </a:pPr>
            <a:endParaRPr lang="fi-FI" sz="1600" i="1" dirty="0"/>
          </a:p>
          <a:p>
            <a:endParaRPr lang="fi-FI" sz="1600" dirty="0"/>
          </a:p>
          <a:p>
            <a:pPr marL="0" indent="0">
              <a:buNone/>
            </a:pPr>
            <a:r>
              <a:rPr lang="fi-FI" sz="1600" u="sng" dirty="0"/>
              <a:t>3. Leikin pedagogiikan syventäminen. </a:t>
            </a:r>
          </a:p>
          <a:p>
            <a:pPr marL="0" indent="0">
              <a:buNone/>
            </a:pPr>
            <a:r>
              <a:rPr lang="fi-FI" sz="1600" dirty="0"/>
              <a:t> </a:t>
            </a:r>
            <a:r>
              <a:rPr lang="fi-FI" sz="1600" dirty="0" smtClean="0"/>
              <a:t>   Toimenpide</a:t>
            </a:r>
            <a:r>
              <a:rPr lang="fi-FI" sz="1600" dirty="0"/>
              <a:t>: </a:t>
            </a:r>
            <a:endParaRPr lang="fi-FI" sz="1600" dirty="0" smtClean="0"/>
          </a:p>
          <a:p>
            <a:r>
              <a:rPr lang="fi-FI" sz="1600" dirty="0" smtClean="0"/>
              <a:t>Aikuinen </a:t>
            </a:r>
            <a:r>
              <a:rPr lang="fi-FI" sz="1600" dirty="0"/>
              <a:t>kunnioittaa lapsen leikkiä. </a:t>
            </a:r>
          </a:p>
          <a:p>
            <a:r>
              <a:rPr lang="fi-FI" sz="1600" dirty="0" smtClean="0"/>
              <a:t>Aikuinen </a:t>
            </a:r>
            <a:r>
              <a:rPr lang="fi-FI" sz="1600" dirty="0"/>
              <a:t>mahdollistaa leikkirauhan sekä pitkäkestoisen ja kiireettömän leikin</a:t>
            </a:r>
            <a:r>
              <a:rPr lang="fi-FI" sz="1600" dirty="0" smtClean="0"/>
              <a:t>.</a:t>
            </a:r>
          </a:p>
          <a:p>
            <a:endParaRPr lang="fi-FI" sz="1600" dirty="0"/>
          </a:p>
          <a:p>
            <a:endParaRPr lang="fi-FI" sz="1600" dirty="0"/>
          </a:p>
          <a:p>
            <a:endParaRPr lang="fi-FI" sz="1600" dirty="0"/>
          </a:p>
          <a:p>
            <a:pPr marL="0" indent="0">
              <a:buNone/>
            </a:pPr>
            <a:r>
              <a:rPr lang="fi-FI" sz="1600" u="sng" dirty="0"/>
              <a:t>4. Liikkuvan varhaiskasvatuksen lisääminen. </a:t>
            </a:r>
          </a:p>
          <a:p>
            <a:pPr marL="0" indent="0">
              <a:buNone/>
            </a:pPr>
            <a:r>
              <a:rPr lang="fi-FI" sz="1600" dirty="0"/>
              <a:t> </a:t>
            </a:r>
            <a:r>
              <a:rPr lang="fi-FI" sz="1600" dirty="0" smtClean="0"/>
              <a:t>   Toimenpide:</a:t>
            </a:r>
            <a:endParaRPr lang="fi-FI" sz="1600" dirty="0"/>
          </a:p>
          <a:p>
            <a:r>
              <a:rPr lang="fi-FI" sz="1600" dirty="0"/>
              <a:t>Liikuntasuunnitelman päivittäminen, sekä liikunnallisen toimintakulttuurin vahvistaminen. </a:t>
            </a:r>
            <a:endParaRPr lang="fi-FI" sz="1600" dirty="0" smtClean="0"/>
          </a:p>
          <a:p>
            <a:r>
              <a:rPr lang="fi-FI" sz="1600" dirty="0" smtClean="0"/>
              <a:t>Lapsi </a:t>
            </a:r>
            <a:r>
              <a:rPr lang="fi-FI" sz="1600" dirty="0"/>
              <a:t>opettelee liikunnalliset perustaidot ja tottumukset. </a:t>
            </a:r>
            <a:endParaRPr lang="fi-FI" sz="1600" dirty="0" smtClean="0"/>
          </a:p>
          <a:p>
            <a:r>
              <a:rPr lang="fi-FI" sz="1600" dirty="0" smtClean="0"/>
              <a:t>Lisätään </a:t>
            </a:r>
            <a:r>
              <a:rPr lang="fi-FI" sz="1600" dirty="0"/>
              <a:t>helppoja ja houkuttelevia liikkumisen muotoja arkeen sekä </a:t>
            </a:r>
            <a:r>
              <a:rPr lang="fi-FI" sz="1600" dirty="0" err="1" smtClean="0"/>
              <a:t>liikunnalisia</a:t>
            </a:r>
            <a:r>
              <a:rPr lang="fi-FI" sz="1600" dirty="0" smtClean="0"/>
              <a:t> </a:t>
            </a:r>
            <a:r>
              <a:rPr lang="fi-FI" sz="1600" dirty="0"/>
              <a:t>yhteisleikkejä ulkoiluun </a:t>
            </a:r>
            <a:endParaRPr lang="fi-FI" sz="1600" dirty="0" smtClean="0"/>
          </a:p>
          <a:p>
            <a:r>
              <a:rPr lang="fi-FI" sz="1600" dirty="0" smtClean="0"/>
              <a:t>Kerätään </a:t>
            </a:r>
            <a:r>
              <a:rPr lang="fi-FI" sz="1600" dirty="0"/>
              <a:t>ja jaetaan ideoita, sekä haastetaan ryhmiä liikunnallisiin tempauksiin.</a:t>
            </a:r>
          </a:p>
          <a:p>
            <a:endParaRPr lang="fi-FI" dirty="0"/>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4F98786F-F955-487D-B720-0C6F14D9C1B4}" type="slidenum">
              <a:rPr lang="fi-FI" smtClean="0"/>
              <a:pPr>
                <a:defRPr/>
              </a:pPr>
              <a:t>16</a:t>
            </a:fld>
            <a:endParaRPr lang="fi-FI"/>
          </a:p>
        </p:txBody>
      </p:sp>
    </p:spTree>
    <p:extLst>
      <p:ext uri="{BB962C8B-B14F-4D97-AF65-F5344CB8AC3E}">
        <p14:creationId xmlns:p14="http://schemas.microsoft.com/office/powerpoint/2010/main" val="144872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F3304F8-0631-43EE-AE92-D2C135FE3038}"/>
              </a:ext>
            </a:extLst>
          </p:cNvPr>
          <p:cNvSpPr>
            <a:spLocks noGrp="1"/>
          </p:cNvSpPr>
          <p:nvPr>
            <p:ph idx="1"/>
          </p:nvPr>
        </p:nvSpPr>
        <p:spPr>
          <a:xfrm>
            <a:off x="431800" y="1103948"/>
            <a:ext cx="10835089" cy="4705668"/>
          </a:xfrm>
        </p:spPr>
        <p:txBody>
          <a:bodyPr/>
          <a:lstStyle/>
          <a:p>
            <a:r>
              <a:rPr lang="fi-FI" sz="1600" dirty="0"/>
              <a:t>Meille on tärkeää että perhe kokee tulleensa hyvin vastaanotetuksi ja lapsen varhaiskasvatuksen aloittaminen sujuu mahdollisimman sujuvasti. Lapsen päiväkotiin tutustumiselle halutaan antaa riittävästi aikaa</a:t>
            </a:r>
          </a:p>
          <a:p>
            <a:endParaRPr lang="fi-FI" sz="1600" dirty="0"/>
          </a:p>
          <a:p>
            <a:r>
              <a:rPr lang="fi-FI" sz="1600" dirty="0"/>
              <a:t>Lapsen varhaiskasvatuksen aloitus, sekä siirtyminen toiseen ryhmään suunnitellaan kaikilta osin yhteistyössä huoltajien kanssa. Huoltajat ottavat yhteyttä ryhmään varhaiskasvatuspaikan saatuaan ja sopivat tutustumiskäynnin. Jokaisen aloittavan lapsen huoltajien kanssa tehdään suunnitelma lapsen tutustumisesta. Tärkeät tiedotteet ja täytettävät lomakkeet jaetaan tutustumiskäynnin yhteydessä.</a:t>
            </a:r>
          </a:p>
          <a:p>
            <a:endParaRPr lang="fi-FI" sz="1600" dirty="0"/>
          </a:p>
          <a:p>
            <a:r>
              <a:rPr lang="fi-FI" sz="1600" dirty="0"/>
              <a:t>Aloituskeskustelu käydään huoltajien, sekä ryhmän hoitohenkilön kanssa tutustumisjakson aikana. Siinä huoltajat kertovat lapsestaan tärkeitä asioita, sekä saavat tietoa lapsiryhmästä, päiväkodista ja sen toiminnasta.</a:t>
            </a:r>
          </a:p>
          <a:p>
            <a:endParaRPr lang="fi-FI" sz="1600" dirty="0"/>
          </a:p>
          <a:p>
            <a:r>
              <a:rPr lang="fi-FI" sz="1600" dirty="0"/>
              <a:t>Lapsen aloittaessa varhaiskasvatuksen henkilöstö ottaa erityisesti huomioon uuden lapsen, ja rakentaa yhteyttä lapseen sekä auttaa lasta kiinnittymään osaksi ryhmää.</a:t>
            </a:r>
          </a:p>
          <a:p>
            <a:endParaRPr lang="fi-FI" sz="1600" dirty="0"/>
          </a:p>
          <a:p>
            <a:r>
              <a:rPr lang="fi-FI" sz="1600" dirty="0"/>
              <a:t>Jokaiselle lapselle laaditaan varhaiskasvatussuunnitelma tai lapsen esiopetuksen suunnitelma (</a:t>
            </a:r>
            <a:r>
              <a:rPr lang="fi-FI" sz="1600" dirty="0" err="1"/>
              <a:t>leops</a:t>
            </a:r>
            <a:r>
              <a:rPr lang="fi-FI" sz="1600" dirty="0"/>
              <a:t>) noin kahden kuukauden kuluttua hoidon aloituksesta ja sitä arvioidaan keväällä.</a:t>
            </a:r>
          </a:p>
          <a:p>
            <a:endParaRPr lang="fi-FI" sz="1600" dirty="0"/>
          </a:p>
          <a:p>
            <a:r>
              <a:rPr lang="fi-FI" sz="1600" dirty="0"/>
              <a:t>Päiväkodin henkilöstö tekee päätökset ryhmänvaihdoksista ja ryhmien muodostamisista pedagogisin perustein </a:t>
            </a:r>
          </a:p>
          <a:p>
            <a:endParaRPr lang="fi-FI" sz="1600" dirty="0"/>
          </a:p>
          <a:p>
            <a:endParaRPr lang="fi-FI" sz="1600" dirty="0"/>
          </a:p>
        </p:txBody>
      </p:sp>
      <p:sp>
        <p:nvSpPr>
          <p:cNvPr id="4" name="Alatunnisteen paikkamerkki 3">
            <a:extLst>
              <a:ext uri="{FF2B5EF4-FFF2-40B4-BE49-F238E27FC236}">
                <a16:creationId xmlns:a16="http://schemas.microsoft.com/office/drawing/2014/main" id="{F3497F23-37D2-4BBE-9F68-A9F41A90392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5" name="Dian numeron paikkamerkki 4">
            <a:extLst>
              <a:ext uri="{FF2B5EF4-FFF2-40B4-BE49-F238E27FC236}">
                <a16:creationId xmlns:a16="http://schemas.microsoft.com/office/drawing/2014/main" id="{F97C2C26-5CF0-4D99-8C6A-72EA9CC5A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Otsikko 1"/>
          <p:cNvSpPr>
            <a:spLocks noGrp="1"/>
          </p:cNvSpPr>
          <p:nvPr>
            <p:ph type="title"/>
          </p:nvPr>
        </p:nvSpPr>
        <p:spPr/>
        <p:txBody>
          <a:bodyPr/>
          <a:lstStyle/>
          <a:p>
            <a:r>
              <a:rPr lang="fi-FI" sz="3600" dirty="0" smtClean="0">
                <a:solidFill>
                  <a:srgbClr val="00D7A7"/>
                </a:solidFill>
                <a:latin typeface="+mj-lt"/>
              </a:rPr>
              <a:t>Varhaiskasvatuksessa aloittaminen</a:t>
            </a:r>
            <a:endParaRPr lang="fi-FI" sz="3600" dirty="0">
              <a:solidFill>
                <a:srgbClr val="00D7A7"/>
              </a:solidFill>
              <a:latin typeface="+mj-lt"/>
            </a:endParaRPr>
          </a:p>
        </p:txBody>
      </p:sp>
    </p:spTree>
    <p:extLst>
      <p:ext uri="{BB962C8B-B14F-4D97-AF65-F5344CB8AC3E}">
        <p14:creationId xmlns:p14="http://schemas.microsoft.com/office/powerpoint/2010/main" val="3061997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solidFill>
                  <a:srgbClr val="00D7A7"/>
                </a:solidFill>
                <a:latin typeface="+mj-lt"/>
              </a:rPr>
              <a:t>Viestintä ja yhteistyö</a:t>
            </a:r>
            <a:endParaRPr lang="fi-FI" sz="3600" dirty="0">
              <a:solidFill>
                <a:srgbClr val="00D7A7"/>
              </a:solidFill>
              <a:latin typeface="+mj-lt"/>
            </a:endParaRPr>
          </a:p>
        </p:txBody>
      </p:sp>
      <p:sp>
        <p:nvSpPr>
          <p:cNvPr id="3" name="Sisällön paikkamerkki 2">
            <a:extLst>
              <a:ext uri="{FF2B5EF4-FFF2-40B4-BE49-F238E27FC236}">
                <a16:creationId xmlns:a16="http://schemas.microsoft.com/office/drawing/2014/main" id="{4C323AEB-0627-45E5-8550-E61BB919131C}"/>
              </a:ext>
            </a:extLst>
          </p:cNvPr>
          <p:cNvSpPr>
            <a:spLocks noGrp="1"/>
          </p:cNvSpPr>
          <p:nvPr>
            <p:ph sz="half" idx="1"/>
          </p:nvPr>
        </p:nvSpPr>
        <p:spPr/>
        <p:txBody>
          <a:bodyPr/>
          <a:lstStyle/>
          <a:p>
            <a:r>
              <a:rPr lang="fi-FI" sz="1200" dirty="0">
                <a:cs typeface="Arial"/>
              </a:rPr>
              <a:t>Huoltajien kanssa tehtävän yhteistyön tavoitteena on huoltajien ja henkilöstön yhteinen sitoutuminen lasten terveen ja turvallisen kasvun, kehityksen ja oppimisen edistämiseen. Lasten huoltajilla on mahdollisuus osallistua varhaiskasvatuksen toiminnan ja kasvatustyön tavoitteiden suunnitteluun ja kehittämiseen yhdessä henkilöstön ja lasten kanssa.</a:t>
            </a:r>
          </a:p>
          <a:p>
            <a:endParaRPr lang="fi-FI" sz="1200" dirty="0">
              <a:cs typeface="Arial"/>
            </a:endParaRPr>
          </a:p>
          <a:p>
            <a:r>
              <a:rPr lang="fi-FI" sz="1200" dirty="0">
                <a:cs typeface="Arial"/>
              </a:rPr>
              <a:t>Vanhempaintoimikunta, asiakaskysely, teemapäivät, päivittäiset kohtaamiset, Vasut/</a:t>
            </a:r>
            <a:r>
              <a:rPr lang="fi-FI" sz="1200" dirty="0" err="1">
                <a:cs typeface="Arial"/>
              </a:rPr>
              <a:t>Leopsit</a:t>
            </a:r>
            <a:r>
              <a:rPr lang="fi-FI" sz="1200" dirty="0">
                <a:cs typeface="Arial"/>
              </a:rPr>
              <a:t> ja vuodenaikojen juhlat ovat yhteistyömuotoja varhaiskasvatusyksikössämme.</a:t>
            </a:r>
          </a:p>
          <a:p>
            <a:r>
              <a:rPr lang="fi-FI" sz="1200" dirty="0">
                <a:cs typeface="Arial"/>
              </a:rPr>
              <a:t>Vanhempia kannustetaan aktiivisuuteen, ideoimaan ja osallistumaan. Yhtenä tapana tässä voi toimia ryhmissä oleva toivepuu.</a:t>
            </a:r>
          </a:p>
          <a:p>
            <a:endParaRPr lang="fi-FI" sz="1200" dirty="0">
              <a:cs typeface="Arial"/>
            </a:endParaRPr>
          </a:p>
          <a:p>
            <a:r>
              <a:rPr lang="fi-FI" sz="1200" dirty="0">
                <a:cs typeface="Arial"/>
              </a:rPr>
              <a:t>Tartumme arjessa kiinni sekä lasten että vanhempien toiveisiin. </a:t>
            </a:r>
          </a:p>
          <a:p>
            <a:r>
              <a:rPr lang="fi-FI" sz="1200" dirty="0">
                <a:cs typeface="Arial"/>
              </a:rPr>
              <a:t>Henkilöstö tuo näkyväksi pedagogisen toiminnan tavoitteita ja </a:t>
            </a:r>
            <a:r>
              <a:rPr lang="fi-FI" sz="1200" dirty="0" smtClean="0">
                <a:cs typeface="Arial"/>
              </a:rPr>
              <a:t>sisältöjä </a:t>
            </a:r>
            <a:r>
              <a:rPr lang="fi-FI" sz="1200" dirty="0">
                <a:cs typeface="Arial"/>
              </a:rPr>
              <a:t>sekä </a:t>
            </a:r>
            <a:r>
              <a:rPr lang="fi-FI" sz="1200" dirty="0" smtClean="0">
                <a:cs typeface="Arial"/>
              </a:rPr>
              <a:t>sähköisesti, </a:t>
            </a:r>
            <a:r>
              <a:rPr lang="fi-FI" sz="1200" dirty="0">
                <a:cs typeface="Arial"/>
              </a:rPr>
              <a:t>että vuorovaikutuksessa huoltajien kanssa. </a:t>
            </a:r>
          </a:p>
          <a:p>
            <a:r>
              <a:rPr lang="fi-FI" sz="1200" dirty="0">
                <a:cs typeface="Arial"/>
              </a:rPr>
              <a:t>Jokainen ryhmä käyttää sähköpostia toiminnasta </a:t>
            </a:r>
            <a:r>
              <a:rPr lang="fi-FI" sz="1200" dirty="0" smtClean="0">
                <a:cs typeface="Arial"/>
              </a:rPr>
              <a:t>ja ajankohtaisista asioista tiedottamiseen. Sähköinen ryhmäportfolio otetaan käyttöön syksyllä 2020 ryhmittäin.</a:t>
            </a:r>
            <a:endParaRPr lang="fi-FI" sz="1200" dirty="0">
              <a:cs typeface="Arial"/>
            </a:endParaRPr>
          </a:p>
          <a:p>
            <a:endParaRPr lang="fi-FI" sz="1200" dirty="0">
              <a:cs typeface="Arial"/>
            </a:endParaRPr>
          </a:p>
          <a:p>
            <a:r>
              <a:rPr lang="fi-FI" sz="1200" dirty="0">
                <a:cs typeface="Arial"/>
              </a:rPr>
              <a:t>Tuen tarpeen havainnointi, tuen suunnittelu ja toteuttaminen sekä arviointi tehdään yhteistyössä huoltajien ja tarvittaessa muiden lapsia ja perheitä koskevien palvelujen kanssa. Monialaista yhteistyötä toteutetaan ensisijaisesti huoltajien suostumuksella lapsen edun ensisijaisuus huomioon ottaen.</a:t>
            </a:r>
          </a:p>
          <a:p>
            <a:endParaRPr lang="fi-FI" sz="1200" dirty="0">
              <a:cs typeface="Arial"/>
            </a:endParaRPr>
          </a:p>
          <a:p>
            <a:r>
              <a:rPr lang="fi-FI" sz="1200" dirty="0">
                <a:cs typeface="Arial"/>
              </a:rPr>
              <a:t>Teemme yhteistyötä alueemme kiertävän erityislastentarhanopettajan ja suomi toisena kielenä –opettajan kanssa. Yhteistyötä lasten asioissa tehdään koulun sekä neuvolan kanssa (Neuvola päiväkodissa –malli 3 vuotta täyttäville, Hyve4 4-vuotisneuvola). Muita yhteistyötahoja voivat olla esimerkiksi lasta hoitavat tahot ja lastensuojelu.</a:t>
            </a:r>
          </a:p>
          <a:p>
            <a:endParaRPr lang="fi-FI" sz="1600" dirty="0">
              <a:cs typeface="Arial"/>
            </a:endParaRPr>
          </a:p>
        </p:txBody>
      </p:sp>
      <p:pic>
        <p:nvPicPr>
          <p:cNvPr id="9" name="Kuvan paikkamerkki 8"/>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a:ext>
            </a:extLst>
          </a:blip>
          <a:srcRect/>
          <a:stretch>
            <a:fillRect/>
          </a:stretch>
        </p:blipFill>
        <p:spPr>
          <a:xfrm>
            <a:off x="8126202" y="1348508"/>
            <a:ext cx="3336125" cy="4520723"/>
          </a:xfrm>
        </p:spPr>
      </p:pic>
      <p:sp>
        <p:nvSpPr>
          <p:cNvPr id="4" name="Alatunnisteen paikkamerkki 3">
            <a:extLst>
              <a:ext uri="{FF2B5EF4-FFF2-40B4-BE49-F238E27FC236}">
                <a16:creationId xmlns:a16="http://schemas.microsoft.com/office/drawing/2014/main" id="{051DF75E-A7B7-413B-B24C-169112E45DAE}"/>
              </a:ext>
            </a:extLst>
          </p:cNvPr>
          <p:cNvSpPr>
            <a:spLocks noGrp="1"/>
          </p:cNvSpPr>
          <p:nvPr>
            <p:ph type="ftr" sz="quarter" idx="4294967295"/>
          </p:nvPr>
        </p:nvSpPr>
        <p:spPr>
          <a:xfrm>
            <a:off x="0" y="6269038"/>
            <a:ext cx="4114800" cy="2587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5" name="Dian numeron paikkamerkki 4">
            <a:extLst>
              <a:ext uri="{FF2B5EF4-FFF2-40B4-BE49-F238E27FC236}">
                <a16:creationId xmlns:a16="http://schemas.microsoft.com/office/drawing/2014/main" id="{B5EDEDF9-CBE0-43E6-8F84-8709D022FAA2}"/>
              </a:ext>
            </a:extLst>
          </p:cNvPr>
          <p:cNvSpPr>
            <a:spLocks noGrp="1"/>
          </p:cNvSpPr>
          <p:nvPr>
            <p:ph type="sldNum" sz="quarter" idx="4294967295"/>
          </p:nvPr>
        </p:nvSpPr>
        <p:spPr>
          <a:xfrm>
            <a:off x="10955338" y="6269038"/>
            <a:ext cx="1236662" cy="2587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036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p:txBody>
          <a:bodyPr/>
          <a:lstStyle/>
          <a:p>
            <a:r>
              <a:rPr lang="fi-FI" sz="2400" dirty="0" smtClean="0">
                <a:latin typeface="+mj-lt"/>
              </a:rPr>
              <a:t>Helsingin varhaiskasvatusta ja esiopetusta määrittävät ja ohjaavat</a:t>
            </a:r>
            <a:r>
              <a:rPr lang="fi-FI" sz="2400" baseline="0" dirty="0" smtClean="0">
                <a:latin typeface="+mj-lt"/>
              </a:rPr>
              <a:t> asiakirjat</a:t>
            </a:r>
            <a:endParaRPr lang="fi-FI" sz="2400" dirty="0">
              <a:latin typeface="+mj-lt"/>
            </a:endParaRPr>
          </a:p>
        </p:txBody>
      </p:sp>
      <p:pic>
        <p:nvPicPr>
          <p:cNvPr id="30" name="Sisällön paikkamerkki 29" descr="Helsingin varhaiskasvatusta ja esiopetusta määrittävät ja ohjaavat asiakirja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033" y="987113"/>
            <a:ext cx="10825071" cy="4979988"/>
          </a:xfrm>
        </p:spPr>
      </p:pic>
      <p:sp>
        <p:nvSpPr>
          <p:cNvPr id="3" name="Alatunnisteen paikkamerkki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EB49D-0C93-497F-BC9C-13B0778369CB}"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861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sz="3600" dirty="0" smtClean="0">
                <a:solidFill>
                  <a:srgbClr val="00D7A7"/>
                </a:solidFill>
                <a:latin typeface="+mj-lt"/>
              </a:rPr>
              <a:t>Toimintasuunnitelma</a:t>
            </a:r>
            <a:endParaRPr lang="fi-FI" sz="3600" dirty="0">
              <a:solidFill>
                <a:srgbClr val="00D7A7"/>
              </a:solidFill>
              <a:latin typeface="+mj-lt"/>
            </a:endParaRPr>
          </a:p>
        </p:txBody>
      </p:sp>
      <p:sp>
        <p:nvSpPr>
          <p:cNvPr id="4" name="Sisällön paikkamerkki 3"/>
          <p:cNvSpPr>
            <a:spLocks noGrp="1"/>
          </p:cNvSpPr>
          <p:nvPr>
            <p:ph sz="half" idx="2"/>
          </p:nvPr>
        </p:nvSpPr>
        <p:spPr>
          <a:xfrm>
            <a:off x="3477718" y="1195200"/>
            <a:ext cx="8058482" cy="4982400"/>
          </a:xfrm>
        </p:spPr>
        <p:txBody>
          <a:bodyPr/>
          <a:lstStyle/>
          <a:p>
            <a:r>
              <a:rPr lang="fi-FI" sz="2000" dirty="0"/>
              <a:t>Varhaiskasvatusyksiköt laativat vuosittain Helsingin varhaiskasvatussuunnitelmaan ja Helsingin esiopetuksen opetussuunnitelmaan perustuvan toimintasuunnitelman. Toimintasuunnitelmassa kuvataan toiminnan järjestämisen pedagogiset periaatteet. </a:t>
            </a:r>
          </a:p>
          <a:p>
            <a:endParaRPr lang="fi-FI" sz="2000" dirty="0">
              <a:cs typeface="Arial"/>
            </a:endParaRPr>
          </a:p>
          <a:p>
            <a:pPr>
              <a:spcBef>
                <a:spcPts val="1200"/>
              </a:spcBef>
            </a:pPr>
            <a:r>
              <a:rPr lang="fi-FI" sz="2000" dirty="0"/>
              <a:t>Helsingin varhaiskasvatussuunnitelmasta, esiopetussuunnitelmasta ja strategiasta nousevat tavoitteet ohjaavat toimintaa ja suunnitelmaan kirjataan toimenpiteet tavoitteiden saavuttamiseksi. </a:t>
            </a:r>
            <a:endParaRPr lang="fi-FI" sz="2000" dirty="0">
              <a:cs typeface="Arial"/>
            </a:endParaRPr>
          </a:p>
          <a:p>
            <a:pPr>
              <a:spcBef>
                <a:spcPts val="1200"/>
              </a:spcBef>
            </a:pPr>
            <a:endParaRPr lang="fi-FI" sz="2000" dirty="0"/>
          </a:p>
          <a:p>
            <a:r>
              <a:rPr lang="fi-FI" sz="2000" dirty="0"/>
              <a:t>Arviointi on systemaattista ja jatkuvaa ja se perustuu niille tavoit­teille, joita Helsingin varhaiskasvatussuunnitelmassa toiminnalle asetetaan</a:t>
            </a:r>
            <a:r>
              <a:rPr lang="fi-FI" sz="2000" dirty="0" smtClean="0"/>
              <a:t>.</a:t>
            </a:r>
            <a:endParaRPr lang="fi-FI" sz="2000" dirty="0"/>
          </a:p>
          <a:p>
            <a:pPr marL="0" indent="0">
              <a:buNone/>
            </a:pPr>
            <a:endParaRPr lang="fi-FI" sz="2000" dirty="0"/>
          </a:p>
        </p:txBody>
      </p:sp>
      <p:sp>
        <p:nvSpPr>
          <p:cNvPr id="98307" name="Slide Number Placeholder 5"/>
          <p:cNvSpPr>
            <a:spLocks noGrp="1"/>
          </p:cNvSpPr>
          <p:nvPr>
            <p:ph type="sldNum" sz="quarter" idx="4294967295"/>
          </p:nvPr>
        </p:nvSpPr>
        <p:spPr bwMode="auto">
          <a:xfrm>
            <a:off x="10955338" y="6269038"/>
            <a:ext cx="1236662"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6F9F6-053C-4F81-B57E-852FB20284AF}" type="slidenum">
              <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Alatunnisteen paikkamerkki 1"/>
          <p:cNvSpPr>
            <a:spLocks noGrp="1"/>
          </p:cNvSpPr>
          <p:nvPr>
            <p:ph type="ftr" sz="quarter" idx="4294967295"/>
          </p:nvPr>
        </p:nvSpPr>
        <p:spPr>
          <a:xfrm>
            <a:off x="3852473" y="6355101"/>
            <a:ext cx="4114800" cy="2587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srgbClr val="000000"/>
                </a:solidFill>
                <a:effectLst/>
                <a:uLnTx/>
                <a:uFillTx/>
                <a:latin typeface="Arial" panose="020B0604020202020204"/>
                <a:ea typeface="+mn-ea"/>
                <a:cs typeface="+mn-cs"/>
              </a:rPr>
              <a:t>Toimintasuunnitelma 2020-2021</a:t>
            </a:r>
          </a:p>
        </p:txBody>
      </p:sp>
      <p:pic>
        <p:nvPicPr>
          <p:cNvPr id="9" name="Sisällön paikkamerkki 8" descr="Esimerkkikaavio toimintasuunnitelman laadintaa ohjaavista kysymyksistä"/>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81781" y="1060291"/>
            <a:ext cx="2356810" cy="4981575"/>
          </a:xfrm>
          <a:prstGeom prst="rect">
            <a:avLst/>
          </a:prstGeom>
          <a:ln w="38100">
            <a:solidFill>
              <a:schemeClr val="accent4"/>
            </a:solidFill>
          </a:ln>
        </p:spPr>
      </p:pic>
    </p:spTree>
    <p:extLst>
      <p:ext uri="{BB962C8B-B14F-4D97-AF65-F5344CB8AC3E}">
        <p14:creationId xmlns:p14="http://schemas.microsoft.com/office/powerpoint/2010/main" val="834676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solidFill>
                  <a:srgbClr val="00D7A7"/>
                </a:solidFill>
                <a:latin typeface="+mj-lt"/>
              </a:rPr>
              <a:t>Ryhmän pedagoginen suunnitelma – ryhmän toiminnan suunnittelu</a:t>
            </a:r>
            <a:endParaRPr lang="fi-FI" sz="3200" dirty="0">
              <a:solidFill>
                <a:srgbClr val="00D7A7"/>
              </a:solidFill>
              <a:latin typeface="+mj-lt"/>
            </a:endParaRPr>
          </a:p>
        </p:txBody>
      </p:sp>
      <p:sp>
        <p:nvSpPr>
          <p:cNvPr id="9" name="Sisällön paikkamerkki 2"/>
          <p:cNvSpPr>
            <a:spLocks noGrp="1"/>
          </p:cNvSpPr>
          <p:nvPr>
            <p:ph sz="half" idx="1"/>
          </p:nvPr>
        </p:nvSpPr>
        <p:spPr>
          <a:xfrm>
            <a:off x="457200" y="1365430"/>
            <a:ext cx="5364000" cy="4725915"/>
          </a:xfrm>
        </p:spPr>
        <p:txBody>
          <a:bodyPr/>
          <a:lstStyle/>
          <a:p>
            <a:r>
              <a:rPr lang="fi-FI" sz="2000" dirty="0"/>
              <a:t>Lasten varhaiskasvatussuunnitelmiin (Lapsen vasu) kirjatut lasten vahvuuksista ja tarpeista nousevat pedagogiset tavoitteet ja toimenpiteet muodostavat pohjan ryhmän pedagogiselle suunnitelmalle ja toiminnan suunnittelulle.</a:t>
            </a:r>
          </a:p>
          <a:p>
            <a:endParaRPr lang="fi-FI" sz="2000" dirty="0">
              <a:latin typeface="Helsinki Grotesk"/>
            </a:endParaRPr>
          </a:p>
          <a:p>
            <a:r>
              <a:rPr lang="fi-FI" sz="2000" dirty="0">
                <a:latin typeface="Helsinki Grotesk"/>
              </a:rPr>
              <a:t>Toimintaa suunnitellaan ja toteutetaan laaja-alaisen osaamisen tavoitteet ja oppimisen alueet huomioiden.</a:t>
            </a:r>
          </a:p>
          <a:p>
            <a:endParaRPr lang="fi-FI" sz="2000" dirty="0">
              <a:latin typeface="Helsinki Grotesk"/>
            </a:endParaRPr>
          </a:p>
          <a:p>
            <a:r>
              <a:rPr lang="fi-FI" sz="2000" dirty="0">
                <a:latin typeface="Helsinki Grotesk"/>
              </a:rPr>
              <a:t>Esiopetuksessa ryhmän suunnitelman pohjan muodostavat Lapsen esiopetuksen oppimissuunnitelmat ja esiopetuksen opetussuunnitelman tavoitteet</a:t>
            </a:r>
            <a:r>
              <a:rPr lang="fi-FI" sz="2000" dirty="0" smtClean="0">
                <a:latin typeface="Helsinki Grotesk"/>
              </a:rPr>
              <a:t>.</a:t>
            </a:r>
            <a:endParaRPr lang="fi-FI" sz="2000" dirty="0">
              <a:latin typeface="Helsinki Grotesk"/>
            </a:endParaRPr>
          </a:p>
          <a:p>
            <a:endParaRPr lang="fi-FI" sz="2000" dirty="0">
              <a:latin typeface="Helsinki Grotesk"/>
            </a:endParaRPr>
          </a:p>
          <a:p>
            <a:pPr marL="0" indent="0">
              <a:buNone/>
            </a:pPr>
            <a:endParaRPr lang="fi-FI" sz="2000" dirty="0">
              <a:latin typeface="Helsinki Grotesk"/>
            </a:endParaRPr>
          </a:p>
          <a:p>
            <a:endParaRPr lang="fi-FI" sz="2000" dirty="0">
              <a:latin typeface="Helsinki Grotesk"/>
            </a:endParaRPr>
          </a:p>
          <a:p>
            <a:pPr marL="0" indent="0">
              <a:buNone/>
            </a:pPr>
            <a:endParaRPr lang="fi-FI" sz="2000" dirty="0">
              <a:latin typeface="Helsinki Grotesk"/>
            </a:endParaRPr>
          </a:p>
          <a:p>
            <a:pPr marL="0" indent="0">
              <a:buNone/>
            </a:pPr>
            <a:endParaRPr lang="fi-FI" sz="2800" dirty="0">
              <a:cs typeface="Arial" panose="020B0604020202020204"/>
            </a:endParaRPr>
          </a:p>
          <a:p>
            <a:pPr marL="0" indent="0">
              <a:buNone/>
            </a:pPr>
            <a:endParaRPr lang="fi-FI" dirty="0">
              <a:cs typeface="Arial" panose="020B0604020202020204"/>
            </a:endParaRPr>
          </a:p>
        </p:txBody>
      </p:sp>
      <p:sp>
        <p:nvSpPr>
          <p:cNvPr id="7" name="Alatunnisteen paikkamerkki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0D041-7D7F-4F49-8A87-AE559C5B3C70}"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 name="Sisällön paikkamerkki 7" descr="Kuvituskuva: Lapset ja aikuinen luonnossa tablettien kanssa."/>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332692" y="1195388"/>
            <a:ext cx="5043179" cy="4981575"/>
          </a:xfrm>
          <a:prstGeom prst="rect">
            <a:avLst/>
          </a:prstGeom>
          <a:ln w="38100">
            <a:solidFill>
              <a:schemeClr val="accent4"/>
            </a:solidFill>
          </a:ln>
        </p:spPr>
      </p:pic>
    </p:spTree>
    <p:extLst>
      <p:ext uri="{BB962C8B-B14F-4D97-AF65-F5344CB8AC3E}">
        <p14:creationId xmlns:p14="http://schemas.microsoft.com/office/powerpoint/2010/main" val="103846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395110" y="365125"/>
            <a:ext cx="10515600" cy="564265"/>
          </a:xfrm>
        </p:spPr>
        <p:txBody>
          <a:bodyPr>
            <a:noAutofit/>
          </a:bodyPr>
          <a:lstStyle/>
          <a:p>
            <a:r>
              <a:rPr lang="fi-FI" sz="3600" b="1" dirty="0" smtClean="0">
                <a:solidFill>
                  <a:srgbClr val="00D7A7"/>
                </a:solidFill>
                <a:latin typeface="Arial" panose="020B0604020202020204" pitchFamily="34" charset="0"/>
                <a:cs typeface="Arial" panose="020B0604020202020204" pitchFamily="34" charset="0"/>
              </a:rPr>
              <a:t>Työtämme ohjaavat arvot</a:t>
            </a:r>
            <a:endParaRPr lang="fi-FI" sz="3600" b="1" dirty="0">
              <a:solidFill>
                <a:srgbClr val="00D7A7"/>
              </a:solidFill>
              <a:latin typeface="Arial" panose="020B0604020202020204" pitchFamily="34" charset="0"/>
              <a:cs typeface="Arial" panose="020B0604020202020204" pitchFamily="34" charset="0"/>
            </a:endParaRPr>
          </a:p>
        </p:txBody>
      </p:sp>
      <p:pic>
        <p:nvPicPr>
          <p:cNvPr id="11" name="Sisällön paikkamerkki 10" descr="Kuvituskuva, jossa aikuinen ja lapsi luonnossa.&#10;">
            <a:extLst>
              <a:ext uri="{FF2B5EF4-FFF2-40B4-BE49-F238E27FC236}">
                <a16:creationId xmlns:a16="http://schemas.microsoft.com/office/drawing/2014/main" id="{C59764C8-73CE-414D-813B-E5A00A7EBD6F}"/>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5110" y="1528131"/>
            <a:ext cx="5824977" cy="3883318"/>
          </a:xfrm>
          <a:prstGeom prst="rect">
            <a:avLst/>
          </a:prstGeom>
        </p:spPr>
      </p:pic>
      <p:sp>
        <p:nvSpPr>
          <p:cNvPr id="6" name="Sisällön paikkamerkki 5"/>
          <p:cNvSpPr>
            <a:spLocks noGrp="1"/>
          </p:cNvSpPr>
          <p:nvPr>
            <p:ph sz="half" idx="2"/>
          </p:nvPr>
        </p:nvSpPr>
        <p:spPr>
          <a:xfrm>
            <a:off x="6605666" y="1528131"/>
            <a:ext cx="5181600" cy="4351338"/>
          </a:xfrm>
        </p:spPr>
        <p:txBody>
          <a:bodyPr>
            <a:noAutofit/>
          </a:bodyPr>
          <a:lstStyle/>
          <a:p>
            <a:pPr marL="342900" lvl="0" indent="-342900" fontAlgn="base">
              <a:lnSpc>
                <a:spcPct val="100000"/>
              </a:lnSpc>
              <a:spcBef>
                <a:spcPct val="0"/>
              </a:spcBef>
              <a:spcAft>
                <a:spcPct val="0"/>
              </a:spcAft>
              <a:defRPr/>
            </a:pPr>
            <a:r>
              <a:rPr lang="fi-FI" sz="2000" dirty="0" smtClean="0">
                <a:solidFill>
                  <a:prstClr val="black"/>
                </a:solidFill>
                <a:latin typeface="Arial" panose="020B0604020202020204"/>
              </a:rPr>
              <a:t>Lapsuuden </a:t>
            </a:r>
            <a:r>
              <a:rPr lang="fi-FI" sz="2000" dirty="0">
                <a:solidFill>
                  <a:prstClr val="black"/>
                </a:solidFill>
                <a:latin typeface="Arial" panose="020B0604020202020204"/>
              </a:rPr>
              <a:t>itseisarvo</a:t>
            </a:r>
            <a:endParaRPr lang="fi-FI" sz="2000" dirty="0">
              <a:solidFill>
                <a:prstClr val="black"/>
              </a:solidFill>
              <a:latin typeface="Arial" panose="020B0604020202020204"/>
              <a:cs typeface="Arial"/>
            </a:endParaRPr>
          </a:p>
          <a:p>
            <a:pPr marL="342900" lvl="0" indent="-342900" fontAlgn="base">
              <a:lnSpc>
                <a:spcPct val="100000"/>
              </a:lnSpc>
              <a:spcBef>
                <a:spcPct val="0"/>
              </a:spcBef>
              <a:spcAft>
                <a:spcPct val="0"/>
              </a:spcAft>
              <a:defRPr/>
            </a:pPr>
            <a:r>
              <a:rPr lang="fi-FI" sz="2000" dirty="0">
                <a:solidFill>
                  <a:prstClr val="black"/>
                </a:solidFill>
                <a:latin typeface="Arial" panose="020B0604020202020204"/>
              </a:rPr>
              <a:t>Ihmisenä kasvaminen</a:t>
            </a:r>
            <a:endParaRPr lang="fi-FI" sz="2000" dirty="0">
              <a:solidFill>
                <a:prstClr val="black"/>
              </a:solidFill>
              <a:latin typeface="Arial" panose="020B0604020202020204"/>
              <a:cs typeface="Arial"/>
            </a:endParaRPr>
          </a:p>
          <a:p>
            <a:pPr marL="342900" lvl="0" indent="-342900" fontAlgn="base">
              <a:lnSpc>
                <a:spcPct val="100000"/>
              </a:lnSpc>
              <a:spcBef>
                <a:spcPct val="0"/>
              </a:spcBef>
              <a:spcAft>
                <a:spcPct val="0"/>
              </a:spcAft>
              <a:defRPr/>
            </a:pPr>
            <a:r>
              <a:rPr lang="fi-FI" sz="2000" dirty="0">
                <a:solidFill>
                  <a:prstClr val="black"/>
                </a:solidFill>
                <a:latin typeface="Arial" panose="020B0604020202020204"/>
              </a:rPr>
              <a:t>Lapsen oikeudet</a:t>
            </a:r>
            <a:endParaRPr lang="fi-FI" sz="2000" dirty="0">
              <a:solidFill>
                <a:prstClr val="black"/>
              </a:solidFill>
              <a:latin typeface="Arial" panose="020B0604020202020204"/>
              <a:cs typeface="Arial"/>
            </a:endParaRPr>
          </a:p>
          <a:p>
            <a:pPr marL="342900" lvl="0" indent="-342900" fontAlgn="base">
              <a:lnSpc>
                <a:spcPct val="100000"/>
              </a:lnSpc>
              <a:spcBef>
                <a:spcPct val="0"/>
              </a:spcBef>
              <a:spcAft>
                <a:spcPct val="0"/>
              </a:spcAft>
              <a:defRPr/>
            </a:pPr>
            <a:r>
              <a:rPr lang="fi-FI" sz="2000" dirty="0">
                <a:solidFill>
                  <a:prstClr val="black"/>
                </a:solidFill>
                <a:latin typeface="Arial" panose="020B0604020202020204"/>
              </a:rPr>
              <a:t>Yhdenvertaisuus, tasa-arvo ja moninaisuus</a:t>
            </a:r>
            <a:endParaRPr lang="fi-FI" sz="2000" dirty="0">
              <a:solidFill>
                <a:prstClr val="black"/>
              </a:solidFill>
              <a:latin typeface="Arial" panose="020B0604020202020204"/>
              <a:cs typeface="Arial"/>
            </a:endParaRPr>
          </a:p>
          <a:p>
            <a:pPr marL="342900" lvl="0" indent="-342900" fontAlgn="base">
              <a:lnSpc>
                <a:spcPct val="100000"/>
              </a:lnSpc>
              <a:spcBef>
                <a:spcPct val="0"/>
              </a:spcBef>
              <a:spcAft>
                <a:spcPct val="0"/>
              </a:spcAft>
              <a:defRPr/>
            </a:pPr>
            <a:r>
              <a:rPr lang="fi-FI" sz="2000" dirty="0">
                <a:solidFill>
                  <a:prstClr val="black"/>
                </a:solidFill>
                <a:latin typeface="Arial" panose="020B0604020202020204"/>
              </a:rPr>
              <a:t>Perheiden monimuotoisuus</a:t>
            </a:r>
            <a:endParaRPr lang="fi-FI" sz="2000" dirty="0">
              <a:solidFill>
                <a:prstClr val="black"/>
              </a:solidFill>
              <a:latin typeface="Arial" panose="020B0604020202020204"/>
              <a:cs typeface="Arial"/>
            </a:endParaRPr>
          </a:p>
          <a:p>
            <a:pPr marL="342900" lvl="0" indent="-342900" fontAlgn="base">
              <a:lnSpc>
                <a:spcPct val="100000"/>
              </a:lnSpc>
              <a:spcBef>
                <a:spcPct val="0"/>
              </a:spcBef>
              <a:spcAft>
                <a:spcPct val="0"/>
              </a:spcAft>
              <a:defRPr/>
            </a:pPr>
            <a:r>
              <a:rPr lang="fi-FI" sz="2000" dirty="0">
                <a:solidFill>
                  <a:prstClr val="black"/>
                </a:solidFill>
                <a:latin typeface="Arial" panose="020B0604020202020204"/>
              </a:rPr>
              <a:t>Terveellinen ja kestävä elämäntapa</a:t>
            </a:r>
            <a:endParaRPr lang="fi-FI" sz="2000" dirty="0">
              <a:solidFill>
                <a:prstClr val="black"/>
              </a:solidFill>
              <a:latin typeface="Arial" panose="020B0604020202020204"/>
              <a:cs typeface="Arial"/>
            </a:endParaRPr>
          </a:p>
          <a:p>
            <a:pPr lvl="0" fontAlgn="base">
              <a:lnSpc>
                <a:spcPct val="100000"/>
              </a:lnSpc>
              <a:spcBef>
                <a:spcPct val="0"/>
              </a:spcBef>
              <a:spcAft>
                <a:spcPct val="0"/>
              </a:spcAft>
              <a:defRPr/>
            </a:pPr>
            <a:endParaRPr lang="fi-FI" sz="2000" dirty="0">
              <a:solidFill>
                <a:prstClr val="black"/>
              </a:solidFill>
              <a:latin typeface="Arial" panose="020B0604020202020204"/>
              <a:cs typeface="Arial"/>
            </a:endParaRPr>
          </a:p>
          <a:p>
            <a:pPr marL="0" lvl="0" indent="0" fontAlgn="base">
              <a:lnSpc>
                <a:spcPct val="100000"/>
              </a:lnSpc>
              <a:spcBef>
                <a:spcPct val="0"/>
              </a:spcBef>
              <a:spcAft>
                <a:spcPct val="0"/>
              </a:spcAft>
              <a:buNone/>
              <a:defRPr/>
            </a:pPr>
            <a:r>
              <a:rPr lang="fi-FI" sz="2000" dirty="0">
                <a:solidFill>
                  <a:prstClr val="black"/>
                </a:solidFill>
                <a:latin typeface="Arial" panose="020B0604020202020204"/>
                <a:ea typeface="+mn-lt"/>
                <a:cs typeface="Arial" panose="020B0604020202020204"/>
              </a:rPr>
              <a:t>Helsinkiläinen varhaiskasvatus perustuu </a:t>
            </a:r>
          </a:p>
          <a:p>
            <a:pPr marL="0" lvl="0" indent="0" fontAlgn="base">
              <a:lnSpc>
                <a:spcPct val="100000"/>
              </a:lnSpc>
              <a:spcBef>
                <a:spcPct val="0"/>
              </a:spcBef>
              <a:spcAft>
                <a:spcPct val="0"/>
              </a:spcAft>
              <a:buNone/>
              <a:defRPr/>
            </a:pPr>
            <a:r>
              <a:rPr lang="fi-FI" sz="2000" dirty="0">
                <a:solidFill>
                  <a:prstClr val="black"/>
                </a:solidFill>
                <a:latin typeface="Arial" panose="020B0604020202020204"/>
                <a:ea typeface="+mn-lt"/>
                <a:cs typeface="Arial" panose="020B0604020202020204"/>
              </a:rPr>
              <a:t>Valtakunnallisissa varhaiskasvatus-suunnitelmanperusteissa määritellyille arvoille sekä Helsingin kaupungin strategiaan 2017-2021.</a:t>
            </a:r>
            <a:endParaRPr lang="fi-FI" sz="2000" dirty="0">
              <a:solidFill>
                <a:prstClr val="black"/>
              </a:solidFill>
              <a:latin typeface="Arial" panose="020B0604020202020204"/>
              <a:cs typeface="Arial"/>
            </a:endParaRPr>
          </a:p>
          <a:p>
            <a:pPr marL="0" indent="0">
              <a:buNone/>
            </a:pPr>
            <a:endParaRPr lang="fi-FI" sz="2000" dirty="0"/>
          </a:p>
        </p:txBody>
      </p:sp>
      <p:sp>
        <p:nvSpPr>
          <p:cNvPr id="4" name="Alatunnisteen paikkamerkki 3">
            <a:extLst>
              <a:ext uri="{FF2B5EF4-FFF2-40B4-BE49-F238E27FC236}">
                <a16:creationId xmlns:a16="http://schemas.microsoft.com/office/drawing/2014/main" id="{330EB3D5-6C47-479F-A012-CB2D3459864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5" name="Dian numeron paikkamerkki 4">
            <a:extLst>
              <a:ext uri="{FF2B5EF4-FFF2-40B4-BE49-F238E27FC236}">
                <a16:creationId xmlns:a16="http://schemas.microsoft.com/office/drawing/2014/main" id="{504C9682-277D-454D-98E4-C135D84D2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9902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132F3042-E1ED-4F63-931A-2C7A18D55E07}"/>
              </a:ext>
            </a:extLst>
          </p:cNvPr>
          <p:cNvSpPr>
            <a:spLocks noGrp="1"/>
          </p:cNvSpPr>
          <p:nvPr>
            <p:ph type="ctrTitle"/>
          </p:nvPr>
        </p:nvSpPr>
        <p:spPr/>
        <p:txBody>
          <a:bodyPr/>
          <a:lstStyle/>
          <a:p>
            <a:r>
              <a:rPr lang="fi-FI" sz="3600" b="1" dirty="0">
                <a:solidFill>
                  <a:srgbClr val="00D7A7"/>
                </a:solidFill>
                <a:latin typeface="Arial" panose="020B0604020202020204" pitchFamily="34" charset="0"/>
                <a:cs typeface="Arial" panose="020B0604020202020204" pitchFamily="34" charset="0"/>
              </a:rPr>
              <a:t>Yksikön toimintakulttuuri </a:t>
            </a:r>
          </a:p>
        </p:txBody>
      </p:sp>
      <p:sp>
        <p:nvSpPr>
          <p:cNvPr id="5" name="Dian numeron paikkamerkki 4">
            <a:extLst>
              <a:ext uri="{FF2B5EF4-FFF2-40B4-BE49-F238E27FC236}">
                <a16:creationId xmlns:a16="http://schemas.microsoft.com/office/drawing/2014/main" id="{F97C2C26-5CF0-4D99-8C6A-72EA9CC5AA73}"/>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8786F-F955-487D-B720-0C6F14D9C1B4}" type="slidenum">
              <a:rPr kumimoji="0" lang="fi-FI" sz="13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Alatunnisteen paikkamerkki 3">
            <a:extLst>
              <a:ext uri="{FF2B5EF4-FFF2-40B4-BE49-F238E27FC236}">
                <a16:creationId xmlns:a16="http://schemas.microsoft.com/office/drawing/2014/main" id="{F3497F23-37D2-4BBE-9F68-A9F41A90392A}"/>
              </a:ext>
            </a:extLst>
          </p:cNvPr>
          <p:cNvSpPr>
            <a:spLocks noGrp="1"/>
          </p:cNvSpPr>
          <p:nvPr>
            <p:ph type="ftr" sz="quarter" idx="4294967295"/>
          </p:nvPr>
        </p:nvSpPr>
        <p:spPr>
          <a:xfrm>
            <a:off x="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Toimintasuunnitelma 2020-2021</a:t>
            </a:r>
          </a:p>
        </p:txBody>
      </p:sp>
      <p:sp>
        <p:nvSpPr>
          <p:cNvPr id="10" name="Sisällön paikkamerkki 9"/>
          <p:cNvSpPr>
            <a:spLocks noGrp="1"/>
          </p:cNvSpPr>
          <p:nvPr>
            <p:ph sz="half" idx="4294967295"/>
          </p:nvPr>
        </p:nvSpPr>
        <p:spPr>
          <a:xfrm>
            <a:off x="4759799" y="1163783"/>
            <a:ext cx="6545510" cy="5192568"/>
          </a:xfrm>
        </p:spPr>
        <p:txBody>
          <a:bodyPr>
            <a:noAutofit/>
          </a:bodyPr>
          <a:lstStyle/>
          <a:p>
            <a:r>
              <a:rPr lang="fi-FI" sz="1600" dirty="0" smtClean="0"/>
              <a:t>OPPIMISYMPÄRISTÖ</a:t>
            </a:r>
          </a:p>
          <a:p>
            <a:r>
              <a:rPr lang="fi-FI" sz="1600" dirty="0" smtClean="0"/>
              <a:t>VUOROVAIKUTUS JA ILMAPIIRI</a:t>
            </a:r>
          </a:p>
          <a:p>
            <a:r>
              <a:rPr lang="fi-FI" sz="1600" dirty="0" smtClean="0"/>
              <a:t>OSALLISUUS</a:t>
            </a:r>
          </a:p>
          <a:p>
            <a:r>
              <a:rPr lang="fi-FI" sz="1600" dirty="0" smtClean="0"/>
              <a:t>YHDENVERTAISUUS JA TASA-ARVO</a:t>
            </a:r>
          </a:p>
          <a:p>
            <a:r>
              <a:rPr lang="fi-FI" sz="1600" dirty="0" smtClean="0"/>
              <a:t>LEIKKIIN JA VUOROVAIKUTUKSEEN KANNUSTAVA YHTEISÖ</a:t>
            </a:r>
          </a:p>
          <a:p>
            <a:endParaRPr lang="fi-FI" sz="1600" dirty="0"/>
          </a:p>
        </p:txBody>
      </p:sp>
      <p:pic>
        <p:nvPicPr>
          <p:cNvPr id="2" name="Kuva 1"/>
          <p:cNvPicPr>
            <a:picLocks noChangeAspect="1"/>
          </p:cNvPicPr>
          <p:nvPr/>
        </p:nvPicPr>
        <p:blipFill>
          <a:blip r:embed="rId3" cstate="email">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a:ext>
            </a:extLst>
          </a:blip>
          <a:stretch>
            <a:fillRect/>
          </a:stretch>
        </p:blipFill>
        <p:spPr>
          <a:xfrm rot="5400000">
            <a:off x="622788" y="1728187"/>
            <a:ext cx="3922785" cy="2942089"/>
          </a:xfrm>
          <a:prstGeom prst="rect">
            <a:avLst/>
          </a:prstGeom>
        </p:spPr>
      </p:pic>
    </p:spTree>
    <p:extLst>
      <p:ext uri="{BB962C8B-B14F-4D97-AF65-F5344CB8AC3E}">
        <p14:creationId xmlns:p14="http://schemas.microsoft.com/office/powerpoint/2010/main" val="363249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4444"/>
            <a:ext cx="11234738" cy="515389"/>
          </a:xfrm>
        </p:spPr>
        <p:txBody>
          <a:bodyPr/>
          <a:lstStyle/>
          <a:p>
            <a:r>
              <a:rPr lang="fi-FI" sz="3600" dirty="0" smtClean="0"/>
              <a:t>Oppimisympäristö</a:t>
            </a:r>
            <a:endParaRPr lang="fi-FI" sz="3600" dirty="0"/>
          </a:p>
        </p:txBody>
      </p:sp>
      <p:sp>
        <p:nvSpPr>
          <p:cNvPr id="3" name="Sisällön paikkamerkki 2"/>
          <p:cNvSpPr>
            <a:spLocks noGrp="1"/>
          </p:cNvSpPr>
          <p:nvPr>
            <p:ph idx="1"/>
          </p:nvPr>
        </p:nvSpPr>
        <p:spPr>
          <a:xfrm>
            <a:off x="457200" y="739833"/>
            <a:ext cx="11234738" cy="5437130"/>
          </a:xfrm>
        </p:spPr>
        <p:txBody>
          <a:bodyPr/>
          <a:lstStyle/>
          <a:p>
            <a:r>
              <a:rPr lang="fi-FI" sz="1600" dirty="0" smtClean="0"/>
              <a:t>Päiväkoti </a:t>
            </a:r>
            <a:r>
              <a:rPr lang="fi-FI" sz="1600" dirty="0"/>
              <a:t>Jäkälä sijaitsee luonnonläheisellä paikalla hyvien kulkuyhteyksien varrella. Jäkälä on</a:t>
            </a:r>
          </a:p>
          <a:p>
            <a:pPr marL="0" indent="0">
              <a:buNone/>
            </a:pPr>
            <a:r>
              <a:rPr lang="fi-FI" sz="1600" dirty="0"/>
              <a:t> </a:t>
            </a:r>
            <a:r>
              <a:rPr lang="fi-FI" sz="1600" dirty="0" smtClean="0"/>
              <a:t>  viihtyisä </a:t>
            </a:r>
            <a:r>
              <a:rPr lang="fi-FI" sz="1600" dirty="0"/>
              <a:t>kahden kerroksen päiväkoti, jossa on reilut toimintatilat. Jäkälässä on kolme lapsiryhmää: Ahmat (yläkerta </a:t>
            </a:r>
            <a:r>
              <a:rPr lang="fi-FI" sz="1600" dirty="0" smtClean="0"/>
              <a:t>               </a:t>
            </a:r>
          </a:p>
          <a:p>
            <a:pPr marL="0" indent="0">
              <a:buNone/>
            </a:pPr>
            <a:r>
              <a:rPr lang="fi-FI" sz="1600" dirty="0"/>
              <a:t> </a:t>
            </a:r>
            <a:r>
              <a:rPr lang="fi-FI" sz="1600" dirty="0" smtClean="0"/>
              <a:t>  esiopetus </a:t>
            </a:r>
            <a:r>
              <a:rPr lang="fi-FI" sz="1600" dirty="0"/>
              <a:t>ja 5v), Hillerit (alakerta) 3-5 -vuotiaat lapset ja Sopulit (alakerta) 2- 4 -vuotiaat lapset. </a:t>
            </a:r>
            <a:endParaRPr lang="fi-FI" sz="1600" dirty="0" smtClean="0"/>
          </a:p>
          <a:p>
            <a:pPr marL="0" indent="0">
              <a:buNone/>
            </a:pPr>
            <a:r>
              <a:rPr lang="fi-FI" sz="1600" dirty="0"/>
              <a:t> </a:t>
            </a:r>
            <a:r>
              <a:rPr lang="fi-FI" sz="1600" dirty="0" smtClean="0"/>
              <a:t>  Päiväkodissa </a:t>
            </a:r>
            <a:r>
              <a:rPr lang="fi-FI" sz="1600" dirty="0"/>
              <a:t>järjestetään myös pienten lasten kerhotoimintaa.</a:t>
            </a:r>
          </a:p>
          <a:p>
            <a:endParaRPr lang="fi-FI" sz="1600" dirty="0"/>
          </a:p>
          <a:p>
            <a:r>
              <a:rPr lang="fi-FI" sz="1600" dirty="0"/>
              <a:t>Päiväkoti Tapanila sijaitsee vanhan omakotitaloalueen keskellä, rauhaisalla ja luonnonläheisellä paikalla. Tapanilassa on kuusi lapsiryhmää: Hahtuvat (1-3 -vuotiaat),  Puhurit (2-4 -vuotiaat), Kastehelmet (</a:t>
            </a:r>
            <a:r>
              <a:rPr lang="fi-FI" sz="1600" dirty="0" smtClean="0"/>
              <a:t>3-5 </a:t>
            </a:r>
            <a:r>
              <a:rPr lang="fi-FI" sz="1600" dirty="0"/>
              <a:t>-vuotiaat), Sateenkaaret (2-5-vuotiaat) ja Auringonsäteet (5-vuotiaat) ja Pilvenhattarat (esiopetus).</a:t>
            </a:r>
          </a:p>
          <a:p>
            <a:endParaRPr lang="fi-FI" sz="1600" dirty="0"/>
          </a:p>
          <a:p>
            <a:r>
              <a:rPr lang="fi-FI" sz="1600" dirty="0"/>
              <a:t>Molemmissa päiväkodeissa järjestetään pienryhmätoimintaa ja kaikki ryhmien toimintaa suunnitellaan lasten tarpeiden ja vahvuuksien mukaisesti. Jokaisella ryhmällä on käytössä ryhmän omaa, sekä yhteiskäyttöistä tilaa. Yhteiskäyttöistä tilaa on liikuntasalit, käytävät ja esimerkiksi ruokasali. Arjessa pyrimme porrastamaan ryhmien toimintaa, jotta talon sisätilat tulevat kokonaisuudessaan lasta aktiivisesti tukevaan käyttöön. Ryhmätilojen varustelu, ja sitä kautta kalustus, on suunniteltu vastamaan kulloisenkin lapsiryhmän kehitystasoa, sekä tarpeita. Ryhmätilaa muokataan lasten kiinnostusten mukaan tarpeen niin vaatiessa. Luomme yhdessä viihtyisän ja tarkoituksenmukaisen oppimisympäristön, joka vastaa lasten ikätasoa. Oppimisympäristö pitää olla yhtäältä lasta leikkiin ja tutkimiseen innostava, sekä toisaalta tarjota myös mahdollisuuden rauhoittumiseen. Kaiken lähtökohtana on turvallinen ja lapsen suotuisaa kehitystä tukeva oppimisympäristö</a:t>
            </a:r>
            <a:r>
              <a:rPr lang="fi-FI" sz="1600" dirty="0" smtClean="0"/>
              <a:t>.</a:t>
            </a:r>
            <a:endParaRPr lang="fi-FI" sz="1600" dirty="0"/>
          </a:p>
          <a:p>
            <a:r>
              <a:rPr lang="fi-FI" sz="1600" dirty="0"/>
              <a:t>Oppiminen ei ole aikaan, taikka paikkaan sidottu ilmiö. Lapsen oppimisympäristöllä on taipumus laajentua lapsen kasvaessa. Nuorempien lasten ryhmät toimivat päiväkodin tiloissa ja retkeilevät lähiympäristössä. Vanhempien lasten ryhmät liikkuvat paljon lähimetsissä ja Helsingin kaupungin kulttuuri- ja liikuntakohteissa (esim. Malmitalo, Tapanilan kirjasto, museot). Oppimisympäristönä on siis koko kaupunki.</a:t>
            </a:r>
          </a:p>
          <a:p>
            <a:endParaRPr lang="fi-FI" sz="1600" dirty="0"/>
          </a:p>
          <a:p>
            <a:endParaRPr lang="fi-FI" sz="1600" dirty="0"/>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A674E643-FC56-4E32-B709-651CFF3EC272}" type="slidenum">
              <a:rPr lang="fi-FI" smtClean="0"/>
              <a:pPr>
                <a:defRPr/>
              </a:pPr>
              <a:t>7</a:t>
            </a:fld>
            <a:endParaRPr lang="fi-FI"/>
          </a:p>
        </p:txBody>
      </p:sp>
    </p:spTree>
    <p:extLst>
      <p:ext uri="{BB962C8B-B14F-4D97-AF65-F5344CB8AC3E}">
        <p14:creationId xmlns:p14="http://schemas.microsoft.com/office/powerpoint/2010/main" val="368425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Vuorovaikutus ja ilmapiiri</a:t>
            </a:r>
            <a:endParaRPr lang="fi-FI" sz="3600" dirty="0"/>
          </a:p>
        </p:txBody>
      </p:sp>
      <p:sp>
        <p:nvSpPr>
          <p:cNvPr id="3" name="Sisällön paikkamerkki 2"/>
          <p:cNvSpPr>
            <a:spLocks noGrp="1"/>
          </p:cNvSpPr>
          <p:nvPr>
            <p:ph idx="1"/>
          </p:nvPr>
        </p:nvSpPr>
        <p:spPr>
          <a:xfrm>
            <a:off x="191193" y="1030778"/>
            <a:ext cx="11234738" cy="5563524"/>
          </a:xfrm>
        </p:spPr>
        <p:txBody>
          <a:bodyPr/>
          <a:lstStyle/>
          <a:p>
            <a:pPr marL="0" indent="0">
              <a:buNone/>
            </a:pPr>
            <a:endParaRPr lang="fi-FI" sz="1600" dirty="0"/>
          </a:p>
          <a:p>
            <a:pPr marL="0" indent="0">
              <a:buNone/>
            </a:pPr>
            <a:r>
              <a:rPr lang="fi-FI" sz="1600" dirty="0" smtClean="0"/>
              <a:t>Varhaiskasvatusyksikkö Jäkälä-Tapanilassa meille on tärkeää, että:</a:t>
            </a:r>
          </a:p>
          <a:p>
            <a:endParaRPr lang="fi-FI" sz="1600" dirty="0"/>
          </a:p>
          <a:p>
            <a:r>
              <a:rPr lang="fi-FI" sz="1600" dirty="0"/>
              <a:t>Katse kohtaa lapsen. Muistamme kaikessa kohtaamisessa lapselle ominaisen herkkyyden, sekä katseen, sylin ja hymyn merkityksen.</a:t>
            </a:r>
          </a:p>
          <a:p>
            <a:r>
              <a:rPr lang="fi-FI" sz="1600" dirty="0"/>
              <a:t>Lasta kuullaan. Lasten ajatukset, ideat ja aloitteet, ovat meille tärkeitä. Lapsille annetaan mahdollisuus vaikuttaa asioihin ja päättää ikätasoisesti.</a:t>
            </a:r>
          </a:p>
          <a:p>
            <a:r>
              <a:rPr lang="fi-FI" sz="1600" dirty="0"/>
              <a:t>Olemme aidosti läsnä. Istahdamme lapsen vierelle. Annamme mahdollisuuden lapselle tulla nähdyksi. </a:t>
            </a:r>
          </a:p>
          <a:p>
            <a:r>
              <a:rPr lang="fi-FI" sz="1600" dirty="0"/>
              <a:t>Kehumme ja annamme lapselle positiivista palautetta. Näemme jokaisessa lapsessa olevan hyvän. </a:t>
            </a:r>
          </a:p>
          <a:p>
            <a:r>
              <a:rPr lang="fi-FI" sz="1600" dirty="0"/>
              <a:t>Jokaista lasta tervehditään aamulla hänen omalla nimellään. </a:t>
            </a:r>
          </a:p>
          <a:p>
            <a:r>
              <a:rPr lang="fi-FI" sz="1600" dirty="0"/>
              <a:t>Mahdollinen kiire päivissä ei välity lapselle.</a:t>
            </a:r>
          </a:p>
          <a:p>
            <a:r>
              <a:rPr lang="fi-FI" sz="1600" dirty="0"/>
              <a:t>Reagoimme lapsen erilaisiin tunnetiloihin.</a:t>
            </a:r>
          </a:p>
          <a:p>
            <a:endParaRPr lang="fi-FI" sz="1600" dirty="0" smtClean="0"/>
          </a:p>
          <a:p>
            <a:endParaRPr lang="fi-FI" sz="1600" dirty="0"/>
          </a:p>
          <a:p>
            <a:pPr marL="0" indent="0">
              <a:buNone/>
            </a:pPr>
            <a:r>
              <a:rPr lang="fi-FI" sz="1600" dirty="0" smtClean="0"/>
              <a:t>Lasta </a:t>
            </a:r>
            <a:r>
              <a:rPr lang="fi-FI" sz="1600" dirty="0"/>
              <a:t>kannustetaan omatoimisuuteen ja yrittämään itse, sekä iloitaan yhdessä onnistumisista.</a:t>
            </a:r>
          </a:p>
          <a:p>
            <a:pPr marL="0" indent="0">
              <a:buNone/>
            </a:pPr>
            <a:r>
              <a:rPr lang="fi-FI" sz="1600" dirty="0"/>
              <a:t>Ilmapiiri </a:t>
            </a:r>
            <a:r>
              <a:rPr lang="fi-FI" sz="1600" dirty="0" smtClean="0"/>
              <a:t>on </a:t>
            </a:r>
            <a:r>
              <a:rPr lang="fi-FI" sz="1600" dirty="0"/>
              <a:t>kiireetön ja joustava jolloin mahdollistuu lapsilähtöinen ja omatoimisuutta tukeva </a:t>
            </a:r>
            <a:r>
              <a:rPr lang="fi-FI" sz="1600" dirty="0" smtClean="0"/>
              <a:t>kulttuuri.</a:t>
            </a:r>
            <a:endParaRPr lang="fi-FI" sz="1600" dirty="0"/>
          </a:p>
          <a:p>
            <a:pPr marL="0" indent="0">
              <a:buNone/>
            </a:pPr>
            <a:r>
              <a:rPr lang="fi-FI" sz="1600" dirty="0" smtClean="0"/>
              <a:t>Haluamme ylläpitää päiväkodin </a:t>
            </a:r>
            <a:r>
              <a:rPr lang="fi-FI" sz="1600" dirty="0"/>
              <a:t>myönteistä ja turvallista ilmapiiriä, </a:t>
            </a:r>
            <a:r>
              <a:rPr lang="fi-FI" sz="1600" dirty="0" smtClean="0"/>
              <a:t>lujittaa </a:t>
            </a:r>
            <a:r>
              <a:rPr lang="fi-FI" sz="1600" dirty="0"/>
              <a:t>lasten keskinäistä ryhmähenkeä sekä vahvistaa lasten yhdenvertaisuutta osallisuuden kokemuksessa</a:t>
            </a:r>
            <a:r>
              <a:rPr lang="fi-FI" sz="1600" dirty="0" smtClean="0"/>
              <a:t>. Pidämme </a:t>
            </a:r>
            <a:r>
              <a:rPr lang="fi-FI" sz="1600" dirty="0"/>
              <a:t>tärkeänä</a:t>
            </a:r>
            <a:r>
              <a:rPr lang="fi-FI" sz="1600" dirty="0" smtClean="0"/>
              <a:t>, että </a:t>
            </a:r>
            <a:r>
              <a:rPr lang="fi-FI" sz="1600" dirty="0"/>
              <a:t>lapset kokevat olevansa tärkeitä ryhmän jäseniä sekä saavansa tarvittaessa apua ja tukea. Keskustelemme yhdessä lasten kanssa kohteliaasta ja hyvästä käytöksestä. Ristiriitatilanteita käydään läpi sanoittamalla tunteet ja keskustelemalla tilanteesta ja oikeasta </a:t>
            </a:r>
            <a:r>
              <a:rPr lang="fi-FI" sz="1600" dirty="0" smtClean="0"/>
              <a:t>toimintatavasta...</a:t>
            </a:r>
            <a:endParaRPr lang="fi-FI" sz="1600" dirty="0"/>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A674E643-FC56-4E32-B709-651CFF3EC272}" type="slidenum">
              <a:rPr lang="fi-FI" smtClean="0"/>
              <a:pPr>
                <a:defRPr/>
              </a:pPr>
              <a:t>8</a:t>
            </a:fld>
            <a:endParaRPr lang="fi-FI"/>
          </a:p>
        </p:txBody>
      </p:sp>
    </p:spTree>
    <p:extLst>
      <p:ext uri="{BB962C8B-B14F-4D97-AF65-F5344CB8AC3E}">
        <p14:creationId xmlns:p14="http://schemas.microsoft.com/office/powerpoint/2010/main" val="220333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Osallisuus</a:t>
            </a:r>
            <a:r>
              <a:rPr lang="fi-FI" sz="3600" dirty="0"/>
              <a:t> </a:t>
            </a:r>
            <a:br>
              <a:rPr lang="fi-FI" sz="3600" dirty="0"/>
            </a:br>
            <a:r>
              <a:rPr lang="fi-FI" dirty="0"/>
              <a:t/>
            </a:r>
            <a:br>
              <a:rPr lang="fi-FI" dirty="0"/>
            </a:br>
            <a:endParaRPr lang="fi-FI" dirty="0"/>
          </a:p>
        </p:txBody>
      </p:sp>
      <p:sp>
        <p:nvSpPr>
          <p:cNvPr id="3" name="Sisällön paikkamerkki 2"/>
          <p:cNvSpPr>
            <a:spLocks noGrp="1"/>
          </p:cNvSpPr>
          <p:nvPr>
            <p:ph idx="1"/>
          </p:nvPr>
        </p:nvSpPr>
        <p:spPr/>
        <p:txBody>
          <a:bodyPr/>
          <a:lstStyle/>
          <a:p>
            <a:pPr marL="0" indent="0">
              <a:buNone/>
            </a:pPr>
            <a:r>
              <a:rPr lang="fi-FI" dirty="0"/>
              <a:t>	</a:t>
            </a:r>
            <a:endParaRPr lang="fi-FI" sz="1800" dirty="0">
              <a:solidFill>
                <a:srgbClr val="FF0000"/>
              </a:solidFill>
            </a:endParaRPr>
          </a:p>
          <a:p>
            <a:r>
              <a:rPr lang="fi-FI" sz="1600" dirty="0" smtClean="0"/>
              <a:t>Kaikki </a:t>
            </a:r>
            <a:r>
              <a:rPr lang="fi-FI" sz="1600" dirty="0"/>
              <a:t>lapset kohdataan samalla tavoin. </a:t>
            </a:r>
            <a:endParaRPr lang="fi-FI" sz="1600" dirty="0" smtClean="0"/>
          </a:p>
          <a:p>
            <a:r>
              <a:rPr lang="fi-FI" sz="1600" dirty="0" smtClean="0"/>
              <a:t>Huolehdimme</a:t>
            </a:r>
            <a:r>
              <a:rPr lang="fi-FI" sz="1600" dirty="0"/>
              <a:t>, että kukaan lapsi ei jää yksin </a:t>
            </a:r>
          </a:p>
          <a:p>
            <a:r>
              <a:rPr lang="fi-FI" sz="1600" dirty="0" smtClean="0"/>
              <a:t>Meille </a:t>
            </a:r>
            <a:r>
              <a:rPr lang="fi-FI" sz="1600" dirty="0"/>
              <a:t>on tärkeää että lapsi kokee olevansa osa </a:t>
            </a:r>
            <a:r>
              <a:rPr lang="fi-FI" sz="1600" dirty="0" smtClean="0"/>
              <a:t>ryhmää </a:t>
            </a:r>
            <a:endParaRPr lang="fi-FI" sz="1600" dirty="0"/>
          </a:p>
          <a:p>
            <a:r>
              <a:rPr lang="fi-FI" sz="1600" dirty="0" smtClean="0"/>
              <a:t>Lasta </a:t>
            </a:r>
            <a:r>
              <a:rPr lang="fi-FI" sz="1600" dirty="0"/>
              <a:t>kuullaan ja kuunnellaan. Jokainen lapsi kokee tulevansa </a:t>
            </a:r>
            <a:r>
              <a:rPr lang="fi-FI" sz="1600" dirty="0" smtClean="0"/>
              <a:t>kuulluksi.</a:t>
            </a:r>
            <a:endParaRPr lang="fi-FI" sz="1600" dirty="0"/>
          </a:p>
          <a:p>
            <a:r>
              <a:rPr lang="fi-FI" sz="1600" dirty="0" smtClean="0"/>
              <a:t>Opimme </a:t>
            </a:r>
            <a:r>
              <a:rPr lang="fi-FI" sz="1600" dirty="0"/>
              <a:t>toisiltamme ja iloitsemme </a:t>
            </a:r>
            <a:r>
              <a:rPr lang="fi-FI" sz="1600" dirty="0" smtClean="0"/>
              <a:t>yhdessä</a:t>
            </a:r>
            <a:endParaRPr lang="fi-FI" sz="1600" dirty="0"/>
          </a:p>
          <a:p>
            <a:r>
              <a:rPr lang="fi-FI" sz="1600" dirty="0" smtClean="0"/>
              <a:t>Henkilökunta tuntee </a:t>
            </a:r>
            <a:r>
              <a:rPr lang="fi-FI" sz="1600" dirty="0"/>
              <a:t>kaikki lapset ja kaikki kasvattavat </a:t>
            </a:r>
            <a:r>
              <a:rPr lang="fi-FI" sz="1600" dirty="0" smtClean="0"/>
              <a:t>kaikkia</a:t>
            </a:r>
            <a:endParaRPr lang="fi-FI" sz="1600" dirty="0"/>
          </a:p>
          <a:p>
            <a:r>
              <a:rPr lang="fi-FI" sz="1600" dirty="0"/>
              <a:t>Y</a:t>
            </a:r>
            <a:r>
              <a:rPr lang="fi-FI" sz="1600" dirty="0" smtClean="0"/>
              <a:t>hteistyötä </a:t>
            </a:r>
            <a:r>
              <a:rPr lang="fi-FI" sz="1600" dirty="0"/>
              <a:t>yli ryhmärajojen; meillä </a:t>
            </a:r>
            <a:r>
              <a:rPr lang="fi-FI" sz="1600" dirty="0" smtClean="0"/>
              <a:t>seikkaillaan</a:t>
            </a:r>
            <a:r>
              <a:rPr lang="fi-FI" sz="1600" dirty="0"/>
              <a:t>. </a:t>
            </a:r>
            <a:endParaRPr lang="fi-FI" sz="1600" dirty="0" smtClean="0"/>
          </a:p>
          <a:p>
            <a:r>
              <a:rPr lang="fi-FI" sz="1600" dirty="0" smtClean="0"/>
              <a:t>Ohjaamme </a:t>
            </a:r>
            <a:r>
              <a:rPr lang="fi-FI" sz="1600" dirty="0"/>
              <a:t>lapsia auttamaan  ja kannustamaan toisiaan. </a:t>
            </a:r>
          </a:p>
          <a:p>
            <a:endParaRPr lang="fi-FI" sz="1600" dirty="0" smtClean="0"/>
          </a:p>
          <a:p>
            <a:endParaRPr lang="fi-FI" sz="1600" dirty="0" smtClean="0"/>
          </a:p>
          <a:p>
            <a:pPr marL="0" indent="0">
              <a:buNone/>
            </a:pPr>
            <a:r>
              <a:rPr lang="fi-FI" sz="1600" dirty="0"/>
              <a:t>H</a:t>
            </a:r>
            <a:r>
              <a:rPr lang="fi-FI" sz="1600" dirty="0" smtClean="0"/>
              <a:t>aluamme </a:t>
            </a:r>
            <a:r>
              <a:rPr lang="fi-FI" sz="1600" dirty="0"/>
              <a:t>tukea lasten osallisuutta ja vaikuttamisen taitoja suunnittelemalla ja arvioimalla yhdessä lasten kanssa </a:t>
            </a:r>
            <a:r>
              <a:rPr lang="fi-FI" sz="1600" dirty="0" smtClean="0"/>
              <a:t>varhaiskasvatusta ja esiopetusta sekä </a:t>
            </a:r>
            <a:r>
              <a:rPr lang="fi-FI" sz="1600" dirty="0" err="1" smtClean="0"/>
              <a:t>oppimis</a:t>
            </a:r>
            <a:r>
              <a:rPr lang="fi-FI" sz="1600" dirty="0" smtClean="0"/>
              <a:t>- ja </a:t>
            </a:r>
            <a:r>
              <a:rPr lang="fi-FI" sz="1600" dirty="0"/>
              <a:t>leikkiympäristöä. Lasten ajatuksia ja ehdotuksia kuullaan, ja niitä </a:t>
            </a:r>
            <a:r>
              <a:rPr lang="fi-FI" sz="1600" dirty="0" smtClean="0"/>
              <a:t>huomioidaan </a:t>
            </a:r>
            <a:r>
              <a:rPr lang="fi-FI" sz="1600" dirty="0"/>
              <a:t>toiminnan ja oppimisympäristön suunnittelussa ja muutoksissa. Pidämme yhteisiä kokouksia, joissa lapset saavat tilaisuuden tuoda esiin ehdotuksiaan, ja tarvittaessa äänestämme vaihtoehdoista. Haluamme </a:t>
            </a:r>
            <a:r>
              <a:rPr lang="fi-FI" sz="1600" dirty="0" smtClean="0"/>
              <a:t>varmistaa </a:t>
            </a:r>
            <a:r>
              <a:rPr lang="fi-FI" sz="1600" dirty="0"/>
              <a:t>lasten osallisuuden </a:t>
            </a:r>
            <a:r>
              <a:rPr lang="fi-FI" sz="1600" dirty="0" smtClean="0"/>
              <a:t>. </a:t>
            </a:r>
          </a:p>
          <a:p>
            <a:pPr marL="0" indent="0">
              <a:buNone/>
            </a:pPr>
            <a:endParaRPr lang="fi-FI" sz="1600" dirty="0" smtClean="0"/>
          </a:p>
          <a:p>
            <a:pPr marL="0" indent="0">
              <a:buNone/>
            </a:pPr>
            <a:r>
              <a:rPr lang="fi-FI" sz="1600" dirty="0"/>
              <a:t/>
            </a:r>
            <a:br>
              <a:rPr lang="fi-FI" sz="1600" dirty="0"/>
            </a:br>
            <a:r>
              <a:rPr lang="fi-FI" sz="1600" dirty="0"/>
              <a:t>	</a:t>
            </a:r>
          </a:p>
        </p:txBody>
      </p:sp>
      <p:sp>
        <p:nvSpPr>
          <p:cNvPr id="4" name="Alatunnisteen paikkamerkki 3"/>
          <p:cNvSpPr>
            <a:spLocks noGrp="1"/>
          </p:cNvSpPr>
          <p:nvPr>
            <p:ph type="ftr" sz="quarter" idx="11"/>
          </p:nvPr>
        </p:nvSpPr>
        <p:spPr/>
        <p:txBody>
          <a:bodyPr/>
          <a:lstStyle/>
          <a:p>
            <a:pPr>
              <a:defRPr/>
            </a:pPr>
            <a:r>
              <a:rPr lang="fi-FI" smtClean="0"/>
              <a:t>Toimintasuunnitelma 2020-2021</a:t>
            </a:r>
            <a:endParaRPr lang="fi-FI"/>
          </a:p>
        </p:txBody>
      </p:sp>
      <p:sp>
        <p:nvSpPr>
          <p:cNvPr id="5" name="Dian numeron paikkamerkki 4"/>
          <p:cNvSpPr>
            <a:spLocks noGrp="1"/>
          </p:cNvSpPr>
          <p:nvPr>
            <p:ph type="sldNum" sz="quarter" idx="12"/>
          </p:nvPr>
        </p:nvSpPr>
        <p:spPr/>
        <p:txBody>
          <a:bodyPr/>
          <a:lstStyle/>
          <a:p>
            <a:pPr>
              <a:defRPr/>
            </a:pPr>
            <a:fld id="{A674E643-FC56-4E32-B709-651CFF3EC272}" type="slidenum">
              <a:rPr lang="fi-FI" smtClean="0"/>
              <a:pPr>
                <a:defRPr/>
              </a:pPr>
              <a:t>9</a:t>
            </a:fld>
            <a:endParaRPr lang="fi-FI"/>
          </a:p>
        </p:txBody>
      </p:sp>
    </p:spTree>
    <p:extLst>
      <p:ext uri="{BB962C8B-B14F-4D97-AF65-F5344CB8AC3E}">
        <p14:creationId xmlns:p14="http://schemas.microsoft.com/office/powerpoint/2010/main" val="374782534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963AAFFDF3C074FAD2B88160260498A" ma:contentTypeVersion="1" ma:contentTypeDescription="Luo uusi asiakirja." ma:contentTypeScope="" ma:versionID="7cdf9e3e37176b60142f1987705c2282">
  <xsd:schema xmlns:xsd="http://www.w3.org/2001/XMLSchema" xmlns:xs="http://www.w3.org/2001/XMLSchema" xmlns:p="http://schemas.microsoft.com/office/2006/metadata/properties" xmlns:ns1="http://schemas.microsoft.com/sharepoint/v3" targetNamespace="http://schemas.microsoft.com/office/2006/metadata/properties" ma:root="true" ma:fieldsID="ec41fa38566c5dfcabfa1df2b84f69d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84BEEA-F8F5-409C-A201-4B05889E9404}">
  <ds:schemaRefs>
    <ds:schemaRef ds:uri="http://schemas.microsoft.com/sharepoint/v3/contenttype/forms"/>
  </ds:schemaRefs>
</ds:datastoreItem>
</file>

<file path=customXml/itemProps2.xml><?xml version="1.0" encoding="utf-8"?>
<ds:datastoreItem xmlns:ds="http://schemas.openxmlformats.org/officeDocument/2006/customXml" ds:itemID="{3D7B739C-C45B-4BFC-8100-8AA31E954018}">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955B7BB-79B2-4DA5-A3C2-B00A2FADC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3003</TotalTime>
  <Words>2806</Words>
  <Application>Microsoft Office PowerPoint</Application>
  <PresentationFormat>Laajakuva</PresentationFormat>
  <Paragraphs>295</Paragraphs>
  <Slides>18</Slides>
  <Notes>10</Notes>
  <HiddenSlides>1</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18</vt:i4>
      </vt:variant>
    </vt:vector>
  </HeadingPairs>
  <TitlesOfParts>
    <vt:vector size="25" baseType="lpstr">
      <vt:lpstr>Arial</vt:lpstr>
      <vt:lpstr>Arial Black</vt:lpstr>
      <vt:lpstr>Calibri</vt:lpstr>
      <vt:lpstr>Calibri Light</vt:lpstr>
      <vt:lpstr>Helsinki Grotesk</vt:lpstr>
      <vt:lpstr>Office-teema</vt:lpstr>
      <vt:lpstr>HKI-perus</vt:lpstr>
      <vt:lpstr>Toimintasuunnitelma 2020-2021 Varhaiskasvatusyksikkö Jäkälä-Tapanila</vt:lpstr>
      <vt:lpstr>Helsingin varhaiskasvatusta ja esiopetusta määrittävät ja ohjaavat asiakirjat</vt:lpstr>
      <vt:lpstr>Toimintasuunnitelma</vt:lpstr>
      <vt:lpstr>Ryhmän pedagoginen suunnitelma – ryhmän toiminnan suunnittelu</vt:lpstr>
      <vt:lpstr>Työtämme ohjaavat arvot</vt:lpstr>
      <vt:lpstr>Yksikön toimintakulttuuri </vt:lpstr>
      <vt:lpstr>Oppimisympäristö</vt:lpstr>
      <vt:lpstr>Vuorovaikutus ja ilmapiiri</vt:lpstr>
      <vt:lpstr>Osallisuus   </vt:lpstr>
      <vt:lpstr>Yhdenvertaisuus ja Tasa-arvo </vt:lpstr>
      <vt:lpstr>Leikkiin ja vuorovaikutukseen kannustava yhteisö.  Leikin merkitys. </vt:lpstr>
      <vt:lpstr>Kannustamme hyviin kaveritaitoihin </vt:lpstr>
      <vt:lpstr>4. KÄYTÄMME KAVERITAITOJEN VAHVISTAMISEN TUKENA ERILAISIA MATERIAALEJA RYHMÄKOHTAISESTI LASTEN IKÄTASOT HUOMIOIDEN​ Tavat ja keinot ehkäistä konflikteja valitaan aina lapsiryhmän tarpeen mukaisesti. Ryhmässä laaditaan tavoitteet ja valitaan eri keinot lasten vuorovaikutussuhteista ja tilanteista riippuen  5.POHDIMME LASTEN KANSSA MILLAISESSA RYHMÄSSÄ ON HYVÄ OLLA​ Lapsilla itsellään on arvokasta tietoa ryhmänsä sosiaalisista suhteista sekä ilmiöistä. Lasten kokemusten kartoittaminen ja kyseleminen auttaa aikuisia tukemaan ryhmää sekä vahvistamaan osallisuuden kokemusta. Lapsilta kysytään kuinka he kokevat asioita. Tarkoituksena ymmärtää lasten maailmaa paremmin.   6. VANHEMMAT OVAT TIETOISIA JA OSALLISTUVAT TOIMINTAMALLIN SUUNNITTELUUN JA KEHITTÄMISEEN. KÄSITELLÄÄN AIHETTA VASUKESKUSTELUISSA SEKÄ VANHEMPAINILLOISSA​ Lisätään vanhempien tietoisuutta. Kaveritaidot ja mahdolliset konfliktit ovat päiväkodin ja perheen yhteinen asia. Hyvä kasvatuskumppanuus on pohjana sille, että päiväkoti ja vanhemmat voivat miettiä erilaisiin tilanteisiin ratkaisuja.  7. HENKILÖKUNNALLA ON YHTEINEN KÄSITYS PÄIVÄKOTIRAUHAN TOTEUTUMISESTA JA JOKAISELLA AIKUISELLA PÄIVÄKODISSA ON VASTUU PUUTTUA RISTIRIITATILANTEISIIN​.    8. KOKO VARHAISKASVATUS PERUSTUU POSITIIVISEEN PEDAGOGIIKKAAN, JOKA KANNUSTAA LAPSIA HYVIIN KAVERITAITOIHIN KEHUJEN, KANNUSTAMISEN JA JOKAISEN LAPSEN VAHVUUKSIEN LÖYTÄMISEN MYÖTÄ​  9.  SUHTAUDUMME VAKAVASTI SELVITETTÄVIIN TILANTEISIIN. KUULEMME JA HUOMIOIMME LAPSIA JA VANHEMPIA                      TASAPUOLISESTI TILANTEIDEN SELVITTELYSSÄ​  10.​ EMME ETSI SYYLLISIÄ. KOHDATAAN ILMIÖ LAAJEMMIN, JA VÄLTETÄÄN LAPSEN LEIMAAMINEN​   ​      </vt:lpstr>
      <vt:lpstr>Toimintakauden tavoitteet ​ </vt:lpstr>
      <vt:lpstr>Yksikön toimintakaudelle asettamat tavoitteet:  </vt:lpstr>
      <vt:lpstr>Yksikön toimintakaudelle asettamat tavoitteet:</vt:lpstr>
      <vt:lpstr>Varhaiskasvatuksessa aloittaminen</vt:lpstr>
      <vt:lpstr>Viestintä ja yhteistyö</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Täydennettävä toimintasuunnitelmapohja 2020-2021 (julkaistavaksi)skasvatusyksikkö xx</dc:title>
  <dc:creator>Onufriew Nina</dc:creator>
  <cp:lastModifiedBy>Leandersson Nina  Krista Johanna</cp:lastModifiedBy>
  <cp:revision>172</cp:revision>
  <cp:lastPrinted>2020-10-22T07:03:29Z</cp:lastPrinted>
  <dcterms:created xsi:type="dcterms:W3CDTF">2020-05-04T08:49:30Z</dcterms:created>
  <dcterms:modified xsi:type="dcterms:W3CDTF">2020-12-10T11:32:46Z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0x010100D963AAFFDF3C074FAD2B88160260498A</vt:lpwstr>
  </property>
</Properties>
</file>