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2" r:id="rId4"/>
    <p:sldMasterId id="2147483696" r:id="rId5"/>
    <p:sldMasterId id="2147484097" r:id="rId6"/>
    <p:sldMasterId id="2147484089" r:id="rId7"/>
    <p:sldMasterId id="2147484105" r:id="rId8"/>
    <p:sldMasterId id="2147483648" r:id="rId9"/>
    <p:sldMasterId id="2147484114" r:id="rId10"/>
    <p:sldMasterId id="2147484116" r:id="rId11"/>
    <p:sldMasterId id="2147484118" r:id="rId12"/>
    <p:sldMasterId id="2147484120" r:id="rId13"/>
  </p:sldMasterIdLst>
  <p:notesMasterIdLst>
    <p:notesMasterId r:id="rId19"/>
  </p:notesMasterIdLst>
  <p:handoutMasterIdLst>
    <p:handoutMasterId r:id="rId20"/>
  </p:handoutMasterIdLst>
  <p:sldIdLst>
    <p:sldId id="288" r:id="rId14"/>
    <p:sldId id="313" r:id="rId15"/>
    <p:sldId id="322" r:id="rId16"/>
    <p:sldId id="320" r:id="rId17"/>
    <p:sldId id="314" r:id="rId18"/>
  </p:sldIdLst>
  <p:sldSz cx="12192000" cy="6858000"/>
  <p:notesSz cx="6858000" cy="9144000"/>
  <p:defaultTextStyle>
    <a:defPPr rtl="0">
      <a:defRPr lang="sv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usiness Canvas (kansi)" id="{9623DBE2-5F14-EC4A-A26D-934715EBBF24}">
          <p14:sldIdLst>
            <p14:sldId id="288"/>
          </p14:sldIdLst>
        </p14:section>
        <p14:section name="Business Canvas -ohje" id="{99EED09B-ED45-A043-9A85-FEE3E8986851}">
          <p14:sldIdLst>
            <p14:sldId id="313"/>
            <p14:sldId id="322"/>
          </p14:sldIdLst>
        </p14:section>
        <p14:section name="Business Canvas –pohja" id="{516B27DE-9CC5-9940-A769-E460C30C4965}">
          <p14:sldIdLst>
            <p14:sldId id="320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251"/>
    <a:srgbClr val="0000BF"/>
    <a:srgbClr val="00D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100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6" d="100"/>
          <a:sy n="146" d="100"/>
        </p:scale>
        <p:origin x="47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9EEAE7-2345-6BBF-A878-E443D43066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4D7B1-C476-4AA7-B7C3-020DA5A84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D4674CF-E4B2-2C4B-BC1C-4C61545D98EA}" type="datetimeFigureOut">
              <a:rPr lang="fi-FI" smtClean="0"/>
              <a:t>15.5.2025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8C9F0-CF34-EFC7-5E99-EBA90FF8F1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E6FA-CFF3-AE4E-7E45-488F6CF9E3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28FB37-35F4-204C-9472-0835280E06A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4784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B130969-3E7C-4248-8B4E-2F413E0A9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294022-FA1B-1C46-851D-A5D69EF8CD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fld id="{452245C5-0034-C449-BA71-D9B3BF12512C}" type="datetimeFigureOut">
              <a:rPr lang="fi-FI"/>
              <a:pPr rtl="0">
                <a:defRPr/>
              </a:pPr>
              <a:t>8.5.2025</a:t>
            </a:fld>
            <a:endParaRPr lang="fi-FI" dirty="0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411B62B4-A576-0842-A136-194497543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 rtl="0"/>
            <a:endParaRPr lang="fi-FI" noProof="0" dirty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83288488-6FC3-1B47-9123-8C63FF2A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-fi" noProof="0"/>
              <a:t>Muokkaa tekstin perustyylejä napsauttamalla</a:t>
            </a:r>
          </a:p>
          <a:p>
            <a:pPr lvl="1" rtl="0"/>
            <a:r>
              <a:rPr lang="sv-fi" noProof="0"/>
              <a:t>toinen taso</a:t>
            </a:r>
          </a:p>
          <a:p>
            <a:pPr lvl="2" rtl="0"/>
            <a:r>
              <a:rPr lang="sv-fi" noProof="0"/>
              <a:t>kolmas taso</a:t>
            </a:r>
          </a:p>
          <a:p>
            <a:pPr lvl="3" rtl="0"/>
            <a:r>
              <a:rPr lang="sv-fi" noProof="0"/>
              <a:t>neljäs taso</a:t>
            </a:r>
          </a:p>
          <a:p>
            <a:pPr lvl="4" rtl="0"/>
            <a:r>
              <a:rPr lang="sv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0D31CA-D7E1-3342-9572-16C915A6EB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404B0F-8B7F-294A-BCB1-B45C1B5A1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 rtl="0"/>
            <a:fld id="{B81CB8C0-CFFD-7049-B3A0-DA0C391F51D7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1CB8C0-CFFD-7049-B3A0-DA0C391F51D7}" type="slidenum">
              <a:rPr lang="fi-FI" altLang="en-FI" smtClean="0"/>
              <a:pPr/>
              <a:t>1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41707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1CB8C0-CFFD-7049-B3A0-DA0C391F51D7}" type="slidenum">
              <a:rPr lang="fi-FI" altLang="en-FI" smtClean="0"/>
              <a:pPr/>
              <a:t>2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24485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fi" sz="1200" dirty="0"/>
              <a:t>Business Canvas grundar sig på Business </a:t>
            </a:r>
            <a:r>
              <a:rPr lang="sv-fi" sz="1200" dirty="0" err="1"/>
              <a:t>Model</a:t>
            </a:r>
            <a:r>
              <a:rPr lang="sv-fi" sz="1200" dirty="0"/>
              <a:t> Canvas-mallen. Mer information: Strategyzer.com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1CB8C0-CFFD-7049-B3A0-DA0C391F51D7}" type="slidenum">
              <a:rPr lang="fi-FI" altLang="en-FI" smtClean="0"/>
              <a:pPr rtl="0"/>
              <a:t>4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68483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81CB8C0-CFFD-7049-B3A0-DA0C391F51D7}" type="slidenum">
              <a:rPr lang="fi-FI" altLang="en-FI" smtClean="0"/>
              <a:pPr/>
              <a:t>5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87693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8E53-5441-A8C2-80FD-752DBC312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0537" y="326924"/>
            <a:ext cx="6668430" cy="56775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sv-fi"/>
              <a:t>Business Canvas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C81D2F-A5EF-2F5B-F128-2523FE241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54471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 rtl="0"/>
            <a:r>
              <a:rPr lang="sv-fi" noProof="0"/>
              <a:t>Lisää kuva napsauttamalla kuvaketta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1D22323-6BA4-A7EE-ED14-FF10E60518FD}"/>
              </a:ext>
            </a:extLst>
          </p:cNvPr>
          <p:cNvSpPr>
            <a:spLocks noChangeAspect="1"/>
          </p:cNvSpPr>
          <p:nvPr userDrawn="1"/>
        </p:nvSpPr>
        <p:spPr bwMode="auto">
          <a:xfrm rot="10800000">
            <a:off x="6088317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rtlCol="0"/>
          <a:lstStyle/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9F2B9-872E-3568-7506-E3DE53F3EE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FB2BAB-1DA0-A20A-EE44-BE8FE85547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98552D-5F3F-D98D-E00C-BAD0409ACA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D2A4C26-39B2-E648-8A03-85B5BF0A8C15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01733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03C1F53F-60EA-6B96-F658-F070805C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6C25DFE8-4E0F-A783-79CF-4608C983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E1DAC5AA-B002-FC2C-B56E-78684C4B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76A0211-E295-5644-B62C-D95604603DA1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361880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C8E4EB25-AD41-FCB6-0901-10C760198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2A52785F-E2B7-26CF-F09B-88290D83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E26769BA-E9F7-9BC1-B0BA-925CBD04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2A6A94A-FBE7-E140-804E-F8D83317EFA4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22945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5C7A41-34DF-89EB-456E-AC97AF5E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48BFC15-2CE7-0855-6D2C-20B47D6D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AAB9BA-CCBD-0D4E-9253-E1ABE674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4182532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3DAEFB9-E540-483D-5BDB-F1855E15265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8BF118-2BB3-0A3D-8D3B-A4E35FCAA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A2BADD49-781D-6E97-3EA7-01FDD0C1831D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F57A07-A54D-F7CA-AF4B-A42BF0576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48FF56-EFC1-053D-1B13-40EA5DF5D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7"/>
            <a:ext cx="12192000" cy="378324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A0151-E053-E6E5-AC27-186AFB2E6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8B11C8F-6B58-E14C-4FE5-20FC515CC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0" y="-15241"/>
            <a:ext cx="12193588" cy="555288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B30BC-78B5-B7FC-9C0E-3A2FD727F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819819"/>
            <a:ext cx="3369870" cy="5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DF82D-9248-4AB0-934F-575312BBC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ADD48-9E17-8F1A-65C9-733635CD0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09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086050-E65A-1669-9EAF-B9FEB9917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678988" cy="685912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624F6-B3CA-B936-54E5-6B3D041BC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nvas -oh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ähde">
            <a:extLst>
              <a:ext uri="{FF2B5EF4-FFF2-40B4-BE49-F238E27FC236}">
                <a16:creationId xmlns:a16="http://schemas.microsoft.com/office/drawing/2014/main" id="{277D2E05-5725-0CAA-493F-AE4E45192D21}"/>
              </a:ext>
            </a:extLst>
          </p:cNvPr>
          <p:cNvSpPr txBox="1">
            <a:spLocks/>
          </p:cNvSpPr>
          <p:nvPr userDrawn="1"/>
        </p:nvSpPr>
        <p:spPr>
          <a:xfrm>
            <a:off x="3035257" y="6427661"/>
            <a:ext cx="6123992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sv-fi" sz="1100"/>
              <a:t>Business Canvas perustuu Business Model Canvas –malliin. Lisätietoa: Strategyzer.com</a:t>
            </a:r>
          </a:p>
        </p:txBody>
      </p:sp>
      <p:sp>
        <p:nvSpPr>
          <p:cNvPr id="31" name="Copyright">
            <a:extLst>
              <a:ext uri="{FF2B5EF4-FFF2-40B4-BE49-F238E27FC236}">
                <a16:creationId xmlns:a16="http://schemas.microsoft.com/office/drawing/2014/main" id="{1575FE46-3623-4B26-EF26-9FD8C13BDC96}"/>
              </a:ext>
            </a:extLst>
          </p:cNvPr>
          <p:cNvSpPr txBox="1">
            <a:spLocks/>
          </p:cNvSpPr>
          <p:nvPr userDrawn="1"/>
        </p:nvSpPr>
        <p:spPr>
          <a:xfrm>
            <a:off x="304801" y="6427661"/>
            <a:ext cx="2188474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sv-fi" sz="1000"/>
              <a:t>© Copyright Business Helsinki</a:t>
            </a:r>
          </a:p>
        </p:txBody>
      </p:sp>
      <p:sp>
        <p:nvSpPr>
          <p:cNvPr id="5" name="Kulurakenne">
            <a:extLst>
              <a:ext uri="{FF2B5EF4-FFF2-40B4-BE49-F238E27FC236}">
                <a16:creationId xmlns:a16="http://schemas.microsoft.com/office/drawing/2014/main" id="{BB9A59A6-796B-D18A-1511-2B2A12B3C043}"/>
              </a:ext>
            </a:extLst>
          </p:cNvPr>
          <p:cNvSpPr>
            <a:spLocks/>
          </p:cNvSpPr>
          <p:nvPr userDrawn="1"/>
        </p:nvSpPr>
        <p:spPr>
          <a:xfrm>
            <a:off x="6171816" y="5767665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Kulurakenne</a:t>
            </a:r>
            <a:r>
              <a:rPr lang="sv-fi" sz="1100">
                <a:solidFill>
                  <a:schemeClr val="tx1"/>
                </a:solidFill>
              </a:rPr>
              <a:t>: Mitkä ovat suurimmat kulut? Mitkä resurssit ja toiminnot maksavat eniten?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6" name="Jakeluanavat">
            <a:extLst>
              <a:ext uri="{FF2B5EF4-FFF2-40B4-BE49-F238E27FC236}">
                <a16:creationId xmlns:a16="http://schemas.microsoft.com/office/drawing/2014/main" id="{D6CE5C3B-5F87-13F0-C40E-4734DA769494}"/>
              </a:ext>
            </a:extLst>
          </p:cNvPr>
          <p:cNvSpPr>
            <a:spLocks/>
          </p:cNvSpPr>
          <p:nvPr userDrawn="1"/>
        </p:nvSpPr>
        <p:spPr>
          <a:xfrm>
            <a:off x="389452" y="5769898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Jakelukanavat: </a:t>
            </a:r>
            <a:r>
              <a:rPr lang="sv-fi" sz="1100">
                <a:solidFill>
                  <a:schemeClr val="tx1"/>
                </a:solidFill>
              </a:rPr>
              <a:t>Mistä ja miten käyttäjät tavoitetaan?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7" name="Käyttäjät">
            <a:extLst>
              <a:ext uri="{FF2B5EF4-FFF2-40B4-BE49-F238E27FC236}">
                <a16:creationId xmlns:a16="http://schemas.microsoft.com/office/drawing/2014/main" id="{DE931522-2296-E744-C7D5-A88FF9ADFD66}"/>
              </a:ext>
            </a:extLst>
          </p:cNvPr>
          <p:cNvSpPr>
            <a:spLocks/>
          </p:cNvSpPr>
          <p:nvPr userDrawn="1"/>
        </p:nvSpPr>
        <p:spPr>
          <a:xfrm>
            <a:off x="9723353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Käyttäjät: </a:t>
            </a:r>
            <a:r>
              <a:rPr lang="sv-fi" sz="1100">
                <a:solidFill>
                  <a:schemeClr val="tx1"/>
                </a:solidFill>
              </a:rPr>
              <a:t>mitkä ovat tärkeimmät käyttäjäryhmät? Kenelle arvoa tuotetaan?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8" name="Tulon kertyminen">
            <a:extLst>
              <a:ext uri="{FF2B5EF4-FFF2-40B4-BE49-F238E27FC236}">
                <a16:creationId xmlns:a16="http://schemas.microsoft.com/office/drawing/2014/main" id="{1B4E0E1E-5385-46F4-70B2-A6A2AF26E7AA}"/>
              </a:ext>
            </a:extLst>
          </p:cNvPr>
          <p:cNvSpPr>
            <a:spLocks/>
          </p:cNvSpPr>
          <p:nvPr userDrawn="1"/>
        </p:nvSpPr>
        <p:spPr>
          <a:xfrm>
            <a:off x="7260686" y="3796304"/>
            <a:ext cx="2304000" cy="1800000"/>
          </a:xfrm>
          <a:prstGeom prst="roundRect">
            <a:avLst>
              <a:gd name="adj" fmla="val 1226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Tulon kertyminen: </a:t>
            </a:r>
            <a:r>
              <a:rPr lang="sv-fi" sz="1100">
                <a:solidFill>
                  <a:schemeClr val="tx1"/>
                </a:solidFill>
              </a:rPr>
              <a:t>mistä käyttäjät ovat valmiita maksamaan? Mistä he tällä hetkellä maksavat? Miten he haluaisivat maksaa?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9" name="Asiakassuhde">
            <a:extLst>
              <a:ext uri="{FF2B5EF4-FFF2-40B4-BE49-F238E27FC236}">
                <a16:creationId xmlns:a16="http://schemas.microsoft.com/office/drawing/2014/main" id="{7DD21E0E-18AF-A20E-1977-C45912EB28C9}"/>
              </a:ext>
            </a:extLst>
          </p:cNvPr>
          <p:cNvSpPr>
            <a:spLocks/>
          </p:cNvSpPr>
          <p:nvPr userDrawn="1"/>
        </p:nvSpPr>
        <p:spPr>
          <a:xfrm>
            <a:off x="7250638" y="1826352"/>
            <a:ext cx="2304000" cy="1800000"/>
          </a:xfrm>
          <a:prstGeom prst="roundRect">
            <a:avLst>
              <a:gd name="adj" fmla="val 10657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Asiakassuhde: </a:t>
            </a:r>
            <a:r>
              <a:rPr lang="sv-fi" sz="1100">
                <a:solidFill>
                  <a:schemeClr val="tx1"/>
                </a:solidFill>
              </a:rPr>
              <a:t>millainen on asiakassuhteenne käyttäjiin? Onko asiakassuhde jo olemassa?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0" name="Arvolupaukset">
            <a:extLst>
              <a:ext uri="{FF2B5EF4-FFF2-40B4-BE49-F238E27FC236}">
                <a16:creationId xmlns:a16="http://schemas.microsoft.com/office/drawing/2014/main" id="{7A378D5C-5A5D-E9A5-C362-B87358D46A0E}"/>
              </a:ext>
            </a:extLst>
          </p:cNvPr>
          <p:cNvSpPr>
            <a:spLocks/>
          </p:cNvSpPr>
          <p:nvPr userDrawn="1"/>
        </p:nvSpPr>
        <p:spPr>
          <a:xfrm>
            <a:off x="5050018" y="1816304"/>
            <a:ext cx="2052000" cy="3780000"/>
          </a:xfrm>
          <a:prstGeom prst="roundRect">
            <a:avLst>
              <a:gd name="adj" fmla="val 944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Arvolupaukset: </a:t>
            </a:r>
          </a:p>
          <a:p>
            <a:pPr algn="l" rtl="0"/>
            <a:r>
              <a:rPr lang="sv-fi" sz="1100">
                <a:solidFill>
                  <a:schemeClr val="tx1"/>
                </a:solidFill>
              </a:rPr>
              <a:t>mitä arvoa käyttäjille tuotetaan?</a:t>
            </a:r>
          </a:p>
          <a:p>
            <a:pPr algn="l" rtl="0"/>
            <a:r>
              <a:rPr lang="sv-fi" sz="1100">
                <a:solidFill>
                  <a:schemeClr val="tx1"/>
                </a:solidFill>
              </a:rPr>
              <a:t>Mikä käyttäjän ongelma ratkaistaan?</a:t>
            </a:r>
          </a:p>
          <a:p>
            <a:pPr algn="l" rtl="0"/>
            <a:r>
              <a:rPr lang="sv-fi" sz="1100">
                <a:solidFill>
                  <a:schemeClr val="tx1"/>
                </a:solidFill>
              </a:rPr>
              <a:t>Mitä käyttäjän tarpeita tyydytetään?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1" name="Resurssit">
            <a:extLst>
              <a:ext uri="{FF2B5EF4-FFF2-40B4-BE49-F238E27FC236}">
                <a16:creationId xmlns:a16="http://schemas.microsoft.com/office/drawing/2014/main" id="{9E3178C8-455B-9F00-A95E-2693EFAFE804}"/>
              </a:ext>
            </a:extLst>
          </p:cNvPr>
          <p:cNvSpPr>
            <a:spLocks/>
          </p:cNvSpPr>
          <p:nvPr userDrawn="1"/>
        </p:nvSpPr>
        <p:spPr>
          <a:xfrm>
            <a:off x="2614993" y="3785651"/>
            <a:ext cx="2304000" cy="1800000"/>
          </a:xfrm>
          <a:prstGeom prst="roundRect">
            <a:avLst>
              <a:gd name="adj" fmla="val 1219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Resurssit: </a:t>
            </a:r>
            <a:r>
              <a:rPr lang="sv-fi" sz="1100">
                <a:solidFill>
                  <a:schemeClr val="tx1"/>
                </a:solidFill>
              </a:rPr>
              <a:t>mitä resursseja arvolupausten täyttäminen edellyttää?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2" name="Toiminnot">
            <a:extLst>
              <a:ext uri="{FF2B5EF4-FFF2-40B4-BE49-F238E27FC236}">
                <a16:creationId xmlns:a16="http://schemas.microsoft.com/office/drawing/2014/main" id="{DDA1053F-E912-6692-4143-81276698F582}"/>
              </a:ext>
            </a:extLst>
          </p:cNvPr>
          <p:cNvSpPr>
            <a:spLocks/>
          </p:cNvSpPr>
          <p:nvPr userDrawn="1"/>
        </p:nvSpPr>
        <p:spPr>
          <a:xfrm>
            <a:off x="2607446" y="1816304"/>
            <a:ext cx="2304000" cy="1800000"/>
          </a:xfrm>
          <a:prstGeom prst="roundRect">
            <a:avLst>
              <a:gd name="adj" fmla="val 11170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Toiminnot: </a:t>
            </a:r>
            <a:r>
              <a:rPr lang="sv-fi" sz="1100">
                <a:solidFill>
                  <a:schemeClr val="tx1"/>
                </a:solidFill>
              </a:rPr>
              <a:t>mitä toimintoja arvolupausten täyttäminen edellyttää?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3" name="Kumppanit">
            <a:extLst>
              <a:ext uri="{FF2B5EF4-FFF2-40B4-BE49-F238E27FC236}">
                <a16:creationId xmlns:a16="http://schemas.microsoft.com/office/drawing/2014/main" id="{F7BADB5F-C166-E343-B534-327A2BEF908E}"/>
              </a:ext>
            </a:extLst>
          </p:cNvPr>
          <p:cNvSpPr>
            <a:spLocks/>
          </p:cNvSpPr>
          <p:nvPr userDrawn="1"/>
        </p:nvSpPr>
        <p:spPr>
          <a:xfrm>
            <a:off x="366634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Kumppanit: </a:t>
            </a:r>
            <a:r>
              <a:rPr lang="sv-fi" sz="1100">
                <a:solidFill>
                  <a:schemeClr val="tx1"/>
                </a:solidFill>
              </a:rPr>
              <a:t>ketkä ovat avainkumppaneita? Mitä resursseja heiltä saadaan? Mitä toimintoja he hoitavat?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4" name="Projektiryhmä">
            <a:extLst>
              <a:ext uri="{FF2B5EF4-FFF2-40B4-BE49-F238E27FC236}">
                <a16:creationId xmlns:a16="http://schemas.microsoft.com/office/drawing/2014/main" id="{553034F0-F1D1-F4B1-C119-9BE5BA27E363}"/>
              </a:ext>
            </a:extLst>
          </p:cNvPr>
          <p:cNvSpPr>
            <a:spLocks/>
          </p:cNvSpPr>
          <p:nvPr userDrawn="1"/>
        </p:nvSpPr>
        <p:spPr>
          <a:xfrm>
            <a:off x="6170142" y="1024044"/>
            <a:ext cx="5613188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Projektiryhmä: </a:t>
            </a:r>
            <a:r>
              <a:rPr lang="sv-fi" sz="1100">
                <a:solidFill>
                  <a:schemeClr val="tx1"/>
                </a:solidFill>
              </a:rPr>
              <a:t>ketkä kaikki ovat mukana projektiryhmässä?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5" name="Kehityskohde">
            <a:extLst>
              <a:ext uri="{FF2B5EF4-FFF2-40B4-BE49-F238E27FC236}">
                <a16:creationId xmlns:a16="http://schemas.microsoft.com/office/drawing/2014/main" id="{2AD73E77-A219-38DE-9A47-F61B8CC75A0C}"/>
              </a:ext>
            </a:extLst>
          </p:cNvPr>
          <p:cNvSpPr>
            <a:spLocks/>
          </p:cNvSpPr>
          <p:nvPr userDrawn="1"/>
        </p:nvSpPr>
        <p:spPr>
          <a:xfrm>
            <a:off x="382461" y="1010009"/>
            <a:ext cx="5616000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>
                <a:solidFill>
                  <a:schemeClr val="tx1"/>
                </a:solidFill>
              </a:rPr>
              <a:t>Kehityskohde: </a:t>
            </a:r>
            <a:r>
              <a:rPr lang="sv-fi" sz="1100">
                <a:solidFill>
                  <a:schemeClr val="tx1"/>
                </a:solidFill>
              </a:rPr>
              <a:t>mikä on kehityskohteen nimi? Miten kuvailisit lyhyesti kehityskohdetta?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339D9-0CA5-2294-4491-BA31B7E8F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C3D17-E6B0-D0FC-3048-265E29CED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38" y="326924"/>
            <a:ext cx="6611816" cy="56775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sv-fi"/>
              <a:t>Business Canvas –ohje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3520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67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987388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95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9">
            <a:extLst>
              <a:ext uri="{FF2B5EF4-FFF2-40B4-BE49-F238E27FC236}">
                <a16:creationId xmlns:a16="http://schemas.microsoft.com/office/drawing/2014/main" id="{DBF0E8BA-4122-7CD1-0174-8C70E71A1F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 rtl="0"/>
            <a:r>
              <a:rPr lang="sv-fi" noProof="0"/>
              <a:t>Drag picture to placeholder or click icon to add</a:t>
            </a:r>
            <a:endParaRPr lang="fi-FI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37738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421016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70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2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32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493B03-F051-5E8F-4657-5859B449AA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rtlCol="0"/>
          <a:lstStyle/>
          <a:p>
            <a:pPr rtl="0"/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50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9740F63-7E04-F4C9-334F-FBF5077674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 rtlCol="0"/>
          <a:lstStyle/>
          <a:p>
            <a:pPr rtl="0"/>
            <a:endParaRPr lang="fi-FI" dirty="0"/>
          </a:p>
        </p:txBody>
      </p: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6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58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987388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704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9">
            <a:extLst>
              <a:ext uri="{FF2B5EF4-FFF2-40B4-BE49-F238E27FC236}">
                <a16:creationId xmlns:a16="http://schemas.microsoft.com/office/drawing/2014/main" id="{DBF0E8BA-4122-7CD1-0174-8C70E71A1F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 rtl="0"/>
            <a:r>
              <a:rPr lang="sv-fi" noProof="0"/>
              <a:t>Drag picture to placeholder or click icon to add</a:t>
            </a:r>
            <a:endParaRPr lang="fi-FI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37738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421016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0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nvas -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ähde">
            <a:extLst>
              <a:ext uri="{FF2B5EF4-FFF2-40B4-BE49-F238E27FC236}">
                <a16:creationId xmlns:a16="http://schemas.microsoft.com/office/drawing/2014/main" id="{F905DD6F-6CC4-5A16-BBCE-00E45D0966FA}"/>
              </a:ext>
            </a:extLst>
          </p:cNvPr>
          <p:cNvSpPr txBox="1">
            <a:spLocks/>
          </p:cNvSpPr>
          <p:nvPr userDrawn="1"/>
        </p:nvSpPr>
        <p:spPr>
          <a:xfrm>
            <a:off x="3035257" y="6427661"/>
            <a:ext cx="6123992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sv-fi" sz="1100"/>
              <a:t>Business Canvas perustuu Business Model Canvas –malliin. Lisätietoa: Strategyzer.com</a:t>
            </a:r>
          </a:p>
        </p:txBody>
      </p:sp>
      <p:sp>
        <p:nvSpPr>
          <p:cNvPr id="68" name="Copyright">
            <a:extLst>
              <a:ext uri="{FF2B5EF4-FFF2-40B4-BE49-F238E27FC236}">
                <a16:creationId xmlns:a16="http://schemas.microsoft.com/office/drawing/2014/main" id="{4AD51DA4-8021-3189-69DC-A387172A4D5A}"/>
              </a:ext>
            </a:extLst>
          </p:cNvPr>
          <p:cNvSpPr txBox="1">
            <a:spLocks/>
          </p:cNvSpPr>
          <p:nvPr userDrawn="1"/>
        </p:nvSpPr>
        <p:spPr>
          <a:xfrm>
            <a:off x="304801" y="6427661"/>
            <a:ext cx="2188474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sv-fi" sz="1000"/>
              <a:t>© Copyright Business Helsinki</a:t>
            </a:r>
          </a:p>
        </p:txBody>
      </p:sp>
      <p:sp>
        <p:nvSpPr>
          <p:cNvPr id="44" name="Täydennä tähän">
            <a:extLst>
              <a:ext uri="{FF2B5EF4-FFF2-40B4-BE49-F238E27FC236}">
                <a16:creationId xmlns:a16="http://schemas.microsoft.com/office/drawing/2014/main" id="{551A49FA-C6B3-39D9-A612-1CBCB4B0D7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6786" y="5796840"/>
            <a:ext cx="4134114" cy="6078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46" name="Kulurakenne">
            <a:extLst>
              <a:ext uri="{FF2B5EF4-FFF2-40B4-BE49-F238E27FC236}">
                <a16:creationId xmlns:a16="http://schemas.microsoft.com/office/drawing/2014/main" id="{4207CCDE-55DB-413B-D1D4-7188C447E61D}"/>
              </a:ext>
            </a:extLst>
          </p:cNvPr>
          <p:cNvSpPr>
            <a:spLocks/>
          </p:cNvSpPr>
          <p:nvPr userDrawn="1"/>
        </p:nvSpPr>
        <p:spPr>
          <a:xfrm>
            <a:off x="6171816" y="5767665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Kostnadsstruktur:</a:t>
            </a:r>
            <a:endParaRPr lang="fi-FI" sz="900" dirty="0"/>
          </a:p>
        </p:txBody>
      </p:sp>
      <p:sp>
        <p:nvSpPr>
          <p:cNvPr id="45" name="Täydennä tähän">
            <a:extLst>
              <a:ext uri="{FF2B5EF4-FFF2-40B4-BE49-F238E27FC236}">
                <a16:creationId xmlns:a16="http://schemas.microsoft.com/office/drawing/2014/main" id="{4FCB18D2-06F6-63C5-C1A5-BFEBD6B903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46786" y="5796840"/>
            <a:ext cx="3919105" cy="6078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47" name="Jakeluanavat">
            <a:extLst>
              <a:ext uri="{FF2B5EF4-FFF2-40B4-BE49-F238E27FC236}">
                <a16:creationId xmlns:a16="http://schemas.microsoft.com/office/drawing/2014/main" id="{7AECC8D1-C386-9F63-719C-68FCB3BB109C}"/>
              </a:ext>
            </a:extLst>
          </p:cNvPr>
          <p:cNvSpPr>
            <a:spLocks/>
          </p:cNvSpPr>
          <p:nvPr userDrawn="1"/>
        </p:nvSpPr>
        <p:spPr>
          <a:xfrm>
            <a:off x="389452" y="5769898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Distributionskanaler:</a:t>
            </a:r>
            <a:endParaRPr lang="fi-FI" sz="900" dirty="0"/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41" name="Täydennä tähän">
            <a:extLst>
              <a:ext uri="{FF2B5EF4-FFF2-40B4-BE49-F238E27FC236}">
                <a16:creationId xmlns:a16="http://schemas.microsoft.com/office/drawing/2014/main" id="{009A9947-179C-814B-8E97-E2FF5D27CA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882361" y="2115651"/>
            <a:ext cx="1778540" cy="3396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48" name="Käyttäjät">
            <a:extLst>
              <a:ext uri="{FF2B5EF4-FFF2-40B4-BE49-F238E27FC236}">
                <a16:creationId xmlns:a16="http://schemas.microsoft.com/office/drawing/2014/main" id="{CD17AAE3-FA58-878C-2F9A-7BC5FE07133A}"/>
              </a:ext>
            </a:extLst>
          </p:cNvPr>
          <p:cNvSpPr>
            <a:spLocks/>
          </p:cNvSpPr>
          <p:nvPr userDrawn="1"/>
        </p:nvSpPr>
        <p:spPr>
          <a:xfrm>
            <a:off x="9723353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Användare:</a:t>
            </a:r>
            <a:endParaRPr lang="fi-FI" sz="900" dirty="0"/>
          </a:p>
        </p:txBody>
      </p:sp>
      <p:sp>
        <p:nvSpPr>
          <p:cNvPr id="39" name="Täydennä tähän">
            <a:extLst>
              <a:ext uri="{FF2B5EF4-FFF2-40B4-BE49-F238E27FC236}">
                <a16:creationId xmlns:a16="http://schemas.microsoft.com/office/drawing/2014/main" id="{2121DD43-6734-8147-FC71-CC93FD0B16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25749" y="4089508"/>
            <a:ext cx="1992888" cy="14294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49" name="Tulon kertyminen">
            <a:extLst>
              <a:ext uri="{FF2B5EF4-FFF2-40B4-BE49-F238E27FC236}">
                <a16:creationId xmlns:a16="http://schemas.microsoft.com/office/drawing/2014/main" id="{0ED3C4F2-BB80-B4F2-B141-F80870B5EB55}"/>
              </a:ext>
            </a:extLst>
          </p:cNvPr>
          <p:cNvSpPr>
            <a:spLocks/>
          </p:cNvSpPr>
          <p:nvPr userDrawn="1"/>
        </p:nvSpPr>
        <p:spPr>
          <a:xfrm>
            <a:off x="7260686" y="3796304"/>
            <a:ext cx="2304000" cy="1800000"/>
          </a:xfrm>
          <a:prstGeom prst="roundRect">
            <a:avLst>
              <a:gd name="adj" fmla="val 1226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Generering av inkomster:</a:t>
            </a:r>
            <a:endParaRPr lang="fi-FI" sz="900" dirty="0"/>
          </a:p>
        </p:txBody>
      </p:sp>
      <p:sp>
        <p:nvSpPr>
          <p:cNvPr id="38" name="Täydennä tähän">
            <a:extLst>
              <a:ext uri="{FF2B5EF4-FFF2-40B4-BE49-F238E27FC236}">
                <a16:creationId xmlns:a16="http://schemas.microsoft.com/office/drawing/2014/main" id="{81812F74-0E1C-B487-0973-AC472704D4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5749" y="2115651"/>
            <a:ext cx="1992888" cy="1421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50" name="Asiakassuhde">
            <a:extLst>
              <a:ext uri="{FF2B5EF4-FFF2-40B4-BE49-F238E27FC236}">
                <a16:creationId xmlns:a16="http://schemas.microsoft.com/office/drawing/2014/main" id="{44DFAB9B-23F2-EE2C-D9B4-601BB4116DF1}"/>
              </a:ext>
            </a:extLst>
          </p:cNvPr>
          <p:cNvSpPr>
            <a:spLocks/>
          </p:cNvSpPr>
          <p:nvPr userDrawn="1"/>
        </p:nvSpPr>
        <p:spPr>
          <a:xfrm>
            <a:off x="7250638" y="1826352"/>
            <a:ext cx="2304000" cy="1800000"/>
          </a:xfrm>
          <a:prstGeom prst="roundRect">
            <a:avLst>
              <a:gd name="adj" fmla="val 10657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Kundrelation:</a:t>
            </a:r>
            <a:endParaRPr lang="fi-FI" sz="900" dirty="0"/>
          </a:p>
        </p:txBody>
      </p:sp>
      <p:sp>
        <p:nvSpPr>
          <p:cNvPr id="36" name="Täydennä tähän">
            <a:extLst>
              <a:ext uri="{FF2B5EF4-FFF2-40B4-BE49-F238E27FC236}">
                <a16:creationId xmlns:a16="http://schemas.microsoft.com/office/drawing/2014/main" id="{96D68DDF-E5B7-F308-1E03-0FD1C60481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5065" y="2115651"/>
            <a:ext cx="1778540" cy="3396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51" name="Arvolupaukset">
            <a:extLst>
              <a:ext uri="{FF2B5EF4-FFF2-40B4-BE49-F238E27FC236}">
                <a16:creationId xmlns:a16="http://schemas.microsoft.com/office/drawing/2014/main" id="{85632704-D07D-5668-A4DD-580FB4ED1A10}"/>
              </a:ext>
            </a:extLst>
          </p:cNvPr>
          <p:cNvSpPr>
            <a:spLocks/>
          </p:cNvSpPr>
          <p:nvPr userDrawn="1"/>
        </p:nvSpPr>
        <p:spPr>
          <a:xfrm>
            <a:off x="5050018" y="1816304"/>
            <a:ext cx="2052000" cy="3780000"/>
          </a:xfrm>
          <a:prstGeom prst="roundRect">
            <a:avLst>
              <a:gd name="adj" fmla="val 944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1100" b="1" dirty="0">
                <a:solidFill>
                  <a:schemeClr val="tx1"/>
                </a:solidFill>
              </a:rPr>
              <a:t>Värdeerbjudanden:</a:t>
            </a:r>
          </a:p>
        </p:txBody>
      </p:sp>
      <p:sp>
        <p:nvSpPr>
          <p:cNvPr id="37" name="Täydennä tähän">
            <a:extLst>
              <a:ext uri="{FF2B5EF4-FFF2-40B4-BE49-F238E27FC236}">
                <a16:creationId xmlns:a16="http://schemas.microsoft.com/office/drawing/2014/main" id="{093F166C-5B01-B862-F2A2-28CC4551B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3363" y="4089679"/>
            <a:ext cx="1958975" cy="14225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66" name="Resurssit">
            <a:extLst>
              <a:ext uri="{FF2B5EF4-FFF2-40B4-BE49-F238E27FC236}">
                <a16:creationId xmlns:a16="http://schemas.microsoft.com/office/drawing/2014/main" id="{07EA5A9C-E6A4-5A55-6654-814413089910}"/>
              </a:ext>
            </a:extLst>
          </p:cNvPr>
          <p:cNvSpPr>
            <a:spLocks/>
          </p:cNvSpPr>
          <p:nvPr userDrawn="1"/>
        </p:nvSpPr>
        <p:spPr>
          <a:xfrm>
            <a:off x="2614993" y="3785651"/>
            <a:ext cx="2304000" cy="1800000"/>
          </a:xfrm>
          <a:prstGeom prst="roundRect">
            <a:avLst>
              <a:gd name="adj" fmla="val 1219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Resurser:</a:t>
            </a:r>
            <a:endParaRPr lang="fi-FI" sz="900" dirty="0"/>
          </a:p>
        </p:txBody>
      </p:sp>
      <p:sp>
        <p:nvSpPr>
          <p:cNvPr id="34" name="Täydennä tähän">
            <a:extLst>
              <a:ext uri="{FF2B5EF4-FFF2-40B4-BE49-F238E27FC236}">
                <a16:creationId xmlns:a16="http://schemas.microsoft.com/office/drawing/2014/main" id="{6E73D51C-2271-DB81-B619-BCD46B4BE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3363" y="2115651"/>
            <a:ext cx="1958975" cy="1421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 dirty="0" err="1"/>
              <a:t>Click</a:t>
            </a:r>
            <a:r>
              <a:rPr lang="sv-fi" dirty="0"/>
              <a:t> to </a:t>
            </a:r>
            <a:r>
              <a:rPr lang="sv-fi" dirty="0" err="1"/>
              <a:t>edit</a:t>
            </a:r>
            <a:r>
              <a:rPr lang="sv-fi" dirty="0"/>
              <a:t> Master text </a:t>
            </a:r>
            <a:r>
              <a:rPr lang="sv-fi" dirty="0" err="1"/>
              <a:t>styles</a:t>
            </a:r>
            <a:endParaRPr lang="fi-FI" dirty="0"/>
          </a:p>
        </p:txBody>
      </p:sp>
      <p:sp>
        <p:nvSpPr>
          <p:cNvPr id="52" name="Toiminnot">
            <a:extLst>
              <a:ext uri="{FF2B5EF4-FFF2-40B4-BE49-F238E27FC236}">
                <a16:creationId xmlns:a16="http://schemas.microsoft.com/office/drawing/2014/main" id="{E7267612-3B84-8F40-8871-EF3A6A99AD93}"/>
              </a:ext>
            </a:extLst>
          </p:cNvPr>
          <p:cNvSpPr>
            <a:spLocks/>
          </p:cNvSpPr>
          <p:nvPr userDrawn="1"/>
        </p:nvSpPr>
        <p:spPr>
          <a:xfrm>
            <a:off x="2607446" y="1816304"/>
            <a:ext cx="2304000" cy="1800000"/>
          </a:xfrm>
          <a:prstGeom prst="roundRect">
            <a:avLst>
              <a:gd name="adj" fmla="val 11170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Aktiviteter:</a:t>
            </a:r>
            <a:endParaRPr lang="fi-FI" sz="900" dirty="0"/>
          </a:p>
        </p:txBody>
      </p:sp>
      <p:sp>
        <p:nvSpPr>
          <p:cNvPr id="40" name="Täydennä tähän">
            <a:extLst>
              <a:ext uri="{FF2B5EF4-FFF2-40B4-BE49-F238E27FC236}">
                <a16:creationId xmlns:a16="http://schemas.microsoft.com/office/drawing/2014/main" id="{1F49F11A-A820-AD72-5159-9676F6BA9B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096" y="2115651"/>
            <a:ext cx="1778540" cy="3396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/>
              <a:t>Click to edit Master text styles</a:t>
            </a:r>
            <a:endParaRPr lang="fi-FI" dirty="0"/>
          </a:p>
        </p:txBody>
      </p:sp>
      <p:sp>
        <p:nvSpPr>
          <p:cNvPr id="53" name="Kumppanit">
            <a:extLst>
              <a:ext uri="{FF2B5EF4-FFF2-40B4-BE49-F238E27FC236}">
                <a16:creationId xmlns:a16="http://schemas.microsoft.com/office/drawing/2014/main" id="{043CB5C0-8854-56EC-922C-37D61B831729}"/>
              </a:ext>
            </a:extLst>
          </p:cNvPr>
          <p:cNvSpPr>
            <a:spLocks/>
          </p:cNvSpPr>
          <p:nvPr userDrawn="1"/>
        </p:nvSpPr>
        <p:spPr>
          <a:xfrm>
            <a:off x="366634" y="1826351"/>
            <a:ext cx="2052000" cy="3866279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Samarbetspartner:</a:t>
            </a:r>
            <a:endParaRPr lang="fi-FI" sz="900" dirty="0"/>
          </a:p>
        </p:txBody>
      </p:sp>
      <p:sp>
        <p:nvSpPr>
          <p:cNvPr id="42" name="Täydennä tähän">
            <a:extLst>
              <a:ext uri="{FF2B5EF4-FFF2-40B4-BE49-F238E27FC236}">
                <a16:creationId xmlns:a16="http://schemas.microsoft.com/office/drawing/2014/main" id="{CA2A3058-D89B-ED24-2EA9-E9DF7A9589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50638" y="1035061"/>
            <a:ext cx="4410263" cy="572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/>
              <a:t>Click to edit Master text styles</a:t>
            </a:r>
            <a:endParaRPr lang="fi-FI" dirty="0"/>
          </a:p>
        </p:txBody>
      </p:sp>
      <p:sp>
        <p:nvSpPr>
          <p:cNvPr id="54" name="Projektiryhmä">
            <a:extLst>
              <a:ext uri="{FF2B5EF4-FFF2-40B4-BE49-F238E27FC236}">
                <a16:creationId xmlns:a16="http://schemas.microsoft.com/office/drawing/2014/main" id="{3F94569D-B1DA-A4D5-0E8F-381944677AC0}"/>
              </a:ext>
            </a:extLst>
          </p:cNvPr>
          <p:cNvSpPr>
            <a:spLocks/>
          </p:cNvSpPr>
          <p:nvPr userDrawn="1"/>
        </p:nvSpPr>
        <p:spPr>
          <a:xfrm>
            <a:off x="6170142" y="1024044"/>
            <a:ext cx="5405559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Projektgrupp:</a:t>
            </a:r>
            <a:endParaRPr lang="fi-FI" sz="900" dirty="0"/>
          </a:p>
        </p:txBody>
      </p:sp>
      <p:sp>
        <p:nvSpPr>
          <p:cNvPr id="43" name="Täydennä tähän">
            <a:extLst>
              <a:ext uri="{FF2B5EF4-FFF2-40B4-BE49-F238E27FC236}">
                <a16:creationId xmlns:a16="http://schemas.microsoft.com/office/drawing/2014/main" id="{6BDB0FCF-E748-5293-A9D8-3BCE361C94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69551" y="1035061"/>
            <a:ext cx="4099901" cy="572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 rtl="0"/>
            <a:r>
              <a:rPr lang="sv-fi"/>
              <a:t>Click to edit Master text styles</a:t>
            </a:r>
            <a:endParaRPr lang="fi-FI" dirty="0"/>
          </a:p>
        </p:txBody>
      </p:sp>
      <p:sp>
        <p:nvSpPr>
          <p:cNvPr id="55" name="Kehityskohde">
            <a:extLst>
              <a:ext uri="{FF2B5EF4-FFF2-40B4-BE49-F238E27FC236}">
                <a16:creationId xmlns:a16="http://schemas.microsoft.com/office/drawing/2014/main" id="{C8141808-A837-9203-2B28-6BC8B8FB6334}"/>
              </a:ext>
            </a:extLst>
          </p:cNvPr>
          <p:cNvSpPr>
            <a:spLocks/>
          </p:cNvSpPr>
          <p:nvPr userDrawn="1"/>
        </p:nvSpPr>
        <p:spPr>
          <a:xfrm>
            <a:off x="382461" y="1010009"/>
            <a:ext cx="5405559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Utvecklingsområde:</a:t>
            </a:r>
            <a:endParaRPr lang="fi-FI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339D9-0CA5-2294-4491-BA31B7E8F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319BCA-74B8-4D5B-53D5-B64945BD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362" y="326924"/>
            <a:ext cx="6645275" cy="567758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sv-fi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51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54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56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493B03-F051-5E8F-4657-5859B449AA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rtlCol="0"/>
          <a:lstStyle/>
          <a:p>
            <a:pPr rtl="0"/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20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9740F63-7E04-F4C9-334F-FBF5077674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 rtlCol="0"/>
          <a:lstStyle/>
          <a:p>
            <a:pPr rtl="0"/>
            <a:endParaRPr lang="fi-FI" dirty="0"/>
          </a:p>
        </p:txBody>
      </p: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80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987388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32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9">
            <a:extLst>
              <a:ext uri="{FF2B5EF4-FFF2-40B4-BE49-F238E27FC236}">
                <a16:creationId xmlns:a16="http://schemas.microsoft.com/office/drawing/2014/main" id="{DBF0E8BA-4122-7CD1-0174-8C70E71A1F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 rtl="0"/>
            <a:r>
              <a:rPr lang="sv-fi" noProof="0"/>
              <a:t>Drag picture to placeholder or click icon to add</a:t>
            </a:r>
            <a:endParaRPr lang="fi-FI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37738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421016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776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5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47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493B03-F051-5E8F-4657-5859B449AA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rtlCol="0"/>
          <a:lstStyle/>
          <a:p>
            <a:pPr rtl="0"/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C2A251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DAF7B66-CBBA-67E8-0B7D-74982C27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B2EDF7B6-D60D-D902-3D4C-56CA6681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5F418CAA-BFCC-FFD3-CEFA-B79C02BF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fld id="{E0DA389E-4A7A-2849-BC32-403D4B07C698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610320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FI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9740F63-7E04-F4C9-334F-FBF5077674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 rtlCol="0"/>
          <a:lstStyle/>
          <a:p>
            <a:pPr rtl="0"/>
            <a:endParaRPr lang="fi-FI" dirty="0"/>
          </a:p>
        </p:txBody>
      </p: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14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v-fi"/>
              <a:t>Click to edit Master text styles</a:t>
            </a:r>
          </a:p>
          <a:p>
            <a:pPr lvl="1" rtl="0"/>
            <a:r>
              <a:rPr lang="sv-fi"/>
              <a:t>Second level</a:t>
            </a:r>
          </a:p>
          <a:p>
            <a:pPr lvl="2" rtl="0"/>
            <a:r>
              <a:rPr lang="sv-fi"/>
              <a:t>Third level</a:t>
            </a:r>
          </a:p>
          <a:p>
            <a:pPr lvl="3" rtl="0"/>
            <a:r>
              <a:rPr lang="sv-fi"/>
              <a:t>Fourth level</a:t>
            </a:r>
          </a:p>
          <a:p>
            <a:pPr lvl="4" rtl="0"/>
            <a:r>
              <a:rPr lang="sv-fi"/>
              <a:t>Fifth level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2B7708-AFEF-0377-5EFD-9E6D7B00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302DA9-AAC2-B510-4BD8-308CBE837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B5F711E-8D11-EEDB-19DA-C41B126F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8A68C80-4BE6-5247-93EE-3644E561F61D}" type="slidenum">
              <a:rPr lang="fi-FI" altLang="en-FI"/>
              <a:pPr/>
              <a:t>‹#›</a:t>
            </a:fld>
            <a:endParaRPr lang="fi-FI" altLang="en-FI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302CA42-EDB8-D2DD-3A4A-F8FB3A5F464E}"/>
              </a:ext>
            </a:extLst>
          </p:cNvPr>
          <p:cNvSpPr>
            <a:spLocks/>
          </p:cNvSpPr>
          <p:nvPr userDrawn="1"/>
        </p:nvSpPr>
        <p:spPr bwMode="auto">
          <a:xfrm>
            <a:off x="8744871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61707B2B-D0A9-50FE-4C49-3FE11ECD7C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408599" y="5457217"/>
            <a:ext cx="1420237" cy="67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rtl="0"/>
            <a:r>
              <a:rPr lang="sv-fi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357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04ECD5-C39F-8CE5-FC8A-4D9895E27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9337" b="8313"/>
          <a:stretch/>
        </p:blipFill>
        <p:spPr>
          <a:xfrm>
            <a:off x="792580" y="0"/>
            <a:ext cx="1139942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grpSp>
        <p:nvGrpSpPr>
          <p:cNvPr id="4" name="Ryhmä 14">
            <a:extLst>
              <a:ext uri="{FF2B5EF4-FFF2-40B4-BE49-F238E27FC236}">
                <a16:creationId xmlns:a16="http://schemas.microsoft.com/office/drawing/2014/main" id="{9F15BECB-D4BC-4A10-F84B-D0CA2842B7A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CD871D-7564-B3E5-CAE3-A8168443BD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FA7699E-C13A-F401-AF96-8FC3A6E893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7213F-FCD8-7ED1-19B3-B884AA65BD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1C82275-C081-8CFD-8398-FD346C81AD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1ABA7-F282-26DB-BA4F-946D188687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88D9AB-110E-2C66-ED33-F5BEE0D704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94157F2-B00D-5395-BA44-65B19969957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A859365-4B99-EF10-6D58-C0570571A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717EB4-CDC7-6729-5767-78275F2778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9882E2-E21D-F485-8F10-345BC1977A0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16C657-CC0B-F8F6-754A-23C6AD1FAD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269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D486A4E2-2D7C-BBE4-DE87-4E4E54EB9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grpSp>
        <p:nvGrpSpPr>
          <p:cNvPr id="4" name="Ryhmä 14">
            <a:extLst>
              <a:ext uri="{FF2B5EF4-FFF2-40B4-BE49-F238E27FC236}">
                <a16:creationId xmlns:a16="http://schemas.microsoft.com/office/drawing/2014/main" id="{9F15BECB-D4BC-4A10-F84B-D0CA2842B7A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CD871D-7564-B3E5-CAE3-A8168443BD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FA7699E-C13A-F401-AF96-8FC3A6E893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7213F-FCD8-7ED1-19B3-B884AA65BD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1C82275-C081-8CFD-8398-FD346C81AD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1ABA7-F282-26DB-BA4F-946D188687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88D9AB-110E-2C66-ED33-F5BEE0D704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94157F2-B00D-5395-BA44-65B19969957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A859365-4B99-EF10-6D58-C0570571A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717EB4-CDC7-6729-5767-78275F2778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9882E2-E21D-F485-8F10-345BC1977A0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16C657-CC0B-F8F6-754A-23C6AD1FAD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095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8057F71-C4D4-E8AE-7222-C59A54C7B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8832" b="13194"/>
          <a:stretch/>
        </p:blipFill>
        <p:spPr>
          <a:xfrm>
            <a:off x="821839" y="0"/>
            <a:ext cx="11370162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grpSp>
        <p:nvGrpSpPr>
          <p:cNvPr id="4" name="Ryhmä 14">
            <a:extLst>
              <a:ext uri="{FF2B5EF4-FFF2-40B4-BE49-F238E27FC236}">
                <a16:creationId xmlns:a16="http://schemas.microsoft.com/office/drawing/2014/main" id="{9F15BECB-D4BC-4A10-F84B-D0CA2842B7A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CD871D-7564-B3E5-CAE3-A8168443BD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FA7699E-C13A-F401-AF96-8FC3A6E893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7213F-FCD8-7ED1-19B3-B884AA65BD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1C82275-C081-8CFD-8398-FD346C81AD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1ABA7-F282-26DB-BA4F-946D188687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88D9AB-110E-2C66-ED33-F5BEE0D704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94157F2-B00D-5395-BA44-65B19969957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A859365-4B99-EF10-6D58-C0570571A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717EB4-CDC7-6729-5767-78275F2778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9882E2-E21D-F485-8F10-345BC1977A0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16C657-CC0B-F8F6-754A-23C6AD1FAD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043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04ECD5-C39F-8CE5-FC8A-4D9895E27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9337" b="8313"/>
          <a:stretch/>
        </p:blipFill>
        <p:spPr>
          <a:xfrm>
            <a:off x="792580" y="0"/>
            <a:ext cx="1139942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DB5C37-C154-16E6-B875-2F3394C37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9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D486A4E2-2D7C-BBE4-DE87-4E4E54EB9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013AA6-2E98-86F2-DDBB-202D9C611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5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8057F71-C4D4-E8AE-7222-C59A54C7B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8832" b="13194"/>
          <a:stretch/>
        </p:blipFill>
        <p:spPr>
          <a:xfrm>
            <a:off x="821839" y="0"/>
            <a:ext cx="11370162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FC941B-F233-49B8-9A55-685D91993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43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B0A194F-0314-F702-B328-CDB5E3D50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b="64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 rtlCol="0"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 rtl="0"/>
            <a:r>
              <a:rPr lang="sv-fi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48308D-6466-8020-7C38-18028DEDF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5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42B7D2FF-6521-6EB6-1ECD-205F21BF2AF6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2BF3035-D027-AA0C-F313-C5A6BD525DF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56C0D0E-7D69-1922-36E4-AB89E321913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0FD2D82-C555-A476-F490-01BD84472CB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E2D3CCA-6D71-4079-8593-5AF6E1017A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0F7C15B-5816-BF9B-C058-93BD87E54F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ED7130B-0081-8C9A-B01F-DB8499E785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9AFFBE-224F-9C9C-F5F1-20E3AE5C985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F5E2F08-3DD7-4627-3FB8-A7818D9090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2E7B71D-92C2-BCCE-8797-FA8842FF12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C87993F-1444-5A7A-AAB2-76BF40C6485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7A779DF-3E32-4BD2-AF88-09B86E46A54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 rtlCol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C29BAA86-61F3-94D7-1BF6-2461B2D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E236988C-769C-9DDE-2625-A53DA4BC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0998113B-5D74-E678-96B4-F38663C1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EB0DBA2E-7EC7-644E-BACC-11EEAA071955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0047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DF4441-6DC1-D5A9-98D6-8FC9424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9FD098-C989-896A-FC4C-B99406B9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92FA9C-D0AF-8B71-A0B1-F3041C89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0D8500F-D349-4B45-A789-52F155D1BBD0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62045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C00842EF-F27C-96DB-3E67-DE625803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C3ACA71-3F2B-BF15-2079-058A95A8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7E1CB25-8F21-BB48-66BF-6F966ACB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DC9B19-EBB6-D445-8BF4-B88BD0070815}" type="slidenum">
              <a:rPr lang="fi-FI" altLang="en-FI"/>
              <a:pPr/>
              <a:t>‹#›</a:t>
            </a:fld>
            <a:endParaRPr lang="fi-FI" altLang="en-FI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354B177-49B4-EC49-05AD-09AF8DB9FA2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 rtlCol="0"/>
          <a:lstStyle/>
          <a:p>
            <a:pPr rtl="0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668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46FB05A-268F-7FAF-569F-0F0A79C1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0DAB6952-2D96-D2C8-84A2-BD91F62F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CCD721A-FBA2-3580-215E-DDFD7A23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5CAA7F83-94D5-0A4C-B070-755A18AD5965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419222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 rtlCol="0"/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 rtlCol="0"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 rtlCol="0"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 rtl="0"/>
            <a:r>
              <a:rPr lang="sv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CEF71BA-9DD2-2096-DF06-8E99ECB0FF7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9B1D6B5-C125-157D-C375-1EE30C72EF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7759AAC-C639-B7B1-6814-9C5211884D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3B030BB-DE22-6F46-8D29-836C94A5C356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65198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B942D-6E3D-B24B-BEBC-F20056D11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3561" y="322141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pPr rtl="0"/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pic>
        <p:nvPicPr>
          <p:cNvPr id="3" name="Picture 2" descr="Business Helsinki -tunnus">
            <a:extLst>
              <a:ext uri="{FF2B5EF4-FFF2-40B4-BE49-F238E27FC236}">
                <a16:creationId xmlns:a16="http://schemas.microsoft.com/office/drawing/2014/main" id="{97E3078A-8743-3F0D-E596-38439B8E0A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940" y="326924"/>
            <a:ext cx="2072335" cy="365957"/>
          </a:xfrm>
          <a:prstGeom prst="rect">
            <a:avLst/>
          </a:prstGeom>
        </p:spPr>
      </p:pic>
      <p:sp>
        <p:nvSpPr>
          <p:cNvPr id="2" name="Taustavärialue">
            <a:extLst>
              <a:ext uri="{FF2B5EF4-FFF2-40B4-BE49-F238E27FC236}">
                <a16:creationId xmlns:a16="http://schemas.microsoft.com/office/drawing/2014/main" id="{EF98C116-F527-C9AE-DD4C-0D67C0F23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214566" y="856427"/>
            <a:ext cx="11768447" cy="5846758"/>
          </a:xfrm>
          <a:prstGeom prst="roundRect">
            <a:avLst>
              <a:gd name="adj" fmla="val 3093"/>
            </a:avLst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B9305-91A7-D106-3554-7865657B6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>
          <a:xfrm>
            <a:off x="396664" y="1036340"/>
            <a:ext cx="11398671" cy="5391463"/>
            <a:chOff x="400978" y="470207"/>
            <a:chExt cx="11398671" cy="539146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F05A094-0839-FEBE-4A39-B348DF65E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611646" y="1261114"/>
              <a:ext cx="2304000" cy="1800000"/>
            </a:xfrm>
            <a:prstGeom prst="roundRect">
              <a:avLst>
                <a:gd name="adj" fmla="val 11170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E65BF3B-D4EE-8D58-C1C2-5BB8D5B67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611646" y="3241114"/>
              <a:ext cx="2304000" cy="1800000"/>
            </a:xfrm>
            <a:prstGeom prst="roundRect">
              <a:avLst>
                <a:gd name="adj" fmla="val 12196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CC06CA0-E6D7-F9F3-43F2-273A046B0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00978" y="1261114"/>
              <a:ext cx="2052000" cy="3780000"/>
            </a:xfrm>
            <a:prstGeom prst="roundRect">
              <a:avLst>
                <a:gd name="adj" fmla="val 7846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E4F9B5A-8C47-74FF-30E6-18CD0BE9B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183649" y="470207"/>
              <a:ext cx="5616000" cy="612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D3A81D5-9176-9136-C90B-9EF2B3BF5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00978" y="470207"/>
              <a:ext cx="5616000" cy="612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672DD1A-6AFF-DA1F-7D07-E33A97B41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5074314" y="1261114"/>
              <a:ext cx="2052000" cy="3780000"/>
            </a:xfrm>
            <a:prstGeom prst="roundRect">
              <a:avLst>
                <a:gd name="adj" fmla="val 9449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AD4408D-814C-7632-D3A2-DE4D26295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7284982" y="1261114"/>
              <a:ext cx="2304000" cy="1800000"/>
            </a:xfrm>
            <a:prstGeom prst="roundRect">
              <a:avLst>
                <a:gd name="adj" fmla="val 10657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7D3E178-34C7-4DEA-6546-657CF7817A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9747649" y="1261114"/>
              <a:ext cx="2052000" cy="3780000"/>
            </a:xfrm>
            <a:prstGeom prst="roundRect">
              <a:avLst>
                <a:gd name="adj" fmla="val 7846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7FC724C-F769-5821-904E-0B0490CCC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00978" y="5213670"/>
              <a:ext cx="5616000" cy="648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AE42CD6-8017-A00F-7B07-CD1A4793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7284982" y="3241114"/>
              <a:ext cx="2304000" cy="1800000"/>
            </a:xfrm>
            <a:prstGeom prst="roundRect">
              <a:avLst>
                <a:gd name="adj" fmla="val 12269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0C68559-3C7B-88F9-3102-E764807C6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183649" y="5213528"/>
              <a:ext cx="5616000" cy="648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rtl="0"/>
              <a:endParaRPr lang="fi-FI" sz="11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5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3" r:id="rId2"/>
    <p:sldLayoutId id="2147484125" r:id="rId3"/>
  </p:sldLayoutIdLst>
  <p:hf hdr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2552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0840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pPr rtl="0"/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77DD0-6977-8E41-1437-DA0803FD9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kstin paikkamerkki 2">
            <a:extLst>
              <a:ext uri="{FF2B5EF4-FFF2-40B4-BE49-F238E27FC236}">
                <a16:creationId xmlns:a16="http://schemas.microsoft.com/office/drawing/2014/main" id="{7C11D6E2-D80A-4C54-4013-4498C95A51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58370" name="Otsikon paikkamerkki 1">
            <a:extLst>
              <a:ext uri="{FF2B5EF4-FFF2-40B4-BE49-F238E27FC236}">
                <a16:creationId xmlns:a16="http://schemas.microsoft.com/office/drawing/2014/main" id="{75A80279-354D-399F-F79D-8A4B202C4F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4316D0-D4E4-2840-A141-B248CC1DF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E7C890-945D-7144-AE71-B0C559C1B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B942D-6E3D-B24B-BEBC-F20056D11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pPr rtl="0"/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3078A-8743-3F0D-E596-38439B8E0A0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4043" r:id="rId2"/>
    <p:sldLayoutId id="2147483993" r:id="rId3"/>
    <p:sldLayoutId id="214748404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4121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2CE058-DA13-9CE6-D8FE-2F47835CEFA7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37284AEE-F802-D58B-5E4C-2E5369F1D8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398E6CC-CEDD-F491-8F16-2D6DC2330D7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0C7964E-76EF-E8C1-82B2-6A4DD91AE6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4A01C6A-4B33-D1B5-D41C-25DB555F501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BA916D-5E91-9327-A366-8A9D904F0C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468A63C-0C07-0EC3-FDEB-9FB0AC6ED6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BFEE06A-FDF7-0414-B3E8-194F9813D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F99D195-AB89-3D23-056A-7DD0D0E249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107846-CB3C-70F1-406A-6DFFF562E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54E315-8AD5-8FD7-1713-725C6CD22D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1644FA3-37FE-5DB2-DF66-3B736461EC5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CD2215B-05F2-7696-E45B-8D91E0229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53949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2CE058-DA13-9CE6-D8FE-2F47835CEFA7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37284AEE-F802-D58B-5E4C-2E5369F1D8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398E6CC-CEDD-F491-8F16-2D6DC2330D7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0C7964E-76EF-E8C1-82B2-6A4DD91AE6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4A01C6A-4B33-D1B5-D41C-25DB555F501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BA916D-5E91-9327-A366-8A9D904F0C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468A63C-0C07-0EC3-FDEB-9FB0AC6ED6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BFEE06A-FDF7-0414-B3E8-194F9813D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F99D195-AB89-3D23-056A-7DD0D0E249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107846-CB3C-70F1-406A-6DFFF562E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54E315-8AD5-8FD7-1713-725C6CD22D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1644FA3-37FE-5DB2-DF66-3B736461EC5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CD2215B-05F2-7696-E45B-8D91E0229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370562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2CE058-DA13-9CE6-D8FE-2F47835CEFA7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37284AEE-F802-D58B-5E4C-2E5369F1D8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398E6CC-CEDD-F491-8F16-2D6DC2330D7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0C7964E-76EF-E8C1-82B2-6A4DD91AE6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4A01C6A-4B33-D1B5-D41C-25DB555F501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BA916D-5E91-9327-A366-8A9D904F0C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468A63C-0C07-0EC3-FDEB-9FB0AC6ED6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BFEE06A-FDF7-0414-B3E8-194F9813D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F99D195-AB89-3D23-056A-7DD0D0E249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107846-CB3C-70F1-406A-6DFFF562E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54E315-8AD5-8FD7-1713-725C6CD22D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1644FA3-37FE-5DB2-DF66-3B736461EC5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CD2215B-05F2-7696-E45B-8D91E0229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154164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pPr rtl="0"/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A1A640FB-B9D4-CC00-CCF1-194E63B2B1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9F6BDA22-0E41-A3E7-7D75-D3CC9467E38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FC6FAEC0-5EC1-BF32-75F8-B52E2B91F1D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C8EDE60D-6251-C953-D0AE-4CDDD0F71C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0CF9CE39-18F7-D4B4-A3B2-E8922398694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6AB4E6F8-3511-0657-D597-0CC5E4F7333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rtl="0" eaLnBrk="1" hangingPunct="1">
                <a:defRPr/>
              </a:pPr>
              <a:endParaRPr lang="fi-FI" altLang="fi-FI" dirty="0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A6CE90F3-E8D6-4A93-CCC5-C15607885C8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A8758BA-A2BD-28F9-D8DA-CA255BDC3A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E8AC9963-1534-56AF-86D2-6BEF3D3514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393B496A-0254-A633-A561-0D4CB7F804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rtlCol="0"/>
            <a:lstStyle/>
            <a:p>
              <a:pPr rtl="0"/>
              <a:endParaRPr lang="en-F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4074" r:id="rId2"/>
    <p:sldLayoutId id="2147484073" r:id="rId3"/>
    <p:sldLayoutId id="2147484075" r:id="rId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pPr rtl="0"/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2E714-A9FD-CD96-1752-AEB115848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pPr rtl="0"/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B9E8EE-05A1-F69F-7C4C-319A523A6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sv-fi"/>
              <a:t>Muokkaa tekstin perustyylejä napsauttamalla</a:t>
            </a:r>
          </a:p>
          <a:p>
            <a:pPr lvl="1" rtl="0"/>
            <a:r>
              <a:rPr lang="sv-fi"/>
              <a:t>toinen taso</a:t>
            </a:r>
          </a:p>
          <a:p>
            <a:pPr lvl="2" rtl="0"/>
            <a:r>
              <a:rPr lang="sv-fi"/>
              <a:t>kolmas taso</a:t>
            </a:r>
          </a:p>
          <a:p>
            <a:pPr lvl="3" rtl="0"/>
            <a:r>
              <a:rPr lang="sv-fi"/>
              <a:t>neljäs taso</a:t>
            </a:r>
          </a:p>
          <a:p>
            <a:pPr lvl="4" rtl="0"/>
            <a:r>
              <a:rPr lang="sv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rtl="0">
              <a:defRPr/>
            </a:pPr>
            <a:r>
              <a:rPr lang="sv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pPr rtl="0"/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E76AA-5CBF-5A35-150C-F00D549BAD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B026A4-D08A-5D41-AA1E-E6366EF7A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lang="sv-fi"/>
              <a:t>Business Canvas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C4C5FFC-48F0-284F-8048-4A96F8574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Autofit/>
          </a:bodyPr>
          <a:lstStyle/>
          <a:p>
            <a:pPr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fi"/>
              <a:t>Företagets namn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3080-97C4-4430-450B-EBC62894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9980613" cy="787400"/>
          </a:xfrm>
        </p:spPr>
        <p:txBody>
          <a:bodyPr rtlCol="0"/>
          <a:lstStyle/>
          <a:p>
            <a:pPr rtl="0"/>
            <a:r>
              <a:rPr lang="sv-fi">
                <a:latin typeface="+mj-lt"/>
              </a:rPr>
              <a:t>Business Canvas-anvisningar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EB076-6321-71C1-6AEE-F8011C86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9362661" cy="4979988"/>
          </a:xfrm>
        </p:spPr>
        <p:txBody>
          <a:bodyPr rtlCol="0"/>
          <a:lstStyle/>
          <a:p>
            <a:pPr rtl="0">
              <a:lnSpc>
                <a:spcPct val="150000"/>
              </a:lnSpc>
            </a:pPr>
            <a:r>
              <a:rPr lang="sv-fi" sz="2000"/>
              <a:t>Business Canvas är en mall som ska kompletteras. På en separat bild finns anvisningar som gör det enklare att fylla i mallen. </a:t>
            </a:r>
          </a:p>
          <a:p>
            <a:pPr rtl="0">
              <a:lnSpc>
                <a:spcPct val="150000"/>
              </a:lnSpc>
            </a:pPr>
            <a:r>
              <a:rPr lang="sv-fi" sz="2000"/>
              <a:t>Komplettera uppgifter i Business Canvas-mallen enligt bilden med anvisningar, och till sist kan du radera bilderna med anvisningar. Du kan alltid söka fram bilden med anvisningar på nytt bland master-bilderna.</a:t>
            </a:r>
          </a:p>
          <a:p>
            <a:pPr rtl="0">
              <a:lnSpc>
                <a:spcPct val="150000"/>
              </a:lnSpc>
            </a:pPr>
            <a:r>
              <a:rPr lang="sv-fi" sz="2000"/>
              <a:t>Om du vill kan du komplettera olika på punkter på ytterligare bilder.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66751-5F6A-EF2E-118F-CF21DD17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70216-4B31-4BE4-E640-9ADE445E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r>
              <a:rPr lang="sv-fi"/>
              <a:t>© Copyright Business Helsinki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3247C-108D-C374-09FA-E3BECBF1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0D8500F-D349-4B45-A789-52F155D1BBD0}" type="slidenum">
              <a:rPr lang="fi-FI" altLang="en-FI" smtClean="0"/>
              <a:pPr/>
              <a:t>2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340359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ähde" descr="Business Canvas perustuu Business Model Canvas –malliin. Lisätietoa: Strategyzer.com&#10;">
            <a:extLst>
              <a:ext uri="{FF2B5EF4-FFF2-40B4-BE49-F238E27FC236}">
                <a16:creationId xmlns:a16="http://schemas.microsoft.com/office/drawing/2014/main" id="{1A6E1DB0-E9C8-C9C8-0C2D-8B6F6E870231}"/>
              </a:ext>
            </a:extLst>
          </p:cNvPr>
          <p:cNvSpPr txBox="1">
            <a:spLocks/>
          </p:cNvSpPr>
          <p:nvPr/>
        </p:nvSpPr>
        <p:spPr>
          <a:xfrm>
            <a:off x="3035256" y="6427661"/>
            <a:ext cx="6529429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sv-fi" sz="1100" dirty="0"/>
              <a:t>Business Canvas grundar sig på Business </a:t>
            </a:r>
            <a:r>
              <a:rPr lang="sv-fi" sz="1100" dirty="0" err="1"/>
              <a:t>Model</a:t>
            </a:r>
            <a:r>
              <a:rPr lang="sv-fi" sz="1100" dirty="0"/>
              <a:t> Canvas-mallen. Mer information: Strategyzer.com</a:t>
            </a:r>
          </a:p>
        </p:txBody>
      </p:sp>
      <p:sp>
        <p:nvSpPr>
          <p:cNvPr id="5" name="Copyright" descr="© Copyright Business Helsinki&#10;">
            <a:extLst>
              <a:ext uri="{FF2B5EF4-FFF2-40B4-BE49-F238E27FC236}">
                <a16:creationId xmlns:a16="http://schemas.microsoft.com/office/drawing/2014/main" id="{EFBEAC7F-F360-D488-3A19-65255BCF91E3}"/>
              </a:ext>
            </a:extLst>
          </p:cNvPr>
          <p:cNvSpPr txBox="1">
            <a:spLocks/>
          </p:cNvSpPr>
          <p:nvPr/>
        </p:nvSpPr>
        <p:spPr>
          <a:xfrm>
            <a:off x="304801" y="6427661"/>
            <a:ext cx="2188474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>
              <a:defRPr/>
            </a:pPr>
            <a:r>
              <a:rPr lang="sv-fi" sz="1000"/>
              <a:t>© Copyright Business Helsinki</a:t>
            </a:r>
          </a:p>
        </p:txBody>
      </p:sp>
      <p:sp>
        <p:nvSpPr>
          <p:cNvPr id="6" name="Kulurakenne" descr="Kulurakenne: Mitkä ovat suurimmat kulut? Mitkä resurssit ja toiminnot maksavat eniten?&#10;">
            <a:extLst>
              <a:ext uri="{FF2B5EF4-FFF2-40B4-BE49-F238E27FC236}">
                <a16:creationId xmlns:a16="http://schemas.microsoft.com/office/drawing/2014/main" id="{10A1BCAA-84BC-C260-125B-50CD12814569}"/>
              </a:ext>
            </a:extLst>
          </p:cNvPr>
          <p:cNvSpPr>
            <a:spLocks/>
          </p:cNvSpPr>
          <p:nvPr/>
        </p:nvSpPr>
        <p:spPr>
          <a:xfrm>
            <a:off x="6171816" y="5767665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Kostnadsstruktur:</a:t>
            </a:r>
            <a:r>
              <a:rPr lang="sv-fi" sz="1100" dirty="0">
                <a:solidFill>
                  <a:schemeClr val="tx1"/>
                </a:solidFill>
              </a:rPr>
              <a:t> Vilka är de största kostnaderna? Vilka resurser och aktiviteter kostar mest?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7" name="Jakeluanavat" descr="Jakelukanavat: Mistä ja miten käyttäjät tavoitetaan?&#10;">
            <a:extLst>
              <a:ext uri="{FF2B5EF4-FFF2-40B4-BE49-F238E27FC236}">
                <a16:creationId xmlns:a16="http://schemas.microsoft.com/office/drawing/2014/main" id="{DAA5DC25-4BFA-AAE5-F063-6F0E8BEA5E67}"/>
              </a:ext>
            </a:extLst>
          </p:cNvPr>
          <p:cNvSpPr>
            <a:spLocks/>
          </p:cNvSpPr>
          <p:nvPr/>
        </p:nvSpPr>
        <p:spPr>
          <a:xfrm>
            <a:off x="389452" y="5769898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Distributionskanaler: </a:t>
            </a:r>
            <a:r>
              <a:rPr lang="sv-fi" sz="1100" dirty="0">
                <a:solidFill>
                  <a:schemeClr val="tx1"/>
                </a:solidFill>
              </a:rPr>
              <a:t>Var och hur når ni ut till användarna?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8" name="Käyttäjät" descr="Käyttäjät: mitkä ovat tärkeimmät käyttäjäryhmät? Kenelle arvoa tuotetaan?&#10;">
            <a:extLst>
              <a:ext uri="{FF2B5EF4-FFF2-40B4-BE49-F238E27FC236}">
                <a16:creationId xmlns:a16="http://schemas.microsoft.com/office/drawing/2014/main" id="{3916EBBF-8A88-03BB-18C0-82CBE46A1278}"/>
              </a:ext>
            </a:extLst>
          </p:cNvPr>
          <p:cNvSpPr>
            <a:spLocks/>
          </p:cNvSpPr>
          <p:nvPr/>
        </p:nvSpPr>
        <p:spPr>
          <a:xfrm>
            <a:off x="9723353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Användare: </a:t>
            </a:r>
            <a:r>
              <a:rPr lang="sv-fi" sz="1100" dirty="0">
                <a:solidFill>
                  <a:schemeClr val="tx1"/>
                </a:solidFill>
              </a:rPr>
              <a:t>vilka är de viktigaste användargrupperna? För vem genereras värde?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9" name="Tulon kertyminen" descr="Tulon kertyminen: mistä käyttäjät ovat valmiita maksamaan? Mistä he tällä hetkellä maksavat? Miten he haluaisivat maksaa?&#10;">
            <a:extLst>
              <a:ext uri="{FF2B5EF4-FFF2-40B4-BE49-F238E27FC236}">
                <a16:creationId xmlns:a16="http://schemas.microsoft.com/office/drawing/2014/main" id="{8395E8C6-F8A4-89E2-7C89-0B6153B7709B}"/>
              </a:ext>
            </a:extLst>
          </p:cNvPr>
          <p:cNvSpPr>
            <a:spLocks/>
          </p:cNvSpPr>
          <p:nvPr/>
        </p:nvSpPr>
        <p:spPr>
          <a:xfrm>
            <a:off x="7260686" y="3796304"/>
            <a:ext cx="2304000" cy="1800000"/>
          </a:xfrm>
          <a:prstGeom prst="roundRect">
            <a:avLst>
              <a:gd name="adj" fmla="val 1226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Generering av inkomster: </a:t>
            </a:r>
            <a:r>
              <a:rPr lang="sv-fi" sz="1100" dirty="0">
                <a:solidFill>
                  <a:schemeClr val="tx1"/>
                </a:solidFill>
              </a:rPr>
              <a:t>vad är användarna villiga att betala för? Vad betalar de för just nu? Hur skulle de vilja betala?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0" name="Asiakassuhde" descr="Asiakassuhde: millainen on asiakassuhteenne käyttäjiin? Onko asiakassuhde jo olemassa?&#10;&#10;">
            <a:extLst>
              <a:ext uri="{FF2B5EF4-FFF2-40B4-BE49-F238E27FC236}">
                <a16:creationId xmlns:a16="http://schemas.microsoft.com/office/drawing/2014/main" id="{D68335D9-22A8-F18E-5249-D04F8F95D948}"/>
              </a:ext>
            </a:extLst>
          </p:cNvPr>
          <p:cNvSpPr>
            <a:spLocks/>
          </p:cNvSpPr>
          <p:nvPr/>
        </p:nvSpPr>
        <p:spPr>
          <a:xfrm>
            <a:off x="7250638" y="1826352"/>
            <a:ext cx="2304000" cy="1800000"/>
          </a:xfrm>
          <a:prstGeom prst="roundRect">
            <a:avLst>
              <a:gd name="adj" fmla="val 10657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Kundrelation: </a:t>
            </a:r>
            <a:r>
              <a:rPr lang="sv-fi" sz="1100" dirty="0">
                <a:solidFill>
                  <a:schemeClr val="tx1"/>
                </a:solidFill>
              </a:rPr>
              <a:t>vilken typ av kundrelation har ni till användarna? Finns det redan en kundrelation?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1" name="Arvolupaukset" descr="Arvolupaukset: &#10;mitä arvoa käyttäjille tuotetaan?&#10;Mikä käyttäjän ongelma ratkaistaan?&#10;Mitä käyttäjän tarpeita tyydytetään?&#10;">
            <a:extLst>
              <a:ext uri="{FF2B5EF4-FFF2-40B4-BE49-F238E27FC236}">
                <a16:creationId xmlns:a16="http://schemas.microsoft.com/office/drawing/2014/main" id="{20A314E9-2D11-36D5-B089-AA47A83A8E5D}"/>
              </a:ext>
            </a:extLst>
          </p:cNvPr>
          <p:cNvSpPr>
            <a:spLocks/>
          </p:cNvSpPr>
          <p:nvPr/>
        </p:nvSpPr>
        <p:spPr>
          <a:xfrm>
            <a:off x="5050018" y="1816304"/>
            <a:ext cx="2052000" cy="3780000"/>
          </a:xfrm>
          <a:prstGeom prst="roundRect">
            <a:avLst>
              <a:gd name="adj" fmla="val 944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Värdeerbjudanden: </a:t>
            </a:r>
          </a:p>
          <a:p>
            <a:pPr algn="l" rtl="0"/>
            <a:r>
              <a:rPr lang="sv-fi" sz="1100" dirty="0">
                <a:solidFill>
                  <a:schemeClr val="tx1"/>
                </a:solidFill>
              </a:rPr>
              <a:t>vilket värde genereras för användarna?</a:t>
            </a:r>
          </a:p>
          <a:p>
            <a:pPr algn="l" rtl="0"/>
            <a:r>
              <a:rPr lang="sv-fi" sz="1100" dirty="0">
                <a:solidFill>
                  <a:schemeClr val="tx1"/>
                </a:solidFill>
              </a:rPr>
              <a:t>Vilket av användarens problem löses?</a:t>
            </a:r>
          </a:p>
          <a:p>
            <a:pPr algn="l" rtl="0"/>
            <a:r>
              <a:rPr lang="sv-fi" sz="1100" dirty="0">
                <a:solidFill>
                  <a:schemeClr val="tx1"/>
                </a:solidFill>
              </a:rPr>
              <a:t>Vilket av användarens behov tillgodoses?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2" name="Resurssit" descr="Resurssit: mitä resursseja arvolupausten täyttäminen edellyttää?&#10;">
            <a:extLst>
              <a:ext uri="{FF2B5EF4-FFF2-40B4-BE49-F238E27FC236}">
                <a16:creationId xmlns:a16="http://schemas.microsoft.com/office/drawing/2014/main" id="{1891A97E-EB83-84AB-6259-E43E10A13876}"/>
              </a:ext>
            </a:extLst>
          </p:cNvPr>
          <p:cNvSpPr>
            <a:spLocks/>
          </p:cNvSpPr>
          <p:nvPr/>
        </p:nvSpPr>
        <p:spPr>
          <a:xfrm>
            <a:off x="2614993" y="3785651"/>
            <a:ext cx="2304000" cy="1800000"/>
          </a:xfrm>
          <a:prstGeom prst="roundRect">
            <a:avLst>
              <a:gd name="adj" fmla="val 1219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Resurser: </a:t>
            </a:r>
            <a:r>
              <a:rPr lang="sv-fi" sz="1100" dirty="0">
                <a:solidFill>
                  <a:schemeClr val="tx1"/>
                </a:solidFill>
              </a:rPr>
              <a:t>vilka resurser krävs för att uppfylla värdeerbjudandena?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3" name="Toiminnot" descr="Toiminnot: mitä toimintoja arvolupausten täyttäminen edellyttää?&#10;">
            <a:extLst>
              <a:ext uri="{FF2B5EF4-FFF2-40B4-BE49-F238E27FC236}">
                <a16:creationId xmlns:a16="http://schemas.microsoft.com/office/drawing/2014/main" id="{C477CDAF-C335-BF9D-BD7A-C3503DF597EA}"/>
              </a:ext>
            </a:extLst>
          </p:cNvPr>
          <p:cNvSpPr>
            <a:spLocks/>
          </p:cNvSpPr>
          <p:nvPr/>
        </p:nvSpPr>
        <p:spPr>
          <a:xfrm>
            <a:off x="2607446" y="1816304"/>
            <a:ext cx="2304000" cy="1800000"/>
          </a:xfrm>
          <a:prstGeom prst="roundRect">
            <a:avLst>
              <a:gd name="adj" fmla="val 11170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Aktiviteter: </a:t>
            </a:r>
            <a:r>
              <a:rPr lang="sv-fi" sz="1100" dirty="0">
                <a:solidFill>
                  <a:schemeClr val="tx1"/>
                </a:solidFill>
              </a:rPr>
              <a:t>vilka aktiviteter krävs för att uppfylla värdeerbjudandena?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4" name="Kumppanit" descr="Kumppanit: ketkä ovat avainkumppaneita? Mitä resursseja heiltä saadaan? Mitä toimintoja he hoitavat?&#10;">
            <a:extLst>
              <a:ext uri="{FF2B5EF4-FFF2-40B4-BE49-F238E27FC236}">
                <a16:creationId xmlns:a16="http://schemas.microsoft.com/office/drawing/2014/main" id="{079B0796-99D6-7AC8-4A3C-95815794B425}"/>
              </a:ext>
            </a:extLst>
          </p:cNvPr>
          <p:cNvSpPr>
            <a:spLocks/>
          </p:cNvSpPr>
          <p:nvPr/>
        </p:nvSpPr>
        <p:spPr>
          <a:xfrm>
            <a:off x="366634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Samarbetspartner: </a:t>
            </a:r>
            <a:r>
              <a:rPr lang="sv-fi" sz="1100" dirty="0">
                <a:solidFill>
                  <a:schemeClr val="tx1"/>
                </a:solidFill>
              </a:rPr>
              <a:t>vilka är nyckelpartnerna? Vilka resurser erhålls från dem? Vilka aktiviteter tar de hand om?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5" name="Projektiryhmä" descr="Projektiryhmä: ketkä kaikki ovat mukana projektiryhmässä?&#10;">
            <a:extLst>
              <a:ext uri="{FF2B5EF4-FFF2-40B4-BE49-F238E27FC236}">
                <a16:creationId xmlns:a16="http://schemas.microsoft.com/office/drawing/2014/main" id="{22D175DF-B36C-5C26-1818-6A86A24C18D5}"/>
              </a:ext>
            </a:extLst>
          </p:cNvPr>
          <p:cNvSpPr>
            <a:spLocks/>
          </p:cNvSpPr>
          <p:nvPr/>
        </p:nvSpPr>
        <p:spPr>
          <a:xfrm>
            <a:off x="6170142" y="1024044"/>
            <a:ext cx="5613188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Projektgrupp: </a:t>
            </a:r>
            <a:r>
              <a:rPr lang="sv-fi" sz="1100" dirty="0">
                <a:solidFill>
                  <a:schemeClr val="tx1"/>
                </a:solidFill>
              </a:rPr>
              <a:t>vilka alla deltar i projektgruppen?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6" name="Kehityskohde" descr="Kehityskohde: mikä on kehityskohteen nimi? Miten kuvailisit lyhyesti kehityskohdetta?&#10;">
            <a:extLst>
              <a:ext uri="{FF2B5EF4-FFF2-40B4-BE49-F238E27FC236}">
                <a16:creationId xmlns:a16="http://schemas.microsoft.com/office/drawing/2014/main" id="{AD95D71A-F1EE-A089-F75F-9F5E3120A9D2}"/>
              </a:ext>
            </a:extLst>
          </p:cNvPr>
          <p:cNvSpPr>
            <a:spLocks/>
          </p:cNvSpPr>
          <p:nvPr/>
        </p:nvSpPr>
        <p:spPr>
          <a:xfrm>
            <a:off x="382461" y="1010009"/>
            <a:ext cx="5616000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v-fi" sz="1100" b="1" dirty="0">
                <a:solidFill>
                  <a:schemeClr val="tx1"/>
                </a:solidFill>
              </a:rPr>
              <a:t>Utvecklingsområde: </a:t>
            </a:r>
            <a:r>
              <a:rPr lang="sv-fi" sz="1100" dirty="0">
                <a:solidFill>
                  <a:schemeClr val="tx1"/>
                </a:solidFill>
              </a:rPr>
              <a:t>vilket är utvecklingsområdets namn? Hur skulle du kort beskriva utvecklingsområdet?</a:t>
            </a:r>
          </a:p>
          <a:p>
            <a:pPr rtl="0"/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60CEA747-B878-D825-5C63-53BB158C985A}"/>
              </a:ext>
            </a:extLst>
          </p:cNvPr>
          <p:cNvSpPr txBox="1">
            <a:spLocks/>
          </p:cNvSpPr>
          <p:nvPr/>
        </p:nvSpPr>
        <p:spPr>
          <a:xfrm>
            <a:off x="10743561" y="322141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rtl="0"/>
            <a:fld id="{CC570664-92F3-C447-BAF6-4BFF8947FC1B}" type="slidenum">
              <a:rPr lang="fi-FI" altLang="en-FI" smtClean="0"/>
              <a:pPr/>
              <a:t>3</a:t>
            </a:fld>
            <a:endParaRPr lang="fi-FI" alt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D2BC9-018B-7AE2-FDCA-A9CB7471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537" y="326924"/>
            <a:ext cx="7446828" cy="567758"/>
          </a:xfrm>
        </p:spPr>
        <p:txBody>
          <a:bodyPr rtlCol="0"/>
          <a:lstStyle/>
          <a:p>
            <a:pPr rtl="0"/>
            <a:r>
              <a:rPr lang="sv-fi" dirty="0"/>
              <a:t>Business Canvas-ifyllnadsanvisningar</a:t>
            </a:r>
          </a:p>
        </p:txBody>
      </p:sp>
    </p:spTree>
    <p:extLst>
      <p:ext uri="{BB962C8B-B14F-4D97-AF65-F5344CB8AC3E}">
        <p14:creationId xmlns:p14="http://schemas.microsoft.com/office/powerpoint/2010/main" val="322957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lurakenne" descr="Täydennä tähän kulurakenne">
            <a:extLst>
              <a:ext uri="{FF2B5EF4-FFF2-40B4-BE49-F238E27FC236}">
                <a16:creationId xmlns:a16="http://schemas.microsoft.com/office/drawing/2014/main" id="{357028B4-BE1A-D040-BCCA-9CFB1EF6A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3" name="Jakelukanavat" descr="Täydennä tähän jakelukanavat">
            <a:extLst>
              <a:ext uri="{FF2B5EF4-FFF2-40B4-BE49-F238E27FC236}">
                <a16:creationId xmlns:a16="http://schemas.microsoft.com/office/drawing/2014/main" id="{41352487-1B77-B439-784A-B2BE4EEA95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Käyttäjät" descr="Täydennä tähän käyttäjät">
            <a:extLst>
              <a:ext uri="{FF2B5EF4-FFF2-40B4-BE49-F238E27FC236}">
                <a16:creationId xmlns:a16="http://schemas.microsoft.com/office/drawing/2014/main" id="{11EECFA0-2B37-F975-3BA4-4B388BC40D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5" name="Tulon kertyminen" descr="Täydennä tähän tulon kertyminen">
            <a:extLst>
              <a:ext uri="{FF2B5EF4-FFF2-40B4-BE49-F238E27FC236}">
                <a16:creationId xmlns:a16="http://schemas.microsoft.com/office/drawing/2014/main" id="{3CCD58DA-6CF1-695E-CEAC-F7384E350D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6" name="Asiakassuhde" descr="Täydennä tähän asiakassuhde">
            <a:extLst>
              <a:ext uri="{FF2B5EF4-FFF2-40B4-BE49-F238E27FC236}">
                <a16:creationId xmlns:a16="http://schemas.microsoft.com/office/drawing/2014/main" id="{05BDB39F-40B8-C8E6-7FC5-084148F23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7" name="Arvolupaukset" descr="Täydennä tähän arvolupaukset">
            <a:extLst>
              <a:ext uri="{FF2B5EF4-FFF2-40B4-BE49-F238E27FC236}">
                <a16:creationId xmlns:a16="http://schemas.microsoft.com/office/drawing/2014/main" id="{33B7870D-4E0A-CD21-768F-AD5EDEB8E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8" name="Resurssit" descr="Täydennä tähän resurssit">
            <a:extLst>
              <a:ext uri="{FF2B5EF4-FFF2-40B4-BE49-F238E27FC236}">
                <a16:creationId xmlns:a16="http://schemas.microsoft.com/office/drawing/2014/main" id="{E0FDB501-DC33-65E1-D0E5-4ED2494E5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9" name="Toiminnot" descr="Täydennä tähän toiminnot">
            <a:extLst>
              <a:ext uri="{FF2B5EF4-FFF2-40B4-BE49-F238E27FC236}">
                <a16:creationId xmlns:a16="http://schemas.microsoft.com/office/drawing/2014/main" id="{301635F1-BD54-7B18-CF7B-45F882EE0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10" name="Kumppanit" descr="Täydennä tähän kumppanit">
            <a:extLst>
              <a:ext uri="{FF2B5EF4-FFF2-40B4-BE49-F238E27FC236}">
                <a16:creationId xmlns:a16="http://schemas.microsoft.com/office/drawing/2014/main" id="{169EBEE8-91B0-3E77-E508-A6B5CAA597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18" name="Projektiryhmä" descr="Täydennä tähän projektiryhmä">
            <a:extLst>
              <a:ext uri="{FF2B5EF4-FFF2-40B4-BE49-F238E27FC236}">
                <a16:creationId xmlns:a16="http://schemas.microsoft.com/office/drawing/2014/main" id="{8FC2F04A-955C-6BAB-E54C-DCF93456C7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16" name="Kehityskohde" descr="Täydennä tähän kehityskohde">
            <a:extLst>
              <a:ext uri="{FF2B5EF4-FFF2-40B4-BE49-F238E27FC236}">
                <a16:creationId xmlns:a16="http://schemas.microsoft.com/office/drawing/2014/main" id="{A91F172F-0E65-DF3D-4D7C-D7EDAC8243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>
            <a:normAutofit/>
          </a:bodyPr>
          <a:lstStyle/>
          <a:p>
            <a:pPr rtl="0"/>
            <a:endParaRPr lang="fi-FI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EF0C008-08FE-5B8A-19EA-30D999DBA3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C570664-92F3-C447-BAF6-4BFF8947FC1B}" type="slidenum">
              <a:rPr lang="fi-FI" altLang="en-FI" smtClean="0"/>
              <a:pPr/>
              <a:t>4</a:t>
            </a:fld>
            <a:endParaRPr lang="fi-FI" altLang="en-FI" dirty="0"/>
          </a:p>
        </p:txBody>
      </p:sp>
      <p:sp>
        <p:nvSpPr>
          <p:cNvPr id="14" name="Title 13" descr="Tässä on dian nimi: Business Canvas">
            <a:extLst>
              <a:ext uri="{FF2B5EF4-FFF2-40B4-BE49-F238E27FC236}">
                <a16:creationId xmlns:a16="http://schemas.microsoft.com/office/drawing/2014/main" id="{ABCC55B5-168F-E655-ABBB-614CA5ED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 dirty="0"/>
              <a:t>Business Canvas</a:t>
            </a:r>
          </a:p>
        </p:txBody>
      </p:sp>
    </p:spTree>
    <p:extLst>
      <p:ext uri="{BB962C8B-B14F-4D97-AF65-F5344CB8AC3E}">
        <p14:creationId xmlns:p14="http://schemas.microsoft.com/office/powerpoint/2010/main" val="298862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A763-6CAB-E7A8-2AC5-722F2276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DC9B19-EBB6-D445-8BF4-B88BD0070815}" type="slidenum">
              <a:rPr lang="fi-FI" altLang="en-FI" smtClean="0"/>
              <a:pPr/>
              <a:t>5</a:t>
            </a:fld>
            <a:endParaRPr lang="fi-FI" altLang="en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BCAC0-1BB3-5573-6BC7-D77F8327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r>
              <a:rPr lang="sv-fi"/>
              <a:t>© Copyright Business Helsinki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A3A57-2907-0FD9-344F-E2731BF4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fi-FI"/>
              <a:t>16.10.2024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40E06-B70A-FECC-B82D-61AC5C6DE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87558-B976-E586-5DB2-9CD562AD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fi">
                <a:latin typeface="+mj-lt"/>
              </a:rPr>
              <a:t>Komplettera punkter på separata bilder</a:t>
            </a:r>
          </a:p>
        </p:txBody>
      </p:sp>
    </p:spTree>
    <p:extLst>
      <p:ext uri="{BB962C8B-B14F-4D97-AF65-F5344CB8AC3E}">
        <p14:creationId xmlns:p14="http://schemas.microsoft.com/office/powerpoint/2010/main" val="3053367333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Canva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1B51D7D4-A209-40C4-B079-F6184F254478}"/>
    </a:ext>
  </a:extLst>
</a:theme>
</file>

<file path=ppt/theme/theme10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90027AB7-38D0-4AB1-B5BF-A94501051609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1B51D7D4-A209-40C4-B079-F6184F25447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5E046454-D61C-441A-BCDC-569F5359E2F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83F6D045-88F0-4E21-B3F6-C891EE937C75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F846B8AF-29C4-4144-8B4F-8946025AE478}"/>
    </a:ext>
  </a:extLst>
</a:theme>
</file>

<file path=ppt/theme/theme6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0FCEE15D-062A-44D5-8BC8-E30A984B26DC}"/>
    </a:ext>
  </a:extLst>
</a:theme>
</file>

<file path=ppt/theme/theme7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18A1F152-05C1-437B-90B5-E2DE56657C92}"/>
    </a:ext>
  </a:extLst>
</a:theme>
</file>

<file path=ppt/theme/theme8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4C064EAD-B732-4966-9226-277148612119}"/>
    </a:ext>
  </a:extLst>
</a:theme>
</file>

<file path=ppt/theme/theme9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4B31A5F0-24E9-4B65-BEA2-8275C144B36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d2f9f-dd88-45c0-8e02-9092e0b358bf">
      <Terms xmlns="http://schemas.microsoft.com/office/infopath/2007/PartnerControls"/>
    </lcf76f155ced4ddcb4097134ff3c332f>
    <TaxCatchAll xmlns="46fcde59-e350-40c2-8288-8d0ddcab9cfc" xsi:nil="true"/>
    <MediaLengthInSeconds xmlns="ecbd2f9f-dd88-45c0-8e02-9092e0b358bf" xsi:nil="true"/>
    <SharedWithUsers xmlns="34b6593f-224b-4cf4-b31c-0ec92fe591e9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2D184C9FFD4894268CA90A23AA1A" ma:contentTypeVersion="18" ma:contentTypeDescription="Luo uusi asiakirja." ma:contentTypeScope="" ma:versionID="44d73f855a5ee701180011f96dfe3ab7">
  <xsd:schema xmlns:xsd="http://www.w3.org/2001/XMLSchema" xmlns:xs="http://www.w3.org/2001/XMLSchema" xmlns:p="http://schemas.microsoft.com/office/2006/metadata/properties" xmlns:ns2="ecbd2f9f-dd88-45c0-8e02-9092e0b358bf" xmlns:ns3="34b6593f-224b-4cf4-b31c-0ec92fe591e9" xmlns:ns4="46fcde59-e350-40c2-8288-8d0ddcab9cfc" targetNamespace="http://schemas.microsoft.com/office/2006/metadata/properties" ma:root="true" ma:fieldsID="680a012b28c432c32803d56161903d43" ns2:_="" ns3:_="" ns4:_="">
    <xsd:import namespace="ecbd2f9f-dd88-45c0-8e02-9092e0b358bf"/>
    <xsd:import namespace="34b6593f-224b-4cf4-b31c-0ec92fe591e9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d2f9f-dd88-45c0-8e02-9092e0b358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6593f-224b-4cf4-b31c-0ec92fe59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b58bf2e-af57-437f-8ffe-4eb53ae40ee7}" ma:internalName="TaxCatchAll" ma:showField="CatchAllData" ma:web="34b6593f-224b-4cf4-b31c-0ec92fe59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25651-28F4-407F-B657-9446E3439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C06BE-BF5F-4159-AC55-4BBD1A83DDC5}">
  <ds:schemaRefs>
    <ds:schemaRef ds:uri="http://purl.org/dc/dcmitype/"/>
    <ds:schemaRef ds:uri="ecbd2f9f-dd88-45c0-8e02-9092e0b358bf"/>
    <ds:schemaRef ds:uri="http://purl.org/dc/elements/1.1/"/>
    <ds:schemaRef ds:uri="http://www.w3.org/XML/1998/namespace"/>
    <ds:schemaRef ds:uri="34b6593f-224b-4cf4-b31c-0ec92fe591e9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6fcde59-e350-40c2-8288-8d0ddcab9cfc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5A407EE-22F9-4DC5-8522-389BD3A2D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bd2f9f-dd88-45c0-8e02-9092e0b358bf"/>
    <ds:schemaRef ds:uri="34b6593f-224b-4cf4-b31c-0ec92fe591e9"/>
    <ds:schemaRef ds:uri="46fcde59-e350-40c2-8288-8d0ddcab9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Helsinki esityspohja YLEINEN_logo</Template>
  <TotalTime>13544</TotalTime>
  <Words>299</Words>
  <Application>Microsoft Office PowerPoint</Application>
  <PresentationFormat>Laajakuva</PresentationFormat>
  <Paragraphs>38</Paragraphs>
  <Slides>5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10</vt:i4>
      </vt:variant>
      <vt:variant>
        <vt:lpstr>Dian otsikot</vt:lpstr>
      </vt:variant>
      <vt:variant>
        <vt:i4>5</vt:i4>
      </vt:variant>
    </vt:vector>
  </HeadingPairs>
  <TitlesOfParts>
    <vt:vector size="18" baseType="lpstr">
      <vt:lpstr>Arial</vt:lpstr>
      <vt:lpstr>Arial Black</vt:lpstr>
      <vt:lpstr>Calibri</vt:lpstr>
      <vt:lpstr>Business Canvas</vt:lpstr>
      <vt:lpstr>HKI-metro</vt:lpstr>
      <vt:lpstr>1_Office Theme</vt:lpstr>
      <vt:lpstr>Office Theme</vt:lpstr>
      <vt:lpstr>2_Office Theme</vt:lpstr>
      <vt:lpstr>HKI-perus</vt:lpstr>
      <vt:lpstr>HKI-perus</vt:lpstr>
      <vt:lpstr>HKI-perus</vt:lpstr>
      <vt:lpstr>HKI-perus</vt:lpstr>
      <vt:lpstr>HKI-perus</vt:lpstr>
      <vt:lpstr>Business Canvas </vt:lpstr>
      <vt:lpstr>Business Canvas-anvisningar</vt:lpstr>
      <vt:lpstr>Business Canvas-ifyllnadsanvisningar</vt:lpstr>
      <vt:lpstr>Business Canvas</vt:lpstr>
      <vt:lpstr>Komplettera punkter på separata bilder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Canvas -pohja</dc:title>
  <dc:subject/>
  <dc:creator>Faucitano Kati</dc:creator>
  <cp:keywords/>
  <dc:description>© Copyright Business Helsinki</dc:description>
  <cp:lastModifiedBy>Rajala Olli-Ville</cp:lastModifiedBy>
  <cp:revision>4</cp:revision>
  <dcterms:created xsi:type="dcterms:W3CDTF">2024-03-26T06:43:03Z</dcterms:created>
  <dcterms:modified xsi:type="dcterms:W3CDTF">2025-05-15T10:45:11Z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0x010100E8AD2D184C9FFD4894268CA90A23AA1A</vt:lpwstr>
  </property>
  <property fmtid="{D5CDD505-2E9C-101B-9397-08002B2CF9AE}" pid="3" name="Order">
    <vt:lpwstr>24000.0000000000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MSIP_Label_f35e945f-875f-47b7-87fa-10b3524d17f5_Enabled">
    <vt:lpwstr>true</vt:lpwstr>
  </property>
  <property fmtid="{D5CDD505-2E9C-101B-9397-08002B2CF9AE}" pid="12" name="MSIP_Label_f35e945f-875f-47b7-87fa-10b3524d17f5_SetDate">
    <vt:lpwstr>2023-01-20T08:28:38Z</vt:lpwstr>
  </property>
  <property fmtid="{D5CDD505-2E9C-101B-9397-08002B2CF9AE}" pid="13" name="MSIP_Label_f35e945f-875f-47b7-87fa-10b3524d17f5_Method">
    <vt:lpwstr>Standard</vt:lpwstr>
  </property>
  <property fmtid="{D5CDD505-2E9C-101B-9397-08002B2CF9AE}" pid="14" name="MSIP_Label_f35e945f-875f-47b7-87fa-10b3524d17f5_Name">
    <vt:lpwstr>Julkinen (harkinnanvaraisesti)</vt:lpwstr>
  </property>
  <property fmtid="{D5CDD505-2E9C-101B-9397-08002B2CF9AE}" pid="15" name="MSIP_Label_f35e945f-875f-47b7-87fa-10b3524d17f5_SiteId">
    <vt:lpwstr>3feb6bc1-d722-4726-966c-5b58b64df752</vt:lpwstr>
  </property>
  <property fmtid="{D5CDD505-2E9C-101B-9397-08002B2CF9AE}" pid="16" name="MSIP_Label_f35e945f-875f-47b7-87fa-10b3524d17f5_ActionId">
    <vt:lpwstr>362c7195-9a46-4a07-890d-e1255086893e</vt:lpwstr>
  </property>
  <property fmtid="{D5CDD505-2E9C-101B-9397-08002B2CF9AE}" pid="17" name="MSIP_Label_f35e945f-875f-47b7-87fa-10b3524d17f5_ContentBits">
    <vt:lpwstr>0</vt:lpwstr>
  </property>
</Properties>
</file>