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12"/>
  </p:notesMasterIdLst>
  <p:handoutMasterIdLst>
    <p:handoutMasterId r:id="rId13"/>
  </p:handoutMasterIdLst>
  <p:sldIdLst>
    <p:sldId id="266" r:id="rId4"/>
    <p:sldId id="270" r:id="rId5"/>
    <p:sldId id="271" r:id="rId6"/>
    <p:sldId id="272" r:id="rId7"/>
    <p:sldId id="273" r:id="rId8"/>
    <p:sldId id="274" r:id="rId9"/>
    <p:sldId id="275" r:id="rId10"/>
    <p:sldId id="276" r:id="rId11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4414"/>
    <a:srgbClr val="B2B4B3"/>
    <a:srgbClr val="9B9993"/>
    <a:srgbClr val="00AA9E"/>
    <a:srgbClr val="FFC61E"/>
    <a:srgbClr val="00337F"/>
    <a:srgbClr val="0072C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51" autoAdjust="0"/>
    <p:restoredTop sz="94715" autoAdjust="0"/>
  </p:normalViewPr>
  <p:slideViewPr>
    <p:cSldViewPr>
      <p:cViewPr varScale="1">
        <p:scale>
          <a:sx n="69" d="100"/>
          <a:sy n="69" d="100"/>
        </p:scale>
        <p:origin x="-16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i-FI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DCA3D8-F2E3-40A9-A4EA-EE135BA03F90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i-FI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75DF507-BA71-463C-9E76-C2726FD6A154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17D639-EFDE-46F4-ADA0-F7A89B8EE69B}" type="slidenum">
              <a:rPr lang="fi-FI"/>
              <a:pPr/>
              <a:t>1</a:t>
            </a:fld>
            <a:endParaRPr lang="fi-FI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AA594F-F7DF-4A7E-AF84-5F31F66A3EF4}" type="slidenum">
              <a:rPr lang="fi-FI"/>
              <a:pPr/>
              <a:t>2</a:t>
            </a:fld>
            <a:endParaRPr lang="fi-FI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 sz="100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>
              <a:solidFill>
                <a:schemeClr val="tx1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D024B-C5C9-45DA-9756-7F5FAD39AE92}" type="slidenum">
              <a:rPr lang="fi-FI"/>
              <a:pPr/>
              <a:t>‹#›</a:t>
            </a:fld>
            <a:endParaRPr lang="fi-FI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 sz="100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>
              <a:solidFill>
                <a:schemeClr val="tx1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477A7-C5A2-49CD-96A1-B2C3EDAFB494}" type="slidenum">
              <a:rPr lang="fi-FI"/>
              <a:pPr/>
              <a:t>‹#›</a:t>
            </a:fld>
            <a:endParaRPr lang="fi-FI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67500" y="1222375"/>
            <a:ext cx="2095500" cy="52546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381000" y="1222375"/>
            <a:ext cx="6134100" cy="52546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 sz="100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>
              <a:solidFill>
                <a:schemeClr val="tx1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18DBE-238F-4105-8649-521C187DECD5}" type="slidenum">
              <a:rPr lang="fi-FI"/>
              <a:pPr/>
              <a:t>‹#›</a:t>
            </a:fld>
            <a:endParaRPr lang="fi-FI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Otsikko, teksti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81000" y="1222375"/>
            <a:ext cx="7772400" cy="5334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sz="half" idx="1"/>
          </p:nvPr>
        </p:nvSpPr>
        <p:spPr>
          <a:xfrm>
            <a:off x="381000" y="2514600"/>
            <a:ext cx="4114800" cy="396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4114800" cy="396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533400" y="6592888"/>
            <a:ext cx="990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 sz="100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1676400" y="6592888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>
              <a:solidFill>
                <a:schemeClr val="tx1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7161213" y="6553200"/>
            <a:ext cx="1828800" cy="230188"/>
          </a:xfrm>
        </p:spPr>
        <p:txBody>
          <a:bodyPr/>
          <a:lstStyle>
            <a:lvl1pPr>
              <a:defRPr/>
            </a:lvl1pPr>
          </a:lstStyle>
          <a:p>
            <a:fld id="{CDC7E022-6E0C-4C3D-83D0-71D8BF626924}" type="slidenum">
              <a:rPr lang="fi-FI"/>
              <a:pPr/>
              <a:t>‹#›</a:t>
            </a:fld>
            <a:endParaRPr lang="fi-FI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Otsikko ja 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81000" y="1222375"/>
            <a:ext cx="7772400" cy="5334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aavion paikkamerkki 2"/>
          <p:cNvSpPr>
            <a:spLocks noGrp="1"/>
          </p:cNvSpPr>
          <p:nvPr>
            <p:ph type="chart" idx="1"/>
          </p:nvPr>
        </p:nvSpPr>
        <p:spPr>
          <a:xfrm>
            <a:off x="381000" y="2514600"/>
            <a:ext cx="8382000" cy="3962400"/>
          </a:xfrm>
        </p:spPr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533400" y="6592888"/>
            <a:ext cx="990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 sz="100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676400" y="6592888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>
              <a:solidFill>
                <a:schemeClr val="tx1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7161213" y="6553200"/>
            <a:ext cx="1828800" cy="230188"/>
          </a:xfrm>
        </p:spPr>
        <p:txBody>
          <a:bodyPr/>
          <a:lstStyle>
            <a:lvl1pPr>
              <a:defRPr/>
            </a:lvl1pPr>
          </a:lstStyle>
          <a:p>
            <a:fld id="{8F3C788A-2D0B-4BE4-B427-7B04F201D312}" type="slidenum">
              <a:rPr lang="fi-FI"/>
              <a:pPr/>
              <a:t>‹#›</a:t>
            </a:fld>
            <a:endParaRPr lang="fi-FI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76E01-E052-44D6-8130-F2BF57B3DF67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EB5B7-025A-4A5E-988A-4A2835B52F3F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44529-5E00-4C0D-A1BB-FAB02E46942D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8605E-B032-46BB-A26B-B7267D5E2843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3F4A4-F3A0-49AD-8CAD-7B85960F8B56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E1E51-94F3-4701-A75D-304485E98C09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 sz="100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>
              <a:solidFill>
                <a:schemeClr val="tx1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E43F2-644F-4175-BE91-DD7E623DA323}" type="slidenum">
              <a:rPr lang="fi-FI"/>
              <a:pPr/>
              <a:t>‹#›</a:t>
            </a:fld>
            <a:endParaRPr lang="fi-FI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A3413-4783-460C-8824-DC19E8170DAC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54453-3FFB-4961-9DD2-48F393276A1C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E2280-19F3-43BF-8C3C-5579B77809BD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D95FD-E9CF-4A4D-A6B1-499B50733936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24F53-545A-447C-B532-61469F23530A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 sz="100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>
              <a:solidFill>
                <a:schemeClr val="tx1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721099-1F67-4C0F-B885-9E0EA56E677A}" type="slidenum">
              <a:rPr lang="fi-FI"/>
              <a:pPr/>
              <a:t>‹#›</a:t>
            </a:fld>
            <a:endParaRPr lang="fi-FI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381000" y="2514600"/>
            <a:ext cx="41148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41148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 sz="100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>
              <a:solidFill>
                <a:schemeClr val="tx1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4701B-9924-4EE7-A4B6-F7FBE66B65D2}" type="slidenum">
              <a:rPr lang="fi-FI"/>
              <a:pPr/>
              <a:t>‹#›</a:t>
            </a:fld>
            <a:endParaRPr lang="fi-FI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 sz="100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>
              <a:solidFill>
                <a:schemeClr val="tx1"/>
              </a:solidFill>
            </a:endParaRP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C9B8C-DF04-4778-BB29-02171F3E6F91}" type="slidenum">
              <a:rPr lang="fi-FI"/>
              <a:pPr/>
              <a:t>‹#›</a:t>
            </a:fld>
            <a:endParaRPr lang="fi-FI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 sz="100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>
              <a:solidFill>
                <a:schemeClr val="tx1"/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4EFEF-E254-42F7-9210-A9E140604036}" type="slidenum">
              <a:rPr lang="fi-FI"/>
              <a:pPr/>
              <a:t>‹#›</a:t>
            </a:fld>
            <a:endParaRPr lang="fi-FI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 sz="100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>
              <a:solidFill>
                <a:schemeClr val="tx1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7B655-38F3-4D58-B6E0-A34C7550C611}" type="slidenum">
              <a:rPr lang="fi-FI"/>
              <a:pPr/>
              <a:t>‹#›</a:t>
            </a:fld>
            <a:endParaRPr lang="fi-FI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 sz="100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>
              <a:solidFill>
                <a:schemeClr val="tx1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8404C-1AB1-4EFF-9341-52B628E0790B}" type="slidenum">
              <a:rPr lang="fi-FI"/>
              <a:pPr/>
              <a:t>‹#›</a:t>
            </a:fld>
            <a:endParaRPr lang="fi-FI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27.3.2015</a:t>
            </a:r>
            <a:endParaRPr lang="fi-FI" sz="100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Kari Gröndahl</a:t>
            </a:r>
            <a:endParaRPr lang="fi-FI">
              <a:solidFill>
                <a:schemeClr val="tx1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D8040B-ECC2-4A8D-873A-E7900E02E957}" type="slidenum">
              <a:rPr lang="fi-FI"/>
              <a:pPr/>
              <a:t>‹#›</a:t>
            </a:fld>
            <a:endParaRPr lang="fi-FI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8763000" y="6477000"/>
            <a:ext cx="381000" cy="381000"/>
          </a:xfrm>
          <a:prstGeom prst="rect">
            <a:avLst/>
          </a:prstGeom>
          <a:solidFill>
            <a:srgbClr val="00337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222375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514600"/>
            <a:ext cx="8382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477000"/>
            <a:ext cx="8763000" cy="381000"/>
          </a:xfrm>
          <a:prstGeom prst="rect">
            <a:avLst/>
          </a:prstGeom>
          <a:solidFill>
            <a:srgbClr val="0072C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592888"/>
            <a:ext cx="99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27.3.2015</a:t>
            </a:r>
            <a:endParaRPr lang="fi-FI" sz="10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592888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Kari Gröndahl</a:t>
            </a:r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1213" y="6553200"/>
            <a:ext cx="18288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3AEBE0-F8B6-42AE-B710-2E62BCEB5C24}" type="slidenum">
              <a:rPr lang="fi-FI"/>
              <a:pPr/>
              <a:t>‹#›</a:t>
            </a:fld>
            <a:endParaRPr lang="fi-FI" sz="1400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8153400" y="0"/>
            <a:ext cx="381000" cy="381000"/>
          </a:xfrm>
          <a:prstGeom prst="rect">
            <a:avLst/>
          </a:prstGeom>
          <a:solidFill>
            <a:srgbClr val="0072C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8534400" y="381000"/>
            <a:ext cx="228600" cy="228600"/>
          </a:xfrm>
          <a:prstGeom prst="rect">
            <a:avLst/>
          </a:prstGeom>
          <a:solidFill>
            <a:srgbClr val="00AA9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8763000" y="609600"/>
            <a:ext cx="381000" cy="381000"/>
          </a:xfrm>
          <a:prstGeom prst="rect">
            <a:avLst/>
          </a:prstGeom>
          <a:solidFill>
            <a:srgbClr val="FFC61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6477000"/>
            <a:ext cx="381000" cy="381000"/>
          </a:xfrm>
          <a:prstGeom prst="rect">
            <a:avLst/>
          </a:prstGeom>
          <a:solidFill>
            <a:srgbClr val="FFC61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1041" name="Freeform 17"/>
          <p:cNvSpPr>
            <a:spLocks/>
          </p:cNvSpPr>
          <p:nvPr/>
        </p:nvSpPr>
        <p:spPr bwMode="auto">
          <a:xfrm flipV="1">
            <a:off x="381000" y="1752600"/>
            <a:ext cx="8382000" cy="4572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5280" y="336"/>
              </a:cxn>
              <a:cxn ang="0">
                <a:pos x="5280" y="0"/>
              </a:cxn>
            </a:cxnLst>
            <a:rect l="0" t="0" r="r" b="b"/>
            <a:pathLst>
              <a:path w="5280" h="336">
                <a:moveTo>
                  <a:pt x="0" y="336"/>
                </a:moveTo>
                <a:lnTo>
                  <a:pt x="5280" y="336"/>
                </a:lnTo>
                <a:lnTo>
                  <a:pt x="528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1044" name="Text Box 20"/>
          <p:cNvSpPr txBox="1">
            <a:spLocks noChangeArrowheads="1"/>
          </p:cNvSpPr>
          <p:nvPr/>
        </p:nvSpPr>
        <p:spPr bwMode="auto">
          <a:xfrm>
            <a:off x="3352800" y="19050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i-FI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3124200" y="1828800"/>
            <a:ext cx="5638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/>
          <a:lstStyle/>
          <a:p>
            <a:pPr eaLnBrk="1" hangingPunct="1"/>
            <a:endParaRPr lang="fi-FI" sz="3200" b="1">
              <a:solidFill>
                <a:schemeClr val="tx2"/>
              </a:solidFill>
            </a:endParaRPr>
          </a:p>
        </p:txBody>
      </p:sp>
      <p:pic>
        <p:nvPicPr>
          <p:cNvPr id="1047" name="Picture 23" descr="Hankintakeskus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188913"/>
            <a:ext cx="3170238" cy="8969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84" r:id="rId12"/>
    <p:sldLayoutId id="2147483685" r:id="rId13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pitchFamily="84" charset="-128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pitchFamily="84" charset="-128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pitchFamily="84" charset="-128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pitchFamily="8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pitchFamily="8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pitchFamily="8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pitchFamily="8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pitchFamily="8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63600" indent="-33020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2827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7018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1209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781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0353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925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9497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8763000" y="6477000"/>
            <a:ext cx="381000" cy="381000"/>
          </a:xfrm>
          <a:prstGeom prst="rect">
            <a:avLst/>
          </a:prstGeom>
          <a:solidFill>
            <a:srgbClr val="00337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  <p:pic>
        <p:nvPicPr>
          <p:cNvPr id="33802" name="Picture 10" descr="Hki2_Fin_RGB_MAC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81000" y="228600"/>
            <a:ext cx="2438400" cy="592138"/>
          </a:xfrm>
          <a:prstGeom prst="rect">
            <a:avLst/>
          </a:prstGeom>
          <a:noFill/>
        </p:spPr>
      </p:pic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0" y="6477000"/>
            <a:ext cx="8763000" cy="381000"/>
          </a:xfrm>
          <a:prstGeom prst="rect">
            <a:avLst/>
          </a:prstGeom>
          <a:solidFill>
            <a:srgbClr val="0072C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33804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592888"/>
            <a:ext cx="99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27.3.2015</a:t>
            </a:r>
            <a:endParaRPr lang="fi-FI"/>
          </a:p>
        </p:txBody>
      </p:sp>
      <p:sp>
        <p:nvSpPr>
          <p:cNvPr id="3380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592888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Kari Gröndahl</a:t>
            </a:r>
            <a:endParaRPr lang="fi-FI"/>
          </a:p>
        </p:txBody>
      </p:sp>
      <p:sp>
        <p:nvSpPr>
          <p:cNvPr id="3380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1213" y="6553200"/>
            <a:ext cx="18288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ECBA8E8-BA2B-4C44-B71C-42845EBCAE6F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8153400" y="0"/>
            <a:ext cx="381000" cy="381000"/>
          </a:xfrm>
          <a:prstGeom prst="rect">
            <a:avLst/>
          </a:prstGeom>
          <a:solidFill>
            <a:srgbClr val="0072C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8534400" y="381000"/>
            <a:ext cx="228600" cy="228600"/>
          </a:xfrm>
          <a:prstGeom prst="rect">
            <a:avLst/>
          </a:prstGeom>
          <a:solidFill>
            <a:srgbClr val="00AA9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8763000" y="609600"/>
            <a:ext cx="381000" cy="381000"/>
          </a:xfrm>
          <a:prstGeom prst="rect">
            <a:avLst/>
          </a:prstGeom>
          <a:solidFill>
            <a:srgbClr val="FFC61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6477000"/>
            <a:ext cx="381000" cy="381000"/>
          </a:xfrm>
          <a:prstGeom prst="rect">
            <a:avLst/>
          </a:prstGeom>
          <a:solidFill>
            <a:srgbClr val="FFC61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27.3.2015</a:t>
            </a:r>
            <a:endParaRPr lang="fi-FI" sz="100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Kari Gröndahl</a:t>
            </a:r>
            <a:endParaRPr lang="fi-FI">
              <a:solidFill>
                <a:schemeClr val="tx1"/>
              </a:solidFill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rgbClr val="0072C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i-FI">
              <a:solidFill>
                <a:srgbClr val="0072C6"/>
              </a:solidFill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438400"/>
            <a:ext cx="8382000" cy="1828800"/>
          </a:xfrm>
        </p:spPr>
        <p:txBody>
          <a:bodyPr/>
          <a:lstStyle/>
          <a:p>
            <a:pPr algn="ctr">
              <a:lnSpc>
                <a:spcPts val="4600"/>
              </a:lnSpc>
            </a:pPr>
            <a:r>
              <a:rPr lang="fi-FI" sz="4800" dirty="0" smtClean="0">
                <a:solidFill>
                  <a:schemeClr val="bg1"/>
                </a:solidFill>
              </a:rPr>
              <a:t>Ostodata</a:t>
            </a:r>
            <a:br>
              <a:rPr lang="fi-FI" sz="4800" dirty="0" smtClean="0">
                <a:solidFill>
                  <a:schemeClr val="bg1"/>
                </a:solidFill>
              </a:rPr>
            </a:br>
            <a:r>
              <a:rPr lang="fi-FI" sz="4800" dirty="0" smtClean="0">
                <a:solidFill>
                  <a:schemeClr val="bg1"/>
                </a:solidFill>
              </a:rPr>
              <a:t>avoimena </a:t>
            </a:r>
            <a:r>
              <a:rPr lang="fi-FI" sz="4800" dirty="0" smtClean="0">
                <a:solidFill>
                  <a:schemeClr val="bg1"/>
                </a:solidFill>
              </a:rPr>
              <a:t>datana</a:t>
            </a:r>
            <a:endParaRPr lang="fi-FI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27.3.2015</a:t>
            </a:r>
            <a:endParaRPr lang="fi-FI" sz="100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Kari Gröndahl</a:t>
            </a:r>
            <a:endParaRPr lang="fi-FI">
              <a:solidFill>
                <a:schemeClr val="tx1"/>
              </a:solidFill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3000" dirty="0" smtClean="0"/>
              <a:t>Taustaa</a:t>
            </a:r>
            <a:endParaRPr lang="fi-FI" sz="30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8840"/>
            <a:ext cx="8382000" cy="4411960"/>
          </a:xfrm>
        </p:spPr>
        <p:txBody>
          <a:bodyPr>
            <a:normAutofit fontScale="85000" lnSpcReduction="20000"/>
          </a:bodyPr>
          <a:lstStyle/>
          <a:p>
            <a:r>
              <a:rPr lang="fi-FI" dirty="0" smtClean="0"/>
              <a:t>Ostodataa kerätty vuodesta 2006</a:t>
            </a:r>
          </a:p>
          <a:p>
            <a:pPr lvl="1"/>
            <a:r>
              <a:rPr lang="fi-FI" dirty="0" smtClean="0"/>
              <a:t>Taloushallintojärjestelmän muutos 2012 (Laske) </a:t>
            </a:r>
          </a:p>
          <a:p>
            <a:pPr lvl="2"/>
            <a:r>
              <a:rPr lang="fi-FI" dirty="0" smtClean="0"/>
              <a:t>Perustietojen (toimittajat, tilit…) </a:t>
            </a:r>
            <a:r>
              <a:rPr lang="fi-FI" dirty="0" smtClean="0"/>
              <a:t>muutoksia</a:t>
            </a:r>
            <a:endParaRPr lang="fi-FI" dirty="0" smtClean="0"/>
          </a:p>
          <a:p>
            <a:r>
              <a:rPr lang="fi-FI" dirty="0" smtClean="0"/>
              <a:t>Viraston käyttöön hankintojen johtamiseen</a:t>
            </a:r>
          </a:p>
          <a:p>
            <a:pPr lvl="1"/>
            <a:r>
              <a:rPr lang="fi-FI" dirty="0" smtClean="0"/>
              <a:t>Luokittelu ulkoisiin ja sisäisiin ostoihin</a:t>
            </a:r>
          </a:p>
          <a:p>
            <a:pPr lvl="1"/>
            <a:r>
              <a:rPr lang="fi-FI" dirty="0" smtClean="0"/>
              <a:t>Ostojen ryhmittely	</a:t>
            </a:r>
          </a:p>
          <a:p>
            <a:pPr lvl="2"/>
            <a:r>
              <a:rPr lang="fi-FI" dirty="0" smtClean="0"/>
              <a:t>Asiakaspalvelut, palvelut, tarvikkeet</a:t>
            </a:r>
          </a:p>
          <a:p>
            <a:pPr lvl="1"/>
            <a:r>
              <a:rPr lang="fi-FI" dirty="0" smtClean="0"/>
              <a:t>Hankintojen priorisointi</a:t>
            </a:r>
          </a:p>
          <a:p>
            <a:pPr lvl="2"/>
            <a:r>
              <a:rPr lang="fi-FI" dirty="0" smtClean="0"/>
              <a:t>Kuinka paljon ostettu</a:t>
            </a:r>
          </a:p>
          <a:p>
            <a:pPr lvl="2"/>
            <a:r>
              <a:rPr lang="fi-FI" dirty="0" smtClean="0"/>
              <a:t>Ei kerro mitä on ostettu</a:t>
            </a:r>
          </a:p>
          <a:p>
            <a:pPr lvl="1"/>
            <a:r>
              <a:rPr lang="fi-FI" dirty="0" smtClean="0"/>
              <a:t>Jakelu virastoille </a:t>
            </a:r>
            <a:r>
              <a:rPr lang="fi-FI" dirty="0" err="1" smtClean="0"/>
              <a:t>excel</a:t>
            </a:r>
            <a:r>
              <a:rPr lang="fi-FI" dirty="0" smtClean="0"/>
              <a:t> taulukkona (</a:t>
            </a:r>
            <a:r>
              <a:rPr lang="fi-FI" dirty="0" err="1" smtClean="0"/>
              <a:t>pivotit</a:t>
            </a:r>
            <a:r>
              <a:rPr lang="fi-FI" dirty="0" smtClean="0"/>
              <a:t> dataan)</a:t>
            </a:r>
          </a:p>
          <a:p>
            <a:r>
              <a:rPr lang="fi-FI" dirty="0" smtClean="0"/>
              <a:t>Ostotietojen julkaisu avoimena datana 11/2014</a:t>
            </a:r>
          </a:p>
          <a:p>
            <a:endParaRPr lang="fi-FI" dirty="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7161213" y="6553200"/>
            <a:ext cx="18288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/>
          <a:lstStyle/>
          <a:p>
            <a:pPr algn="r"/>
            <a:fld id="{40767F15-EA70-4CD6-9A11-4ECF8141F2FC}" type="slidenum">
              <a:rPr lang="fi-FI" sz="1200">
                <a:solidFill>
                  <a:schemeClr val="bg1"/>
                </a:solidFill>
              </a:rPr>
              <a:pPr algn="r"/>
              <a:t>2</a:t>
            </a:fld>
            <a:endParaRPr lang="fi-FI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Helsingin kaupungin ostot 2012 -&gt;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1000" y="1988840"/>
            <a:ext cx="8382000" cy="4488160"/>
          </a:xfrm>
        </p:spPr>
        <p:txBody>
          <a:bodyPr>
            <a:normAutofit/>
          </a:bodyPr>
          <a:lstStyle/>
          <a:p>
            <a:r>
              <a:rPr lang="fi-FI" dirty="0" smtClean="0"/>
              <a:t>Tiedot mahdollistavat kaupungin virastojen ostojen tarkastelun toimittaja ja tilitasolla</a:t>
            </a:r>
          </a:p>
          <a:p>
            <a:r>
              <a:rPr lang="fi-FI" dirty="0" smtClean="0"/>
              <a:t>Tiedot sisältävät Helsingin kaupungin ostot vuodesta 2012</a:t>
            </a:r>
          </a:p>
          <a:p>
            <a:r>
              <a:rPr lang="fi-FI" dirty="0" smtClean="0"/>
              <a:t>Tiedoissa on mukana kaupungin kaikki virastot ja liikelaitokset lukuun ottamatta Helsingin Energiaa, Satamaa, Rakennusvirastoa ja </a:t>
            </a:r>
            <a:r>
              <a:rPr lang="fi-FI" dirty="0" err="1" smtClean="0"/>
              <a:t>Staraa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27.3.2015</a:t>
            </a:r>
            <a:endParaRPr lang="fi-FI" sz="100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Kari Gröndahl</a:t>
            </a:r>
            <a:endParaRPr lang="fi-FI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Helsingin kaupungin ostot 2012 -&gt;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1000" y="1988840"/>
            <a:ext cx="8382000" cy="4488160"/>
          </a:xfrm>
        </p:spPr>
        <p:txBody>
          <a:bodyPr>
            <a:normAutofit fontScale="77500" lnSpcReduction="20000"/>
          </a:bodyPr>
          <a:lstStyle/>
          <a:p>
            <a:r>
              <a:rPr lang="fi-FI" dirty="0" smtClean="0"/>
              <a:t>Tiedot on poimittu ostolaskujen käsittelyjärjestelmästä (BIP) palveluiden ja tarvikkeiden ostojen tileiltä</a:t>
            </a:r>
          </a:p>
          <a:p>
            <a:pPr lvl="1"/>
            <a:r>
              <a:rPr lang="fi-FI" dirty="0" smtClean="0"/>
              <a:t>Tilirajaus</a:t>
            </a:r>
          </a:p>
          <a:p>
            <a:pPr lvl="1"/>
            <a:r>
              <a:rPr lang="fi-FI" dirty="0" smtClean="0"/>
              <a:t>Ei henkilötoimittajia</a:t>
            </a:r>
          </a:p>
          <a:p>
            <a:r>
              <a:rPr lang="fi-FI" dirty="0" smtClean="0"/>
              <a:t>Poiminta laskurivitasolla</a:t>
            </a:r>
          </a:p>
          <a:p>
            <a:pPr lvl="1"/>
            <a:r>
              <a:rPr lang="fi-FI" dirty="0" smtClean="0"/>
              <a:t>Tilitiedot rivitasolla</a:t>
            </a:r>
          </a:p>
          <a:p>
            <a:pPr lvl="1"/>
            <a:r>
              <a:rPr lang="fi-FI" dirty="0" smtClean="0"/>
              <a:t>Rivejä noin 700 000, summauksen jälkeen 50 000</a:t>
            </a:r>
          </a:p>
          <a:p>
            <a:r>
              <a:rPr lang="fi-FI" dirty="0" smtClean="0"/>
              <a:t>Tiedot on summattu (€) virasto, toimittaja ja tili tasolle</a:t>
            </a:r>
          </a:p>
          <a:p>
            <a:r>
              <a:rPr lang="fi-FI" dirty="0" smtClean="0"/>
              <a:t>BIP-&gt; Access -&gt; Excel</a:t>
            </a:r>
          </a:p>
          <a:p>
            <a:r>
              <a:rPr lang="fi-FI" dirty="0" smtClean="0"/>
              <a:t>Lisätty ulkoisia tietoja</a:t>
            </a:r>
          </a:p>
          <a:p>
            <a:pPr lvl="1"/>
            <a:r>
              <a:rPr lang="fi-FI" dirty="0" smtClean="0"/>
              <a:t>Toimittajaryhmittely</a:t>
            </a:r>
          </a:p>
          <a:p>
            <a:pPr lvl="1"/>
            <a:r>
              <a:rPr lang="fi-FI" dirty="0" smtClean="0"/>
              <a:t>Tilihierarkia</a:t>
            </a:r>
          </a:p>
          <a:p>
            <a:r>
              <a:rPr lang="fi-FI" dirty="0" smtClean="0"/>
              <a:t>Tietojen päivitysrytmi kerran vuodessa</a:t>
            </a:r>
          </a:p>
          <a:p>
            <a:pPr>
              <a:buNone/>
            </a:pPr>
            <a:endParaRPr lang="fi-FI" dirty="0" smtClean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27.3.2015</a:t>
            </a:r>
            <a:endParaRPr lang="fi-FI" sz="100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Kari Gröndahl</a:t>
            </a:r>
            <a:endParaRPr lang="fi-FI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Ostot avoimena datana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1000" y="1988840"/>
            <a:ext cx="8382000" cy="4488160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Perusdataan ei tarvittu muutoksia</a:t>
            </a:r>
          </a:p>
          <a:p>
            <a:pPr lvl="1"/>
            <a:r>
              <a:rPr lang="fi-FI" dirty="0" smtClean="0"/>
              <a:t>Käyttäjäpalautteen perusteella lisättiin Y-tunnus</a:t>
            </a:r>
          </a:p>
          <a:p>
            <a:r>
              <a:rPr lang="fi-FI" dirty="0" smtClean="0"/>
              <a:t>Pelkkä Excel taulukko perusdatasta</a:t>
            </a:r>
          </a:p>
          <a:p>
            <a:pPr lvl="1"/>
            <a:r>
              <a:rPr lang="fi-FI" dirty="0" smtClean="0"/>
              <a:t>Mahdollistaa tiedon hyödyntämisen eri sovelluksissa</a:t>
            </a:r>
          </a:p>
          <a:p>
            <a:r>
              <a:rPr lang="fi-FI" dirty="0" smtClean="0"/>
              <a:t>Ennen julkaisemista varmistettiin tietojen avoimuus oikeuspalveluista sekä pyydettiin taloustietojen omistajan lupa julkaisuun</a:t>
            </a:r>
          </a:p>
          <a:p>
            <a:r>
              <a:rPr lang="fi-FI" dirty="0" smtClean="0"/>
              <a:t>HRI hoiti tiedon julkaisun	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27.3.2015</a:t>
            </a:r>
            <a:endParaRPr lang="fi-FI" sz="100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Kari Gröndahl</a:t>
            </a:r>
            <a:endParaRPr lang="fi-FI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Kokemuksia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1000" y="1988840"/>
            <a:ext cx="8382000" cy="4488160"/>
          </a:xfrm>
        </p:spPr>
        <p:txBody>
          <a:bodyPr>
            <a:normAutofit/>
          </a:bodyPr>
          <a:lstStyle/>
          <a:p>
            <a:r>
              <a:rPr lang="fi-FI" dirty="0" smtClean="0"/>
              <a:t>Vastaanotto erittäin myönteistä mediassa ja kaupungin johdossa</a:t>
            </a:r>
          </a:p>
          <a:p>
            <a:r>
              <a:rPr lang="fi-FI" dirty="0" smtClean="0"/>
              <a:t>Helsingin Sanomat julkaisi useita artikkeleita datan pohjalta</a:t>
            </a:r>
          </a:p>
          <a:p>
            <a:pPr lvl="1"/>
            <a:r>
              <a:rPr lang="fi-FI" dirty="0" smtClean="0"/>
              <a:t>Hesarilla hyvät resurssit analysoida aineistoa (datajournalismi)</a:t>
            </a:r>
          </a:p>
          <a:p>
            <a:r>
              <a:rPr lang="fi-FI" dirty="0" smtClean="0"/>
              <a:t>Tietopyynnöt virastoihin ja </a:t>
            </a:r>
            <a:r>
              <a:rPr lang="fi-FI" dirty="0" err="1" smtClean="0"/>
              <a:t>Talpaan</a:t>
            </a:r>
            <a:r>
              <a:rPr lang="fi-FI" dirty="0" smtClean="0"/>
              <a:t> lisääntyi aluksi</a:t>
            </a:r>
          </a:p>
          <a:p>
            <a:pPr lvl="1"/>
            <a:r>
              <a:rPr lang="fi-FI" dirty="0" smtClean="0"/>
              <a:t>Tarkempaa tietoa mitä ostettu</a:t>
            </a:r>
          </a:p>
          <a:p>
            <a:pPr>
              <a:buNone/>
            </a:pPr>
            <a:endParaRPr lang="fi-FI" dirty="0" smtClean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27.3.2015</a:t>
            </a:r>
            <a:endParaRPr lang="fi-FI" sz="100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Kari Gröndahl</a:t>
            </a:r>
            <a:endParaRPr lang="fi-FI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Kokemuksia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1000" y="2204864"/>
            <a:ext cx="8382000" cy="4272136"/>
          </a:xfrm>
        </p:spPr>
        <p:txBody>
          <a:bodyPr/>
          <a:lstStyle/>
          <a:p>
            <a:r>
              <a:rPr lang="fi-FI" dirty="0" smtClean="0"/>
              <a:t>Paine hankintojen läpinäkyvyyteen lisääntyi Helsingin avauksen jälkeen muissa kaupungeissa</a:t>
            </a:r>
          </a:p>
          <a:p>
            <a:r>
              <a:rPr lang="fi-FI" dirty="0" smtClean="0"/>
              <a:t>Ostotietoja julkaissut ainakin: </a:t>
            </a:r>
            <a:r>
              <a:rPr lang="fi-FI" dirty="0" err="1" smtClean="0"/>
              <a:t>Keva</a:t>
            </a:r>
            <a:r>
              <a:rPr lang="fi-FI" dirty="0" smtClean="0"/>
              <a:t>, Vantaa, Espoo, Jyväskylä, Tampere</a:t>
            </a:r>
          </a:p>
          <a:p>
            <a:r>
              <a:rPr lang="fi-FI" dirty="0" smtClean="0"/>
              <a:t>Ostodatasta tehty visualisointeja eri sovelluksilla vapaasti hyödynnettäviksi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27.3.2015</a:t>
            </a:r>
            <a:endParaRPr lang="fi-FI" sz="100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Kari Gröndahl</a:t>
            </a:r>
            <a:endParaRPr lang="fi-FI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Jatkokehitys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1000" y="2204864"/>
            <a:ext cx="8382000" cy="4272136"/>
          </a:xfrm>
        </p:spPr>
        <p:txBody>
          <a:bodyPr>
            <a:normAutofit fontScale="92500" lnSpcReduction="10000"/>
          </a:bodyPr>
          <a:lstStyle/>
          <a:p>
            <a:r>
              <a:rPr lang="fi-FI" dirty="0" smtClean="0"/>
              <a:t>Rakennusviraston, </a:t>
            </a:r>
            <a:r>
              <a:rPr lang="fi-FI" dirty="0" err="1" smtClean="0"/>
              <a:t>Staran</a:t>
            </a:r>
            <a:r>
              <a:rPr lang="fi-FI" dirty="0" smtClean="0"/>
              <a:t> ja HKL:n ostodatan julkaiseminen</a:t>
            </a:r>
          </a:p>
          <a:p>
            <a:r>
              <a:rPr lang="fi-FI" dirty="0" smtClean="0"/>
              <a:t>Ostoraportointi toteutettu HETA raportoinnin osaksi (Laske)</a:t>
            </a:r>
          </a:p>
          <a:p>
            <a:pPr lvl="1"/>
            <a:r>
              <a:rPr lang="fi-FI" dirty="0" smtClean="0"/>
              <a:t>Mahdollistaa ajantasaisen tiedon</a:t>
            </a:r>
          </a:p>
          <a:p>
            <a:pPr lvl="1"/>
            <a:r>
              <a:rPr lang="fi-FI" dirty="0" smtClean="0"/>
              <a:t>Automaattinen poiminta</a:t>
            </a:r>
          </a:p>
          <a:p>
            <a:pPr lvl="1"/>
            <a:r>
              <a:rPr lang="fi-FI" dirty="0" smtClean="0"/>
              <a:t>Mukaan myös eri </a:t>
            </a:r>
            <a:r>
              <a:rPr lang="fi-FI" dirty="0" err="1" smtClean="0"/>
              <a:t>tiliöinti</a:t>
            </a:r>
            <a:r>
              <a:rPr lang="fi-FI" dirty="0" smtClean="0"/>
              <a:t> dimensioita (</a:t>
            </a:r>
            <a:r>
              <a:rPr lang="fi-FI" dirty="0" err="1" smtClean="0"/>
              <a:t>esim</a:t>
            </a:r>
            <a:r>
              <a:rPr lang="fi-FI" dirty="0" smtClean="0"/>
              <a:t> projektit)</a:t>
            </a:r>
          </a:p>
          <a:p>
            <a:r>
              <a:rPr lang="fi-FI" dirty="0" smtClean="0"/>
              <a:t>Jatkossa mahdollista julkaista ostotietoja avoimena datana kuukausittain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27.3.2015</a:t>
            </a:r>
            <a:endParaRPr lang="fi-FI" sz="100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Kari Gröndahl</a:t>
            </a:r>
            <a:endParaRPr lang="fi-FI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ki_kalvopohja_vaaka_fi_009">
  <a:themeElements>
    <a:clrScheme name="hki_kalvopohja_vaaka_fi_009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ki_kalvopohja_vaaka_fi_009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lnDef>
  </a:objectDefaults>
  <a:extraClrSchemeLst>
    <a:extraClrScheme>
      <a:clrScheme name="hki_kalvopohja_vaaka_fi_00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ki_kalvopohja_vaaka_fi_00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ki_kalvopohja_vaaka_fi_00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ki_kalvopohja_vaaka_fi_00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ki_kalvopohja_vaaka_fi_00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ki_kalvopohja_vaaka_fi_00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ki_kalvopohja_vaaka_fi_00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ki_kalvopohja_vaaka_fi_00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ki_kalvopohja_vaaka_fi_00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ki_kalvopohja_vaaka_fi_00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ki_kalvopohja_vaaka_fi_00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ki_kalvopohja_vaaka_fi_00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aster ilman otsikkoa ja tyylejä">
  <a:themeElements>
    <a:clrScheme name="Master ilman otsikkoa ja tyylejä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ilman otsikkoa ja tyylejä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lnDef>
  </a:objectDefaults>
  <a:extraClrSchemeLst>
    <a:extraClrScheme>
      <a:clrScheme name="Master ilman otsikkoa ja tyylejä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ilman otsikkoa ja tyylejä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ilman otsikkoa ja tyylejä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ilman otsikkoa ja tyylejä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ilman otsikkoa ja tyylejä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ilman otsikkoa ja tyylejä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ilman otsikkoa ja tyylejä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ilman otsikkoa ja tyylejä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ilman otsikkoa ja tyylejä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ilman otsikkoa ja tyylejä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ilman otsikkoa ja tyylejä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ilman otsikkoa ja tyylejä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aster - BLANKO">
  <a:themeElements>
    <a:clrScheme name="Master - BLANK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- BLANK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lnDef>
  </a:objectDefaults>
  <a:extraClrSchemeLst>
    <a:extraClrScheme>
      <a:clrScheme name="Master - BLANK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- BLANK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- BLANK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- BLANK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- BLANK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- BLANK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- BLANK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- BLANK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- BLANK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- BLANK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- BLANK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- BLANK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292</Words>
  <Application>Microsoft Office PowerPoint</Application>
  <PresentationFormat>Näytössä katseltava diaesitys (4:3)</PresentationFormat>
  <Paragraphs>74</Paragraphs>
  <Slides>8</Slides>
  <Notes>2</Notes>
  <HiddenSlides>0</HiddenSlides>
  <MMClips>0</MMClips>
  <ScaleCrop>false</ScaleCrop>
  <HeadingPairs>
    <vt:vector size="4" baseType="variant">
      <vt:variant>
        <vt:lpstr>Teema</vt:lpstr>
      </vt:variant>
      <vt:variant>
        <vt:i4>3</vt:i4>
      </vt:variant>
      <vt:variant>
        <vt:lpstr>Dian otsikot</vt:lpstr>
      </vt:variant>
      <vt:variant>
        <vt:i4>8</vt:i4>
      </vt:variant>
    </vt:vector>
  </HeadingPairs>
  <TitlesOfParts>
    <vt:vector size="11" baseType="lpstr">
      <vt:lpstr>hki_kalvopohja_vaaka_fi_009</vt:lpstr>
      <vt:lpstr>Master ilman otsikkoa ja tyylejä</vt:lpstr>
      <vt:lpstr>Master - BLANKO</vt:lpstr>
      <vt:lpstr>Ostodata avoimena datana</vt:lpstr>
      <vt:lpstr>Taustaa</vt:lpstr>
      <vt:lpstr>Helsingin kaupungin ostot 2012 -&gt;</vt:lpstr>
      <vt:lpstr>Helsingin kaupungin ostot 2012 -&gt;</vt:lpstr>
      <vt:lpstr>Ostot avoimena datana</vt:lpstr>
      <vt:lpstr>Kokemuksia </vt:lpstr>
      <vt:lpstr>Kokemuksia</vt:lpstr>
      <vt:lpstr>Jatkokehitys</vt:lpstr>
    </vt:vector>
  </TitlesOfParts>
  <Company>Helsingin kaupunki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Tämä on aloituskalvo. Tähän tulee tilaisuuden otsikko,  joka voi olla 2-3 rivinen.</dc:title>
  <dc:creator>kauppka</dc:creator>
  <cp:lastModifiedBy>grondkar</cp:lastModifiedBy>
  <cp:revision>17</cp:revision>
  <cp:lastPrinted>2008-08-07T12:12:28Z</cp:lastPrinted>
  <dcterms:created xsi:type="dcterms:W3CDTF">2008-10-31T07:34:39Z</dcterms:created>
  <dcterms:modified xsi:type="dcterms:W3CDTF">2015-03-26T09:54:32Z</dcterms:modified>
</cp:coreProperties>
</file>