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73" r:id="rId14"/>
    <p:sldId id="269" r:id="rId15"/>
    <p:sldId id="271" r:id="rId16"/>
    <p:sldId id="272" r:id="rId17"/>
    <p:sldId id="274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>
      <p:cViewPr varScale="1">
        <p:scale>
          <a:sx n="162" d="100"/>
          <a:sy n="162" d="100"/>
        </p:scale>
        <p:origin x="1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183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935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760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494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993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154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33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974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794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653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418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BFDDC-1FAC-4B06-9164-9B4202E3C5BA}" type="datetimeFigureOut">
              <a:rPr lang="fi-FI" smtClean="0"/>
              <a:t>9.12.2016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2EB02-7A24-4292-87DA-4C545ABEEB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717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tinyurl.com/hki-kirjastot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hsy.fi/fi/asiantuntijalle/avoindata/Sivut/default.aspx" TargetMode="External"/><Relationship Id="rId3" Type="http://schemas.openxmlformats.org/officeDocument/2006/relationships/hyperlink" Target="http://www.hri.fi/fi/" TargetMode="External"/><Relationship Id="rId7" Type="http://schemas.openxmlformats.org/officeDocument/2006/relationships/hyperlink" Target="https://tiedostopalvelu.maanmittauslaitos.fi/tp/kartta" TargetMode="External"/><Relationship Id="rId2" Type="http://schemas.openxmlformats.org/officeDocument/2006/relationships/hyperlink" Target="http://www.hri.fi/fi/avaa-dataa/koulutusmateriaalia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kartat.kapsi.fi/" TargetMode="External"/><Relationship Id="rId5" Type="http://schemas.openxmlformats.org/officeDocument/2006/relationships/hyperlink" Target="https://www.avoindata.fi/fi" TargetMode="External"/><Relationship Id="rId4" Type="http://schemas.openxmlformats.org/officeDocument/2006/relationships/hyperlink" Target="http://apisuomi.f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883709"/>
            <a:ext cx="9144000" cy="2387600"/>
          </a:xfrm>
        </p:spPr>
        <p:txBody>
          <a:bodyPr/>
          <a:lstStyle/>
          <a:p>
            <a:r>
              <a:rPr lang="fi-FI" dirty="0"/>
              <a:t>Mitä hyötyä avoimesta datasta työhön?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5714018"/>
            <a:ext cx="9144000" cy="953647"/>
          </a:xfrm>
        </p:spPr>
        <p:txBody>
          <a:bodyPr>
            <a:normAutofit/>
          </a:bodyPr>
          <a:lstStyle/>
          <a:p>
            <a:r>
              <a:rPr lang="fi-FI" sz="1400" dirty="0" smtClean="0"/>
              <a:t>Faris Alsuhail</a:t>
            </a:r>
          </a:p>
          <a:p>
            <a:r>
              <a:rPr lang="fi-FI" sz="1400" dirty="0" smtClean="0"/>
              <a:t>Helsingin kaupungin tietokeskus</a:t>
            </a:r>
          </a:p>
          <a:p>
            <a:r>
              <a:rPr lang="fi-FI" sz="1400" dirty="0" smtClean="0"/>
              <a:t>9/12/2016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6352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564904"/>
            <a:ext cx="5210341" cy="4293096"/>
          </a:xfrm>
          <a:prstGeom prst="rect">
            <a:avLst/>
          </a:prstGeom>
        </p:spPr>
      </p:pic>
      <p:cxnSp>
        <p:nvCxnSpPr>
          <p:cNvPr id="7" name="Suora nuoliyhdysviiva 6"/>
          <p:cNvCxnSpPr/>
          <p:nvPr/>
        </p:nvCxnSpPr>
        <p:spPr>
          <a:xfrm flipV="1">
            <a:off x="3143672" y="1772816"/>
            <a:ext cx="0" cy="144016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iruutu 7"/>
          <p:cNvSpPr txBox="1"/>
          <p:nvPr/>
        </p:nvSpPr>
        <p:spPr>
          <a:xfrm>
            <a:off x="9383858" y="1348589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Peruspiirin tunniste</a:t>
            </a:r>
            <a:endParaRPr lang="fi-FI" dirty="0"/>
          </a:p>
        </p:txBody>
      </p:sp>
      <p:graphicFrame>
        <p:nvGraphicFramePr>
          <p:cNvPr id="9" name="Taulukk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333317"/>
              </p:ext>
            </p:extLst>
          </p:nvPr>
        </p:nvGraphicFramePr>
        <p:xfrm>
          <a:off x="6168008" y="2780928"/>
          <a:ext cx="5245596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6308"/>
                <a:gridCol w="729822"/>
                <a:gridCol w="729822"/>
                <a:gridCol w="729822"/>
                <a:gridCol w="729822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alue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vaesto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ruots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tunnus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r_osuus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091 101 Vironniemen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12482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1198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101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9,597821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091 102 Ullanlinnan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24367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3943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102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16,18172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091 103 Kampinmalmin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35414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3200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103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9,035974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091 104 Taka-Töölön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15244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1494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104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9,800577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091 105 Lauttasaaren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22617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3188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105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14,09559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091 201 Reijolan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17405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1279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201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7,348463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091 202 Munkkiniemen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17629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1965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202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11,14641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091 203 Haagan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26771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1724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203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6,439804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091 204 Pitäjänmäen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17923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743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204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4,145511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091 205 Kaarelan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27357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960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205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3,509157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091 301 Kallion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29068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1169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301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4,021605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091 302 Alppiharjun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11937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452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302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3,786546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091 303 Vallilan peruspiiri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15651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823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 303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5,25845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cxnSp>
        <p:nvCxnSpPr>
          <p:cNvPr id="10" name="Suora nuoliyhdysviiva 9"/>
          <p:cNvCxnSpPr/>
          <p:nvPr/>
        </p:nvCxnSpPr>
        <p:spPr>
          <a:xfrm flipV="1">
            <a:off x="10488488" y="1772816"/>
            <a:ext cx="0" cy="94447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iruutu 11"/>
          <p:cNvSpPr txBox="1"/>
          <p:nvPr/>
        </p:nvSpPr>
        <p:spPr>
          <a:xfrm>
            <a:off x="2140741" y="1348589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Peruspiirin tunniste</a:t>
            </a:r>
            <a:endParaRPr lang="fi-FI" dirty="0"/>
          </a:p>
        </p:txBody>
      </p:sp>
      <p:cxnSp>
        <p:nvCxnSpPr>
          <p:cNvPr id="14" name="Suora nuoliyhdysviiva 13"/>
          <p:cNvCxnSpPr>
            <a:stCxn id="12" idx="3"/>
            <a:endCxn id="8" idx="1"/>
          </p:cNvCxnSpPr>
          <p:nvPr/>
        </p:nvCxnSpPr>
        <p:spPr>
          <a:xfrm>
            <a:off x="4350000" y="1533255"/>
            <a:ext cx="5033858" cy="0"/>
          </a:xfrm>
          <a:prstGeom prst="straightConnector1">
            <a:avLst/>
          </a:prstGeom>
          <a:ln w="539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iruutu 14"/>
          <p:cNvSpPr txBox="1"/>
          <p:nvPr/>
        </p:nvSpPr>
        <p:spPr>
          <a:xfrm>
            <a:off x="4320464" y="794591"/>
            <a:ext cx="5423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Väestötiedot liitetään peruspiireihin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8364250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551384" y="44624"/>
            <a:ext cx="1108923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6600" dirty="0" smtClean="0"/>
              <a:t>Edellä kuvatun voi tehdä ilmaisohjelmilla ja avoimella datalla</a:t>
            </a:r>
            <a:endParaRPr lang="fi-FI" sz="6600" dirty="0"/>
          </a:p>
        </p:txBody>
      </p:sp>
    </p:spTree>
    <p:extLst>
      <p:ext uri="{BB962C8B-B14F-4D97-AF65-F5344CB8AC3E}">
        <p14:creationId xmlns:p14="http://schemas.microsoft.com/office/powerpoint/2010/main" val="22638967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551384" y="44624"/>
            <a:ext cx="1108923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6600" dirty="0" smtClean="0"/>
              <a:t>Data on saatavilla keskitetysti ja ajantasaisena</a:t>
            </a:r>
            <a:endParaRPr lang="fi-FI" sz="6600" dirty="0"/>
          </a:p>
        </p:txBody>
      </p:sp>
    </p:spTree>
    <p:extLst>
      <p:ext uri="{BB962C8B-B14F-4D97-AF65-F5344CB8AC3E}">
        <p14:creationId xmlns:p14="http://schemas.microsoft.com/office/powerpoint/2010/main" val="28950170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991544" y="1628800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6600" dirty="0" smtClean="0"/>
              <a:t>Helppoa ja kivaa</a:t>
            </a:r>
            <a:endParaRPr lang="fi-FI" sz="6600" dirty="0"/>
          </a:p>
        </p:txBody>
      </p:sp>
      <p:sp>
        <p:nvSpPr>
          <p:cNvPr id="3" name="Tekstiruutu 2"/>
          <p:cNvSpPr txBox="1"/>
          <p:nvPr/>
        </p:nvSpPr>
        <p:spPr>
          <a:xfrm>
            <a:off x="9192344" y="1628800"/>
            <a:ext cx="6848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6600" dirty="0" smtClean="0"/>
              <a:t>?</a:t>
            </a:r>
            <a:endParaRPr lang="fi-FI" sz="6600" dirty="0"/>
          </a:p>
        </p:txBody>
      </p:sp>
    </p:spTree>
    <p:extLst>
      <p:ext uri="{BB962C8B-B14F-4D97-AF65-F5344CB8AC3E}">
        <p14:creationId xmlns:p14="http://schemas.microsoft.com/office/powerpoint/2010/main" val="18315425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911424" y="668916"/>
            <a:ext cx="10585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 smtClean="0"/>
              <a:t>Avoimen datan hyödyntäminen edellyttää </a:t>
            </a:r>
            <a:r>
              <a:rPr lang="fi-FI" sz="4000" b="1" dirty="0" smtClean="0"/>
              <a:t>osaamista</a:t>
            </a:r>
            <a:r>
              <a:rPr lang="fi-FI" sz="4000" dirty="0" smtClean="0"/>
              <a:t>, mutta myös </a:t>
            </a:r>
            <a:r>
              <a:rPr lang="fi-FI" sz="4000" b="1" dirty="0" smtClean="0"/>
              <a:t>ideoita</a:t>
            </a:r>
            <a:endParaRPr lang="fi-FI" sz="4000" b="1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2924944"/>
            <a:ext cx="2952328" cy="3563954"/>
          </a:xfrm>
          <a:prstGeom prst="rect">
            <a:avLst/>
          </a:prstGeom>
        </p:spPr>
      </p:pic>
      <p:cxnSp>
        <p:nvCxnSpPr>
          <p:cNvPr id="6" name="Suora nuoliyhdysviiva 5"/>
          <p:cNvCxnSpPr/>
          <p:nvPr/>
        </p:nvCxnSpPr>
        <p:spPr>
          <a:xfrm flipV="1">
            <a:off x="2783632" y="1988840"/>
            <a:ext cx="1656184" cy="14401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iruutu 6"/>
          <p:cNvSpPr txBox="1"/>
          <p:nvPr/>
        </p:nvSpPr>
        <p:spPr>
          <a:xfrm>
            <a:off x="4583832" y="2924944"/>
            <a:ext cx="7200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3600" b="1" u="sng" dirty="0" smtClean="0"/>
              <a:t>Kuka tahansa voi saada idean</a:t>
            </a:r>
            <a:r>
              <a:rPr lang="fi-FI" sz="3600" dirty="0" smtClean="0"/>
              <a:t>, joten osaamattomuutta ei pidä pelätä!</a:t>
            </a:r>
            <a:endParaRPr lang="fi-FI" sz="36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5276978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ruutu 6"/>
          <p:cNvSpPr txBox="1"/>
          <p:nvPr/>
        </p:nvSpPr>
        <p:spPr>
          <a:xfrm>
            <a:off x="4583832" y="292494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i-FI" sz="3600" b="1" u="sng" dirty="0" smtClean="0"/>
              <a:t>Kuka tahansa voi saada idean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623392" y="1575612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smtClean="0"/>
              <a:t>Avoimien aineistojen selailu ja kokeilu voi synnyttää ideoita</a:t>
            </a:r>
            <a:endParaRPr lang="fi-FI" sz="3600" dirty="0"/>
          </a:p>
        </p:txBody>
      </p:sp>
      <p:sp>
        <p:nvSpPr>
          <p:cNvPr id="9" name="Tekstiruutu 8"/>
          <p:cNvSpPr txBox="1"/>
          <p:nvPr/>
        </p:nvSpPr>
        <p:spPr>
          <a:xfrm>
            <a:off x="623392" y="3612182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smtClean="0"/>
              <a:t>Kokeilut tuovat esiin puutteita, joihin voidaan tarttua</a:t>
            </a:r>
            <a:endParaRPr lang="fi-FI" sz="3600" dirty="0"/>
          </a:p>
        </p:txBody>
      </p:sp>
      <p:sp>
        <p:nvSpPr>
          <p:cNvPr id="10" name="Oikea aaltosulje 9"/>
          <p:cNvSpPr/>
          <p:nvPr/>
        </p:nvSpPr>
        <p:spPr>
          <a:xfrm>
            <a:off x="7320136" y="1575612"/>
            <a:ext cx="360040" cy="336555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/>
          <p:cNvSpPr txBox="1"/>
          <p:nvPr/>
        </p:nvSpPr>
        <p:spPr>
          <a:xfrm>
            <a:off x="7896200" y="1524848"/>
            <a:ext cx="4176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smtClean="0"/>
              <a:t>Datatoiveet, aineistojen yhdistely, tutkimusideat,</a:t>
            </a:r>
          </a:p>
          <a:p>
            <a:r>
              <a:rPr lang="fi-FI" sz="3600" dirty="0" smtClean="0"/>
              <a:t>visualisointi, sovellusideat…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62468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0 L -0.34244 -0.371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22" y="-1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631504" y="1647"/>
            <a:ext cx="8856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i-FI" sz="4400" dirty="0" smtClean="0"/>
              <a:t>Esimerkki-case:</a:t>
            </a:r>
          </a:p>
          <a:p>
            <a:pPr algn="ctr">
              <a:lnSpc>
                <a:spcPct val="150000"/>
              </a:lnSpc>
            </a:pPr>
            <a:r>
              <a:rPr lang="fi-FI" sz="4400" b="1" dirty="0" smtClean="0"/>
              <a:t>Kirjastokäynnit toimipisteittäin 1999-2015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2135560" y="6033482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 smtClean="0">
                <a:hlinkClick r:id="rId2"/>
              </a:rPr>
              <a:t>http://tinyurl.com/hki-kirjastot</a:t>
            </a:r>
            <a:endParaRPr lang="fi-FI" sz="4000" dirty="0"/>
          </a:p>
        </p:txBody>
      </p:sp>
      <p:sp>
        <p:nvSpPr>
          <p:cNvPr id="4" name="Tekstiruutu 3"/>
          <p:cNvSpPr txBox="1"/>
          <p:nvPr/>
        </p:nvSpPr>
        <p:spPr>
          <a:xfrm>
            <a:off x="2531604" y="3140968"/>
            <a:ext cx="7056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Datat: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Kirjastokäynnit toimipisteittäin ja kuukausittain Helsingin </a:t>
            </a:r>
            <a:r>
              <a:rPr lang="fi-FI" b="1" dirty="0" smtClean="0"/>
              <a:t>kaupunginkirjastossa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/>
              <a:t>Toimipisteiden osoitteet ovat aineiston sijaintielementti</a:t>
            </a:r>
            <a:endParaRPr lang="fi-FI" dirty="0"/>
          </a:p>
          <a:p>
            <a:endParaRPr lang="fi-FI" dirty="0"/>
          </a:p>
          <a:p>
            <a:r>
              <a:rPr lang="fi-FI" dirty="0" smtClean="0"/>
              <a:t>Työkalut: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Excel (tai vastaava)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QGIS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/>
              <a:t>Carto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0032489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623392" y="620688"/>
            <a:ext cx="107291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Hyödyllisiä linkkejä: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/>
              <a:t>HRI:n</a:t>
            </a:r>
            <a:r>
              <a:rPr lang="fi-FI" dirty="0" smtClean="0"/>
              <a:t> koulutusmateriaaleja</a:t>
            </a:r>
            <a:endParaRPr lang="fi-FI" dirty="0" smtClean="0">
              <a:hlinkClick r:id="rId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smtClean="0">
                <a:hlinkClick r:id="rId2"/>
              </a:rPr>
              <a:t>http</a:t>
            </a:r>
            <a:r>
              <a:rPr lang="fi-FI" dirty="0">
                <a:hlinkClick r:id="rId2"/>
              </a:rPr>
              <a:t>://www.hri.fi/fi/avaa-dataa/koulutusmateriaalia</a:t>
            </a:r>
            <a:r>
              <a:rPr lang="fi-FI" dirty="0" smtClean="0">
                <a:hlinkClick r:id="rId2"/>
              </a:rPr>
              <a:t>/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/>
              <a:t>HRI:n</a:t>
            </a:r>
            <a:r>
              <a:rPr lang="fi-FI" dirty="0" smtClean="0"/>
              <a:t> nettisivut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hlinkClick r:id="rId3"/>
              </a:rPr>
              <a:t>http://www.hri.fi/fi</a:t>
            </a:r>
            <a:r>
              <a:rPr lang="fi-FI" dirty="0" smtClean="0">
                <a:hlinkClick r:id="rId3"/>
              </a:rPr>
              <a:t>/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Suomen </a:t>
            </a:r>
            <a:r>
              <a:rPr lang="fi-FI" dirty="0" err="1" smtClean="0"/>
              <a:t>API:t</a:t>
            </a:r>
            <a:r>
              <a:rPr lang="fi-FI" dirty="0" smtClean="0"/>
              <a:t> kokoava sivusto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hlinkClick r:id="rId4"/>
              </a:rPr>
              <a:t>http://apisuomi.fi</a:t>
            </a:r>
            <a:r>
              <a:rPr lang="fi-FI" dirty="0" smtClean="0">
                <a:hlinkClick r:id="rId4"/>
              </a:rPr>
              <a:t>/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Kansallinen avoimen datan portaali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hlinkClick r:id="rId5"/>
              </a:rPr>
              <a:t>https://</a:t>
            </a:r>
            <a:r>
              <a:rPr lang="fi-FI" dirty="0" smtClean="0">
                <a:hlinkClick r:id="rId5"/>
              </a:rPr>
              <a:t>www.avoindata.fi/fi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/>
              <a:t>Kapsi</a:t>
            </a:r>
            <a:r>
              <a:rPr lang="fi-FI" dirty="0" smtClean="0"/>
              <a:t> ry:n karttarajapintoja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hlinkClick r:id="rId6"/>
              </a:rPr>
              <a:t>http://kartat.kapsi.fi</a:t>
            </a:r>
            <a:r>
              <a:rPr lang="fi-FI" dirty="0" smtClean="0">
                <a:hlinkClick r:id="rId6"/>
              </a:rPr>
              <a:t>/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Maanmittauslaitoksen avoimen datan palvelu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hlinkClick r:id="rId7"/>
              </a:rPr>
              <a:t>https://</a:t>
            </a:r>
            <a:r>
              <a:rPr lang="fi-FI" dirty="0" smtClean="0">
                <a:hlinkClick r:id="rId7"/>
              </a:rPr>
              <a:t>tiedostopalvelu.maanmittauslaitos.fi/tp/kartta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/>
              <a:t>HSY:n</a:t>
            </a:r>
            <a:r>
              <a:rPr lang="fi-FI" dirty="0" smtClean="0"/>
              <a:t> avoimen datan palvelu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>
                <a:hlinkClick r:id="rId8"/>
              </a:rPr>
              <a:t>https://</a:t>
            </a:r>
            <a:r>
              <a:rPr lang="fi-FI" dirty="0" smtClean="0">
                <a:hlinkClick r:id="rId8"/>
              </a:rPr>
              <a:t>hsy.fi/fi/asiantuntijalle/avoindata/Sivut/default.aspx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6809876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2207568" y="904593"/>
            <a:ext cx="3748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Mitä on avoin data?</a:t>
            </a:r>
            <a:endParaRPr lang="fi-FI" sz="2800" dirty="0"/>
          </a:p>
        </p:txBody>
      </p:sp>
      <p:sp>
        <p:nvSpPr>
          <p:cNvPr id="5" name="Tekstiruutu 4"/>
          <p:cNvSpPr txBox="1"/>
          <p:nvPr/>
        </p:nvSpPr>
        <p:spPr>
          <a:xfrm>
            <a:off x="7009884" y="908720"/>
            <a:ext cx="242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Mikä on HRI?</a:t>
            </a:r>
            <a:endParaRPr lang="fi-FI" sz="2800" dirty="0"/>
          </a:p>
        </p:txBody>
      </p:sp>
      <p:sp>
        <p:nvSpPr>
          <p:cNvPr id="6" name="Tekstiruutu 5"/>
          <p:cNvSpPr txBox="1"/>
          <p:nvPr/>
        </p:nvSpPr>
        <p:spPr>
          <a:xfrm>
            <a:off x="1219496" y="2199863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CSV?</a:t>
            </a:r>
            <a:endParaRPr lang="fi-FI" sz="2800" dirty="0"/>
          </a:p>
        </p:txBody>
      </p:sp>
      <p:sp>
        <p:nvSpPr>
          <p:cNvPr id="7" name="Tekstiruutu 6"/>
          <p:cNvSpPr txBox="1"/>
          <p:nvPr/>
        </p:nvSpPr>
        <p:spPr>
          <a:xfrm>
            <a:off x="1559200" y="4267184"/>
            <a:ext cx="958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XLS?</a:t>
            </a:r>
            <a:endParaRPr lang="fi-FI" sz="2800" dirty="0"/>
          </a:p>
        </p:txBody>
      </p:sp>
      <p:sp>
        <p:nvSpPr>
          <p:cNvPr id="8" name="Tekstiruutu 7"/>
          <p:cNvSpPr txBox="1"/>
          <p:nvPr/>
        </p:nvSpPr>
        <p:spPr>
          <a:xfrm>
            <a:off x="9302586" y="3391375"/>
            <a:ext cx="1327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JSON?</a:t>
            </a:r>
            <a:endParaRPr lang="fi-FI" sz="2800" dirty="0"/>
          </a:p>
        </p:txBody>
      </p:sp>
      <p:sp>
        <p:nvSpPr>
          <p:cNvPr id="9" name="Tekstiruutu 8"/>
          <p:cNvSpPr txBox="1"/>
          <p:nvPr/>
        </p:nvSpPr>
        <p:spPr>
          <a:xfrm>
            <a:off x="4202981" y="5243067"/>
            <a:ext cx="1250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WMS?</a:t>
            </a:r>
            <a:endParaRPr lang="fi-FI" sz="2800" dirty="0"/>
          </a:p>
        </p:txBody>
      </p:sp>
      <p:sp>
        <p:nvSpPr>
          <p:cNvPr id="10" name="Tekstiruutu 9"/>
          <p:cNvSpPr txBox="1"/>
          <p:nvPr/>
        </p:nvSpPr>
        <p:spPr>
          <a:xfrm>
            <a:off x="7644081" y="4956581"/>
            <a:ext cx="1095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WFS?</a:t>
            </a:r>
            <a:endParaRPr lang="fi-FI" sz="2800" dirty="0"/>
          </a:p>
        </p:txBody>
      </p:sp>
      <p:sp>
        <p:nvSpPr>
          <p:cNvPr id="11" name="Tekstiruutu 10"/>
          <p:cNvSpPr txBox="1"/>
          <p:nvPr/>
        </p:nvSpPr>
        <p:spPr>
          <a:xfrm>
            <a:off x="9421209" y="2168467"/>
            <a:ext cx="957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API?</a:t>
            </a:r>
            <a:endParaRPr lang="fi-FI" sz="2800" dirty="0"/>
          </a:p>
        </p:txBody>
      </p:sp>
      <p:pic>
        <p:nvPicPr>
          <p:cNvPr id="13" name="Kuva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66" y="2582416"/>
            <a:ext cx="1426467" cy="169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161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66" y="2582416"/>
            <a:ext cx="1426467" cy="1693167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2520000" y="1080000"/>
            <a:ext cx="6955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dirty="0" smtClean="0"/>
              <a:t>Miten hyödynnän työssäni?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330364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66" y="2582416"/>
            <a:ext cx="1426467" cy="1693167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2520000" y="1080000"/>
            <a:ext cx="6955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dirty="0" smtClean="0"/>
              <a:t>Miten hyödynnän työssäni?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184805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path" presetSubtype="0" accel="15000" decel="1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1 0 L -0.37799 0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564904"/>
            <a:ext cx="1426467" cy="1693167"/>
          </a:xfrm>
          <a:prstGeom prst="rect">
            <a:avLst/>
          </a:prstGeom>
        </p:spPr>
      </p:pic>
      <p:sp>
        <p:nvSpPr>
          <p:cNvPr id="4" name="Sisällön paikkamerkki 2"/>
          <p:cNvSpPr>
            <a:spLocks noGrp="1"/>
          </p:cNvSpPr>
          <p:nvPr>
            <p:ph idx="1"/>
          </p:nvPr>
        </p:nvSpPr>
        <p:spPr>
          <a:xfrm>
            <a:off x="2711624" y="836712"/>
            <a:ext cx="8642176" cy="5340251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Yleisimmät käyttötavat:</a:t>
            </a:r>
          </a:p>
          <a:p>
            <a:pPr marL="0" indent="0">
              <a:buNone/>
            </a:pPr>
            <a:endParaRPr lang="fi-FI" dirty="0"/>
          </a:p>
          <a:p>
            <a:pPr marL="514350" indent="-514350">
              <a:buAutoNum type="arabicPeriod"/>
            </a:pPr>
            <a:r>
              <a:rPr lang="fi-FI" dirty="0" smtClean="0"/>
              <a:t>Taustakartan hakeminen</a:t>
            </a:r>
          </a:p>
          <a:p>
            <a:pPr lvl="1"/>
            <a:r>
              <a:rPr lang="fi-FI" dirty="0" smtClean="0"/>
              <a:t>(MML avoin data)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2. Aluejakoaineistojen hakeminen</a:t>
            </a:r>
          </a:p>
          <a:p>
            <a:pPr lvl="1"/>
            <a:r>
              <a:rPr lang="fi-FI" dirty="0" smtClean="0"/>
              <a:t>(HKI avoin data)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Käytännössä </a:t>
            </a:r>
            <a:r>
              <a:rPr lang="fi-FI" b="1" dirty="0" smtClean="0"/>
              <a:t>päivittäin</a:t>
            </a:r>
            <a:r>
              <a:rPr lang="fi-FI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4370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564904"/>
            <a:ext cx="1426467" cy="1693167"/>
          </a:xfrm>
          <a:prstGeom prst="rect">
            <a:avLst/>
          </a:prstGeom>
        </p:spPr>
      </p:pic>
      <p:sp>
        <p:nvSpPr>
          <p:cNvPr id="4" name="Sisällön paikkamerkki 2"/>
          <p:cNvSpPr>
            <a:spLocks noGrp="1"/>
          </p:cNvSpPr>
          <p:nvPr>
            <p:ph idx="1"/>
          </p:nvPr>
        </p:nvSpPr>
        <p:spPr>
          <a:xfrm>
            <a:off x="2711624" y="836712"/>
            <a:ext cx="8642176" cy="5340251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Yleisimmät käyttötavat: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3. Tilastojen haku</a:t>
            </a:r>
          </a:p>
          <a:p>
            <a:pPr lvl="1"/>
            <a:r>
              <a:rPr lang="fi-FI" dirty="0" smtClean="0"/>
              <a:t>(aluesarjat.fi, hri.fi)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Nämä ovat usein </a:t>
            </a:r>
            <a:r>
              <a:rPr lang="fi-FI" dirty="0" err="1" smtClean="0"/>
              <a:t>exceleinä</a:t>
            </a:r>
            <a:r>
              <a:rPr lang="fi-FI" dirty="0" smtClean="0"/>
              <a:t> tai </a:t>
            </a:r>
            <a:r>
              <a:rPr lang="fi-FI" dirty="0" err="1" smtClean="0"/>
              <a:t>csv</a:t>
            </a:r>
            <a:r>
              <a:rPr lang="fi-FI" dirty="0" smtClean="0"/>
              <a:t>-tiedostoina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687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564904"/>
            <a:ext cx="1426467" cy="1693167"/>
          </a:xfrm>
          <a:prstGeom prst="rect">
            <a:avLst/>
          </a:prstGeom>
        </p:spPr>
      </p:pic>
      <p:sp>
        <p:nvSpPr>
          <p:cNvPr id="4" name="Sisällön paikkamerkki 2"/>
          <p:cNvSpPr>
            <a:spLocks noGrp="1"/>
          </p:cNvSpPr>
          <p:nvPr>
            <p:ph idx="1"/>
          </p:nvPr>
        </p:nvSpPr>
        <p:spPr>
          <a:xfrm>
            <a:off x="2423592" y="1052736"/>
            <a:ext cx="8712968" cy="41764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i-FI" sz="4400" dirty="0"/>
              <a:t>Kun aineistot ovat </a:t>
            </a:r>
            <a:r>
              <a:rPr lang="fi-FI" sz="4400" b="1" dirty="0"/>
              <a:t>rakenteisessa muodossa</a:t>
            </a:r>
            <a:r>
              <a:rPr lang="fi-FI" sz="4400" dirty="0"/>
              <a:t>, on niiden työstäminen omiin tarpeisiin </a:t>
            </a:r>
            <a:r>
              <a:rPr lang="fi-FI" sz="4400" b="1" dirty="0"/>
              <a:t>helpompaa</a:t>
            </a:r>
          </a:p>
        </p:txBody>
      </p:sp>
    </p:spTree>
    <p:extLst>
      <p:ext uri="{BB962C8B-B14F-4D97-AF65-F5344CB8AC3E}">
        <p14:creationId xmlns:p14="http://schemas.microsoft.com/office/powerpoint/2010/main" val="337169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564904"/>
            <a:ext cx="1426467" cy="1693167"/>
          </a:xfrm>
          <a:prstGeom prst="rect">
            <a:avLst/>
          </a:prstGeom>
        </p:spPr>
      </p:pic>
      <p:sp>
        <p:nvSpPr>
          <p:cNvPr id="4" name="Sisällön paikkamerkki 2"/>
          <p:cNvSpPr>
            <a:spLocks noGrp="1"/>
          </p:cNvSpPr>
          <p:nvPr>
            <p:ph idx="1"/>
          </p:nvPr>
        </p:nvSpPr>
        <p:spPr>
          <a:xfrm>
            <a:off x="2423592" y="1052736"/>
            <a:ext cx="8712968" cy="41764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i-FI" sz="4400" dirty="0" smtClean="0"/>
              <a:t>Esimerkkitapaus: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i-FI" sz="4400" dirty="0" smtClean="0"/>
              <a:t>Halutaan saada väestötiheys peruspiireittäin kartalle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90196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564904"/>
            <a:ext cx="1426467" cy="1693167"/>
          </a:xfrm>
          <a:prstGeom prst="rect">
            <a:avLst/>
          </a:prstGeom>
        </p:spPr>
      </p:pic>
      <p:sp>
        <p:nvSpPr>
          <p:cNvPr id="4" name="Sisällön paikkamerkki 2"/>
          <p:cNvSpPr>
            <a:spLocks noGrp="1"/>
          </p:cNvSpPr>
          <p:nvPr>
            <p:ph idx="1"/>
          </p:nvPr>
        </p:nvSpPr>
        <p:spPr>
          <a:xfrm>
            <a:off x="2423592" y="620688"/>
            <a:ext cx="8712968" cy="547260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i-FI" sz="3600" dirty="0" smtClean="0"/>
              <a:t>Tarvitaan:</a:t>
            </a:r>
          </a:p>
          <a:p>
            <a:pPr>
              <a:lnSpc>
                <a:spcPct val="150000"/>
              </a:lnSpc>
            </a:pPr>
            <a:r>
              <a:rPr lang="fi-FI" sz="3600" dirty="0" smtClean="0"/>
              <a:t>Väestöaineisto, jossa peruspiirin </a:t>
            </a:r>
            <a:r>
              <a:rPr lang="fi-FI" sz="3600" b="1" dirty="0" smtClean="0"/>
              <a:t>tunniste</a:t>
            </a:r>
          </a:p>
          <a:p>
            <a:pPr>
              <a:lnSpc>
                <a:spcPct val="150000"/>
              </a:lnSpc>
            </a:pPr>
            <a:r>
              <a:rPr lang="fi-FI" sz="3600" dirty="0" smtClean="0"/>
              <a:t>Perupiirit paikkatietoaineistona, jossa peruspiirin </a:t>
            </a:r>
            <a:r>
              <a:rPr lang="fi-FI" sz="3600" b="1" dirty="0" smtClean="0"/>
              <a:t>tunniste</a:t>
            </a:r>
          </a:p>
          <a:p>
            <a:pPr>
              <a:lnSpc>
                <a:spcPct val="150000"/>
              </a:lnSpc>
            </a:pPr>
            <a:r>
              <a:rPr lang="fi-FI" sz="3600" dirty="0" smtClean="0"/>
              <a:t>Ohjelmistot &amp; osaaminen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57572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397</Words>
  <Application>Microsoft Office PowerPoint</Application>
  <PresentationFormat>Laajakuva</PresentationFormat>
  <Paragraphs>154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1" baseType="lpstr">
      <vt:lpstr>Arial</vt:lpstr>
      <vt:lpstr>Calibri</vt:lpstr>
      <vt:lpstr>Century Gothic</vt:lpstr>
      <vt:lpstr>Office Theme</vt:lpstr>
      <vt:lpstr>Mitä hyötyä avoimesta datasta työhön?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Mitä hyötyä avoimesta datasta työhön?</dc:title>
  <dc:creator>Alsuhail Faris</dc:creator>
  <cp:lastModifiedBy>Alsuhail Faris</cp:lastModifiedBy>
  <cp:revision>40</cp:revision>
  <dcterms:created xsi:type="dcterms:W3CDTF">2016-12-07T11:03:02Z</dcterms:created>
  <dcterms:modified xsi:type="dcterms:W3CDTF">2016-12-09T07:13:14Z</dcterms:modified>
</cp:coreProperties>
</file>