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93" r:id="rId2"/>
    <p:sldId id="305" r:id="rId3"/>
    <p:sldId id="321" r:id="rId4"/>
    <p:sldId id="316" r:id="rId5"/>
    <p:sldId id="322" r:id="rId6"/>
    <p:sldId id="323" r:id="rId7"/>
    <p:sldId id="314" r:id="rId8"/>
    <p:sldId id="317" r:id="rId9"/>
    <p:sldId id="324" r:id="rId10"/>
    <p:sldId id="325" r:id="rId11"/>
    <p:sldId id="297" r:id="rId12"/>
    <p:sldId id="303" r:id="rId13"/>
    <p:sldId id="296" r:id="rId14"/>
    <p:sldId id="298" r:id="rId15"/>
    <p:sldId id="300" r:id="rId16"/>
    <p:sldId id="302" r:id="rId17"/>
    <p:sldId id="299" r:id="rId18"/>
    <p:sldId id="301" r:id="rId19"/>
    <p:sldId id="318" r:id="rId20"/>
    <p:sldId id="319" r:id="rId21"/>
    <p:sldId id="320" r:id="rId22"/>
    <p:sldId id="312" r:id="rId23"/>
  </p:sldIdLst>
  <p:sldSz cx="9144000" cy="6858000" type="screen4x3"/>
  <p:notesSz cx="6810375" cy="9942513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0000"/>
    <a:srgbClr val="23BE0E"/>
    <a:srgbClr val="174D7B"/>
    <a:srgbClr val="72AA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75578" autoAdjust="0"/>
  </p:normalViewPr>
  <p:slideViewPr>
    <p:cSldViewPr>
      <p:cViewPr>
        <p:scale>
          <a:sx n="75" d="100"/>
          <a:sy n="75" d="100"/>
        </p:scale>
        <p:origin x="-2664" y="-6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5720" tIns="47860" rIns="95720" bIns="4786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57625" y="0"/>
            <a:ext cx="2951163" cy="496888"/>
          </a:xfrm>
          <a:prstGeom prst="rect">
            <a:avLst/>
          </a:prstGeom>
        </p:spPr>
        <p:txBody>
          <a:bodyPr vert="horz" wrap="square" lIns="95720" tIns="47860" rIns="95720" bIns="47860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EBFCBD49-17F5-433D-9351-FA56B420BB91}" type="datetimeFigureOut">
              <a:rPr lang="fi-FI"/>
              <a:pPr>
                <a:defRPr/>
              </a:pPr>
              <a:t>4.11.2014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51163" cy="496887"/>
          </a:xfrm>
          <a:prstGeom prst="rect">
            <a:avLst/>
          </a:prstGeom>
        </p:spPr>
        <p:txBody>
          <a:bodyPr vert="horz" lIns="95720" tIns="47860" rIns="95720" bIns="4786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57625" y="9444038"/>
            <a:ext cx="2951163" cy="496887"/>
          </a:xfrm>
          <a:prstGeom prst="rect">
            <a:avLst/>
          </a:prstGeom>
        </p:spPr>
        <p:txBody>
          <a:bodyPr vert="horz" wrap="square" lIns="95720" tIns="47860" rIns="95720" bIns="47860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0E960D56-4BB2-4358-B153-DAAE8FD3F36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7524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5720" tIns="47860" rIns="95720" bIns="4786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7625" y="0"/>
            <a:ext cx="2951163" cy="496888"/>
          </a:xfrm>
          <a:prstGeom prst="rect">
            <a:avLst/>
          </a:prstGeom>
        </p:spPr>
        <p:txBody>
          <a:bodyPr vert="horz" wrap="square" lIns="95720" tIns="47860" rIns="95720" bIns="47860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FB77D973-A2B5-4D5A-85E6-04B5571FD754}" type="datetimeFigureOut">
              <a:rPr lang="fi-FI"/>
              <a:pPr>
                <a:defRPr/>
              </a:pPr>
              <a:t>4.11.2014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20" tIns="47860" rIns="95720" bIns="47860" rtlCol="0" anchor="ctr"/>
          <a:lstStyle/>
          <a:p>
            <a:pPr lvl="0"/>
            <a:endParaRPr lang="fi-FI" noProof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48300" cy="4473575"/>
          </a:xfrm>
          <a:prstGeom prst="rect">
            <a:avLst/>
          </a:prstGeom>
        </p:spPr>
        <p:txBody>
          <a:bodyPr vert="horz" wrap="square" lIns="95720" tIns="47860" rIns="95720" bIns="4786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i-FI" noProof="0" smtClean="0"/>
              <a:t>Muokkaa tekstin perustyylejä napsauttamalla</a:t>
            </a:r>
          </a:p>
          <a:p>
            <a:pPr lvl="1"/>
            <a:r>
              <a:rPr lang="fi-FI" noProof="0" smtClean="0"/>
              <a:t>toinen taso</a:t>
            </a:r>
          </a:p>
          <a:p>
            <a:pPr lvl="2"/>
            <a:r>
              <a:rPr lang="fi-FI" noProof="0" smtClean="0"/>
              <a:t>kolmas taso</a:t>
            </a:r>
          </a:p>
          <a:p>
            <a:pPr lvl="3"/>
            <a:r>
              <a:rPr lang="fi-FI" noProof="0" smtClean="0"/>
              <a:t>neljäs taso</a:t>
            </a:r>
          </a:p>
          <a:p>
            <a:pPr lvl="4"/>
            <a:r>
              <a:rPr lang="fi-FI" noProof="0" smtClean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51163" cy="496887"/>
          </a:xfrm>
          <a:prstGeom prst="rect">
            <a:avLst/>
          </a:prstGeom>
        </p:spPr>
        <p:txBody>
          <a:bodyPr vert="horz" lIns="95720" tIns="47860" rIns="95720" bIns="4786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7625" y="9444038"/>
            <a:ext cx="2951163" cy="496887"/>
          </a:xfrm>
          <a:prstGeom prst="rect">
            <a:avLst/>
          </a:prstGeom>
        </p:spPr>
        <p:txBody>
          <a:bodyPr vert="horz" wrap="square" lIns="95720" tIns="47860" rIns="95720" bIns="47860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6D0E1120-EC9B-4B88-B894-EC12E2F849F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7731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0E1120-EC9B-4B88-B894-EC12E2F849F7}" type="slidenum">
              <a:rPr lang="fi-FI" smtClean="0"/>
              <a:pPr>
                <a:defRPr/>
              </a:pPr>
              <a:t>1</a:t>
            </a:fld>
            <a:endParaRPr lang="fi-FI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Suljetut järjestelmät:</a:t>
            </a:r>
            <a:r>
              <a:rPr lang="fi-FI" baseline="0" dirty="0" smtClean="0"/>
              <a:t> </a:t>
            </a:r>
            <a:r>
              <a:rPr lang="fi-FI" dirty="0" smtClean="0"/>
              <a:t>Aineistot ainakin</a:t>
            </a:r>
            <a:r>
              <a:rPr lang="fi-FI" baseline="0" dirty="0" smtClean="0"/>
              <a:t> tavalliselle pulliaiselle vaikeasti saatavia, käyttöehdot tiukkoja, ei välttämättä kauhean hyvin </a:t>
            </a:r>
            <a:r>
              <a:rPr lang="fi-FI" baseline="0" dirty="0" err="1" smtClean="0"/>
              <a:t>yhteentoimivia</a:t>
            </a:r>
            <a:r>
              <a:rPr lang="fi-FI" baseline="0" dirty="0" smtClean="0"/>
              <a:t> (koordinaattijärjestelmät! </a:t>
            </a:r>
            <a:r>
              <a:rPr lang="fi-FI" baseline="0" dirty="0" err="1" smtClean="0"/>
              <a:t>Kkj-koordinaatit</a:t>
            </a:r>
            <a:r>
              <a:rPr lang="fi-FI" baseline="0" dirty="0" smtClean="0"/>
              <a:t>, kaupunkien omat, softarajoitteet)</a:t>
            </a:r>
          </a:p>
          <a:p>
            <a:r>
              <a:rPr lang="fi-FI" baseline="0" dirty="0" smtClean="0"/>
              <a:t>Sovellukset lähinnä kaupallisia, ilmaissovellusten opettelun kynnys korkea</a:t>
            </a:r>
          </a:p>
          <a:p>
            <a:r>
              <a:rPr lang="fi-FI" baseline="0" dirty="0" smtClean="0"/>
              <a:t>Laitteistoja kuitenkin lojuu nurkissa</a:t>
            </a:r>
            <a:endParaRPr lang="fi-FI" dirty="0" smtClean="0"/>
          </a:p>
          <a:p>
            <a:endParaRPr lang="fi-FI" dirty="0" smtClean="0"/>
          </a:p>
          <a:p>
            <a:r>
              <a:rPr lang="fi-FI" dirty="0" smtClean="0"/>
              <a:t>Kehityksen myötä aineistojen saanti helpottuu</a:t>
            </a:r>
            <a:r>
              <a:rPr lang="fi-FI" baseline="0" dirty="0" smtClean="0"/>
              <a:t> jonkin verran, varsinkin korkeakouluopiskelijoille ja tutkijoille</a:t>
            </a:r>
          </a:p>
          <a:p>
            <a:r>
              <a:rPr lang="fi-FI" baseline="0" dirty="0" smtClean="0"/>
              <a:t>Älypuhelimet ja </a:t>
            </a:r>
            <a:r>
              <a:rPr lang="fi-FI" baseline="0" dirty="0" err="1" smtClean="0"/>
              <a:t>GPS-laitteet</a:t>
            </a:r>
            <a:r>
              <a:rPr lang="fi-FI" baseline="0" dirty="0" smtClean="0"/>
              <a:t> alkavat tuottamaan tietoa maallikoiden käytössä</a:t>
            </a:r>
          </a:p>
          <a:p>
            <a:r>
              <a:rPr lang="fi-FI" baseline="0" dirty="0" smtClean="0"/>
              <a:t>Avoimen lähdekoodin sovellukset muuttuvat hieman vakaammiksi</a:t>
            </a:r>
          </a:p>
          <a:p>
            <a:endParaRPr lang="fi-FI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dirty="0" smtClean="0"/>
              <a:t>Tällä hetkellä:</a:t>
            </a:r>
            <a:r>
              <a:rPr lang="fi-FI" baseline="0" dirty="0" smtClean="0"/>
              <a:t> </a:t>
            </a:r>
            <a:r>
              <a:rPr lang="fi-FI" dirty="0" smtClean="0"/>
              <a:t>Avoimen datan </a:t>
            </a:r>
            <a:r>
              <a:rPr lang="fi-FI" dirty="0" err="1" smtClean="0"/>
              <a:t>hype</a:t>
            </a:r>
            <a:r>
              <a:rPr lang="fi-FI" dirty="0" smtClean="0"/>
              <a:t>, </a:t>
            </a:r>
            <a:r>
              <a:rPr lang="fi-FI" dirty="0" err="1" smtClean="0"/>
              <a:t>INSPIRE-direktiivin</a:t>
            </a:r>
            <a:r>
              <a:rPr lang="fi-FI" dirty="0" smtClean="0"/>
              <a:t> toimeenpano, </a:t>
            </a:r>
            <a:r>
              <a:rPr lang="fi-FI" dirty="0" err="1" smtClean="0"/>
              <a:t>mobiililaitteet</a:t>
            </a:r>
            <a:r>
              <a:rPr lang="fi-FI" dirty="0" smtClean="0"/>
              <a:t> ja sovellukset,</a:t>
            </a:r>
            <a:r>
              <a:rPr lang="fi-FI" baseline="0" dirty="0" smtClean="0"/>
              <a:t> selainpohjaiset paikkatietosovellukset, avoimen lähdekoodin sovellukset entistä kilpailukykyisempiä</a:t>
            </a:r>
            <a:endParaRPr lang="fi-FI" dirty="0" smtClean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0E1120-EC9B-4B88-B894-EC12E2F849F7}" type="slidenum">
              <a:rPr lang="fi-FI" smtClean="0"/>
              <a:pPr>
                <a:defRPr/>
              </a:pPr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9946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0E1120-EC9B-4B88-B894-EC12E2F849F7}" type="slidenum">
              <a:rPr lang="fi-FI" smtClean="0"/>
              <a:pPr>
                <a:defRPr/>
              </a:pPr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2101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dirty="0" smtClean="0"/>
              <a:t>Muokkaa </a:t>
            </a:r>
            <a:r>
              <a:rPr lang="fi-FI" dirty="0" err="1" smtClean="0"/>
              <a:t>perustyyl</a:t>
            </a:r>
            <a:r>
              <a:rPr lang="fi-FI" dirty="0" smtClean="0"/>
              <a:t>.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172036CB-312C-4F12-849D-B5A623E577A6}" type="datetimeFigureOut">
              <a:rPr lang="fi-FI"/>
              <a:pPr>
                <a:defRPr/>
              </a:pPr>
              <a:t>4.11.2014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00C6A043-84BB-4429-8A42-AF30803D9F2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37B3CCD2-C536-4D6A-B125-B2A7A7091BDE}" type="datetimeFigureOut">
              <a:rPr lang="fi-FI"/>
              <a:pPr>
                <a:defRPr/>
              </a:pPr>
              <a:t>4.11.2014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6429EBF-A4BA-430B-9F23-B06C920DE31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1F708472-0A8A-4301-A5B7-B43CE8FA758E}" type="datetimeFigureOut">
              <a:rPr lang="fi-FI"/>
              <a:pPr>
                <a:defRPr/>
              </a:pPr>
              <a:t>4.11.2014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59D1865-A616-499F-8239-798363A422C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6E7C5573-0507-4AA5-9983-CFAA95B64FE5}" type="datetimeFigureOut">
              <a:rPr lang="fi-FI"/>
              <a:pPr>
                <a:defRPr/>
              </a:pPr>
              <a:t>4.11.2014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F5CA4DBD-7DBA-4F5A-B5CF-C8461674C1B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F4BC9985-C3E2-4206-B6BB-6EF88C71CB49}" type="datetimeFigureOut">
              <a:rPr lang="fi-FI"/>
              <a:pPr>
                <a:defRPr/>
              </a:pPr>
              <a:t>4.11.2014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BDBAA7C8-7E3E-4552-A4F8-ACDFA001A90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6E06ED20-2F87-4A2F-99BE-F6C9529A7DC6}" type="datetimeFigureOut">
              <a:rPr lang="fi-FI"/>
              <a:pPr>
                <a:defRPr/>
              </a:pPr>
              <a:t>4.11.2014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120B403B-4149-44F2-9826-88C9AF2FACA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F968958A-7B3B-47D1-8F98-FAEF338182B4}" type="datetimeFigureOut">
              <a:rPr lang="fi-FI"/>
              <a:pPr>
                <a:defRPr/>
              </a:pPr>
              <a:t>4.11.2014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EC02C363-F5D5-4344-BEEB-631C217FF94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0E91E321-3D0B-4C53-99C9-BB8AA41F9B5A}" type="datetimeFigureOut">
              <a:rPr lang="fi-FI"/>
              <a:pPr>
                <a:defRPr/>
              </a:pPr>
              <a:t>4.11.2014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ECB6DAE6-FE45-45EA-A53F-477AB3601CF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7F1FE06A-935C-443B-B576-F11E9007FE35}" type="datetimeFigureOut">
              <a:rPr lang="fi-FI"/>
              <a:pPr>
                <a:defRPr/>
              </a:pPr>
              <a:t>4.11.2014</a:t>
            </a:fld>
            <a:endParaRPr lang="fi-FI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7934D1A2-C323-425C-B78C-7D7E6AAB816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72C2DED7-67A8-4E2C-9253-829BD8E71DD0}" type="datetimeFigureOut">
              <a:rPr lang="fi-FI"/>
              <a:pPr>
                <a:defRPr/>
              </a:pPr>
              <a:t>4.11.2014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CECEFF70-3362-4B9B-8C8E-D85306DBF96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F55151F6-5A37-46D9-AD63-E97BC44B6F16}" type="datetimeFigureOut">
              <a:rPr lang="fi-FI"/>
              <a:pPr>
                <a:defRPr/>
              </a:pPr>
              <a:t>4.11.2014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49385931-FAD7-4363-90FB-B839C199B1D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1047750"/>
            <a:ext cx="82296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perustyyl. napsautt.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</a:p>
        </p:txBody>
      </p:sp>
      <p:pic>
        <p:nvPicPr>
          <p:cNvPr id="1028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 l="665" r="98"/>
          <a:stretch>
            <a:fillRect/>
          </a:stretch>
        </p:blipFill>
        <p:spPr bwMode="auto">
          <a:xfrm>
            <a:off x="0" y="0"/>
            <a:ext cx="9144000" cy="931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030" name="Tekstiruutu 10"/>
          <p:cNvSpPr txBox="1">
            <a:spLocks noChangeArrowheads="1"/>
          </p:cNvSpPr>
          <p:nvPr userDrawn="1"/>
        </p:nvSpPr>
        <p:spPr bwMode="auto">
          <a:xfrm>
            <a:off x="468313" y="6237288"/>
            <a:ext cx="820737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i-FI" sz="1400" dirty="0">
                <a:latin typeface="Calibri" pitchFamily="34" charset="0"/>
              </a:rPr>
              <a:t>www.lounaispaikka.fi | </a:t>
            </a:r>
            <a:r>
              <a:rPr lang="fi-FI" sz="1400" dirty="0" err="1">
                <a:latin typeface="Calibri" pitchFamily="34" charset="0"/>
              </a:rPr>
              <a:t>info@lounaispaikka.fi</a:t>
            </a:r>
            <a:endParaRPr lang="fi-FI" sz="1400" dirty="0">
              <a:latin typeface="Calibri" pitchFamily="34" charset="0"/>
            </a:endParaRPr>
          </a:p>
          <a:p>
            <a:pPr algn="ctr">
              <a:defRPr/>
            </a:pPr>
            <a:r>
              <a:rPr lang="fi-FI" sz="1100" dirty="0">
                <a:solidFill>
                  <a:srgbClr val="174D7B"/>
                </a:solidFill>
                <a:latin typeface="Calibri" pitchFamily="34" charset="0"/>
              </a:rPr>
              <a:t>TURKU |TURUN YLIOPISTO|ÅBO AKADEMI | NOVIA | VARSINAIS-SUOMEN LIITTO | SATAKUNTALIITTO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 spd="med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BB0000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B0000"/>
          </a:solidFill>
          <a:latin typeface="Calibri" pitchFamily="34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B0000"/>
          </a:solidFill>
          <a:latin typeface="Calibri" pitchFamily="34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B0000"/>
          </a:solidFill>
          <a:latin typeface="Calibri" pitchFamily="34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BB0000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geospatial.org/ogc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ikkatietoikkuna.fi/web/fi/positio_3_2013_yhteishankkeella_inspire_velvoitteet_kuntoon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ikkatietoikkuna.fi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lmatieteenlaitos.fi/avoin-data-lisenssi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uka.fi/oulu/oulu-tietoa/avoin-data" TargetMode="External"/><Relationship Id="rId3" Type="http://schemas.openxmlformats.org/officeDocument/2006/relationships/hyperlink" Target="http://www.avoindata.net/" TargetMode="External"/><Relationship Id="rId7" Type="http://schemas.openxmlformats.org/officeDocument/2006/relationships/hyperlink" Target="http://www.hermiagroup.fi/opendatatre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artat.kapsi.fi/" TargetMode="External"/><Relationship Id="rId5" Type="http://schemas.openxmlformats.org/officeDocument/2006/relationships/hyperlink" Target="http://www.maanmittauslaitos.fi/aineistot-palvelut/latauspalvelut" TargetMode="External"/><Relationship Id="rId10" Type="http://schemas.openxmlformats.org/officeDocument/2006/relationships/hyperlink" Target="http://www.suomi.fi/suomifi/tyohuone/yhteiset_palvelut/avoin_data/" TargetMode="External"/><Relationship Id="rId4" Type="http://schemas.openxmlformats.org/officeDocument/2006/relationships/hyperlink" Target="http://www.hri.fi/" TargetMode="External"/><Relationship Id="rId9" Type="http://schemas.openxmlformats.org/officeDocument/2006/relationships/hyperlink" Target="http://paikkatietokeskus.lounaispaikka.fi/fi/aineistot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ri.fi/fi/ajankohtaista/paikkatietoaineistojen-avautumista-toivotaan-eniten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wm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1152128"/>
          </a:xfrm>
        </p:spPr>
        <p:txBody>
          <a:bodyPr/>
          <a:lstStyle/>
          <a:p>
            <a:pPr>
              <a:defRPr/>
            </a:pPr>
            <a:r>
              <a:rPr lang="en-GB" sz="1600" dirty="0" smtClean="0"/>
              <a:t>Faris Alsuhail</a:t>
            </a:r>
          </a:p>
          <a:p>
            <a:pPr>
              <a:defRPr/>
            </a:pPr>
            <a:r>
              <a:rPr lang="en-GB" sz="1600" dirty="0" err="1" smtClean="0"/>
              <a:t>Tutkija</a:t>
            </a:r>
            <a:endParaRPr lang="en-GB" sz="1600" dirty="0" smtClean="0"/>
          </a:p>
          <a:p>
            <a:pPr>
              <a:defRPr/>
            </a:pPr>
            <a:r>
              <a:rPr lang="en-GB" sz="1600" dirty="0" err="1" smtClean="0"/>
              <a:t>Helsingin</a:t>
            </a:r>
            <a:r>
              <a:rPr lang="en-GB" sz="1600" dirty="0" smtClean="0"/>
              <a:t> </a:t>
            </a:r>
            <a:r>
              <a:rPr lang="en-GB" sz="1600" dirty="0" err="1" smtClean="0"/>
              <a:t>kaupunki</a:t>
            </a:r>
            <a:r>
              <a:rPr lang="en-GB" sz="1600" dirty="0" smtClean="0"/>
              <a:t> / </a:t>
            </a:r>
            <a:r>
              <a:rPr lang="en-GB" sz="1600" dirty="0" err="1" smtClean="0"/>
              <a:t>Tietokeskus</a:t>
            </a:r>
            <a:endParaRPr lang="en-GB" sz="1600" dirty="0" smtClean="0"/>
          </a:p>
          <a:p>
            <a:pPr>
              <a:defRPr/>
            </a:pPr>
            <a:r>
              <a:rPr lang="en-GB" sz="1600" dirty="0" smtClean="0"/>
              <a:t>3.11.2014</a:t>
            </a:r>
          </a:p>
        </p:txBody>
      </p:sp>
      <p:sp>
        <p:nvSpPr>
          <p:cNvPr id="6" name="Tekstikehys 5"/>
          <p:cNvSpPr txBox="1"/>
          <p:nvPr/>
        </p:nvSpPr>
        <p:spPr>
          <a:xfrm>
            <a:off x="1619672" y="3563724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 smtClean="0">
                <a:latin typeface="+mj-lt"/>
              </a:rPr>
              <a:t>Avoin</a:t>
            </a:r>
            <a:r>
              <a:rPr lang="en-GB" sz="2800" dirty="0" smtClean="0">
                <a:latin typeface="+mj-lt"/>
              </a:rPr>
              <a:t> data </a:t>
            </a:r>
            <a:r>
              <a:rPr lang="en-GB" sz="2800" dirty="0" err="1" smtClean="0">
                <a:latin typeface="+mj-lt"/>
              </a:rPr>
              <a:t>ja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 smtClean="0">
                <a:latin typeface="+mj-lt"/>
              </a:rPr>
              <a:t>paikkatietoaineistot</a:t>
            </a:r>
            <a:endParaRPr lang="en-GB" sz="2800" dirty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" y="44624"/>
            <a:ext cx="557478" cy="583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0000"/>
          <a:stretch/>
        </p:blipFill>
        <p:spPr bwMode="auto">
          <a:xfrm>
            <a:off x="5430" y="692696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llipsi 3"/>
          <p:cNvSpPr/>
          <p:nvPr/>
        </p:nvSpPr>
        <p:spPr>
          <a:xfrm>
            <a:off x="971600" y="2708920"/>
            <a:ext cx="1368152" cy="5555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/>
          <p:cNvSpPr txBox="1"/>
          <p:nvPr/>
        </p:nvSpPr>
        <p:spPr>
          <a:xfrm>
            <a:off x="383635" y="188640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Maanmittauslaitoksen tiedostopalvelu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3603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" y="44624"/>
            <a:ext cx="557478" cy="583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Rajapinnat paikkatietomaailmassa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Eri tyyppisiä rajapintoja, eri ominaisuuksin ja eri tarkoituksiin</a:t>
            </a:r>
          </a:p>
          <a:p>
            <a:endParaRPr lang="fi-FI" dirty="0" smtClean="0"/>
          </a:p>
          <a:p>
            <a:r>
              <a:rPr lang="fi-FI" dirty="0" smtClean="0"/>
              <a:t>Tyypillisimpiä</a:t>
            </a:r>
          </a:p>
          <a:p>
            <a:pPr lvl="1"/>
            <a:r>
              <a:rPr lang="fi-FI" dirty="0" smtClean="0"/>
              <a:t>WMS (</a:t>
            </a:r>
            <a:r>
              <a:rPr lang="fi-FI" dirty="0" err="1" smtClean="0"/>
              <a:t>web</a:t>
            </a:r>
            <a:r>
              <a:rPr lang="fi-FI" dirty="0" smtClean="0"/>
              <a:t> </a:t>
            </a:r>
            <a:r>
              <a:rPr lang="fi-FI" dirty="0" err="1" smtClean="0"/>
              <a:t>map</a:t>
            </a:r>
            <a:r>
              <a:rPr lang="fi-FI" dirty="0" smtClean="0"/>
              <a:t> </a:t>
            </a:r>
            <a:r>
              <a:rPr lang="fi-FI" dirty="0" err="1" smtClean="0"/>
              <a:t>service</a:t>
            </a:r>
            <a:r>
              <a:rPr lang="fi-FI" dirty="0" smtClean="0"/>
              <a:t>)</a:t>
            </a:r>
          </a:p>
          <a:p>
            <a:pPr lvl="1"/>
            <a:r>
              <a:rPr lang="fi-FI" dirty="0" smtClean="0"/>
              <a:t>WFS (</a:t>
            </a:r>
            <a:r>
              <a:rPr lang="fi-FI" dirty="0" err="1" smtClean="0"/>
              <a:t>web</a:t>
            </a:r>
            <a:r>
              <a:rPr lang="fi-FI" dirty="0" smtClean="0"/>
              <a:t> feature </a:t>
            </a:r>
            <a:r>
              <a:rPr lang="fi-FI" dirty="0" err="1" smtClean="0"/>
              <a:t>service</a:t>
            </a:r>
            <a:r>
              <a:rPr lang="fi-FI" dirty="0" smtClean="0"/>
              <a:t>)</a:t>
            </a:r>
          </a:p>
          <a:p>
            <a:pPr lvl="1"/>
            <a:r>
              <a:rPr lang="fi-FI" dirty="0" smtClean="0"/>
              <a:t>WFS-T (</a:t>
            </a:r>
            <a:r>
              <a:rPr lang="fi-FI" dirty="0" err="1" smtClean="0"/>
              <a:t>transactional</a:t>
            </a:r>
            <a:r>
              <a:rPr lang="fi-FI" dirty="0" smtClean="0"/>
              <a:t> </a:t>
            </a:r>
            <a:r>
              <a:rPr lang="fi-FI" dirty="0" err="1" smtClean="0"/>
              <a:t>web</a:t>
            </a:r>
            <a:r>
              <a:rPr lang="fi-FI" dirty="0" smtClean="0"/>
              <a:t> feature </a:t>
            </a:r>
            <a:r>
              <a:rPr lang="fi-FI" dirty="0" err="1" smtClean="0"/>
              <a:t>service</a:t>
            </a:r>
            <a:r>
              <a:rPr lang="fi-FI" dirty="0" smtClean="0"/>
              <a:t>)</a:t>
            </a:r>
          </a:p>
          <a:p>
            <a:pPr lvl="1"/>
            <a:r>
              <a:rPr lang="fi-FI" dirty="0" smtClean="0"/>
              <a:t>WMTS (</a:t>
            </a:r>
            <a:r>
              <a:rPr lang="fi-FI" dirty="0" err="1" smtClean="0"/>
              <a:t>web</a:t>
            </a:r>
            <a:r>
              <a:rPr lang="fi-FI" dirty="0" smtClean="0"/>
              <a:t> </a:t>
            </a:r>
            <a:r>
              <a:rPr lang="fi-FI" dirty="0" err="1" smtClean="0"/>
              <a:t>map</a:t>
            </a:r>
            <a:r>
              <a:rPr lang="fi-FI" dirty="0" smtClean="0"/>
              <a:t> </a:t>
            </a:r>
            <a:r>
              <a:rPr lang="fi-FI" dirty="0" err="1" smtClean="0"/>
              <a:t>tile</a:t>
            </a:r>
            <a:r>
              <a:rPr lang="fi-FI" dirty="0" smtClean="0"/>
              <a:t> </a:t>
            </a:r>
            <a:r>
              <a:rPr lang="fi-FI" dirty="0" err="1" smtClean="0"/>
              <a:t>service</a:t>
            </a:r>
            <a:r>
              <a:rPr lang="fi-FI" dirty="0" smtClean="0"/>
              <a:t>)</a:t>
            </a:r>
          </a:p>
          <a:p>
            <a:endParaRPr lang="fi-FI" dirty="0" smtClean="0"/>
          </a:p>
          <a:p>
            <a:r>
              <a:rPr lang="fi-FI" dirty="0" err="1" smtClean="0"/>
              <a:t>Open</a:t>
            </a:r>
            <a:r>
              <a:rPr lang="fi-FI" dirty="0" smtClean="0"/>
              <a:t> </a:t>
            </a:r>
            <a:r>
              <a:rPr lang="fi-FI" dirty="0" err="1" smtClean="0"/>
              <a:t>Geospatial</a:t>
            </a:r>
            <a:r>
              <a:rPr lang="fi-FI" dirty="0" smtClean="0"/>
              <a:t> </a:t>
            </a:r>
            <a:r>
              <a:rPr lang="fi-FI" dirty="0" err="1" smtClean="0"/>
              <a:t>Consortium</a:t>
            </a:r>
            <a:r>
              <a:rPr lang="fi-FI" dirty="0" smtClean="0"/>
              <a:t> (OGC) tarjoaa ohjeet ja standardit rajapintojen tekoa varten (</a:t>
            </a:r>
            <a:r>
              <a:rPr lang="fi-FI" dirty="0" smtClean="0">
                <a:hlinkClick r:id="rId3"/>
              </a:rPr>
              <a:t>http://www.opengeospatial.org/ogc</a:t>
            </a:r>
            <a:r>
              <a:rPr lang="fi-FI" dirty="0" smtClean="0"/>
              <a:t>)</a:t>
            </a:r>
          </a:p>
          <a:p>
            <a:pPr lvl="1"/>
            <a:r>
              <a:rPr lang="fi-FI" dirty="0" smtClean="0"/>
              <a:t>Parannetaan tiedon saatavuutta/käytettävyyttä</a:t>
            </a:r>
          </a:p>
          <a:p>
            <a:pPr lvl="1"/>
            <a:r>
              <a:rPr lang="fi-FI" dirty="0" smtClean="0"/>
              <a:t>Tärkeää, koska nykyään tietoa tulee paljon eri paikoista, eri kielillä, eri tavoin tuotettuna ja kerättynä jne. Jatkossa merkitys korostuu erityisesti, kun erilaiset sensorit ja niiden keräämä tieto lisääntyy!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" y="44624"/>
            <a:ext cx="557478" cy="583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Rajapinnat </a:t>
            </a:r>
            <a:r>
              <a:rPr lang="fi-FI" dirty="0"/>
              <a:t>paikkatietomaailmassa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 smtClean="0"/>
              <a:t>Rajapintatekniikoita käytetään apuna luotaessa </a:t>
            </a:r>
            <a:r>
              <a:rPr lang="fi-FI" sz="2400" dirty="0" err="1" smtClean="0"/>
              <a:t>INSPIRE-direktiivin</a:t>
            </a:r>
            <a:r>
              <a:rPr lang="fi-FI" sz="2400" dirty="0" smtClean="0"/>
              <a:t> edellyttämiä paikkatiedon katselu- ja latauspalveluja</a:t>
            </a:r>
          </a:p>
          <a:p>
            <a:endParaRPr lang="fi-FI" sz="2400" dirty="0" smtClean="0"/>
          </a:p>
          <a:p>
            <a:r>
              <a:rPr lang="fi-FI" sz="2400" dirty="0" smtClean="0"/>
              <a:t>Direktiivi velvoittaa mm. maakuntien liittoja ja kuntia</a:t>
            </a:r>
          </a:p>
          <a:p>
            <a:pPr lvl="1"/>
            <a:r>
              <a:rPr lang="fi-FI" sz="2000" dirty="0" smtClean="0"/>
              <a:t>Lounaispaikan </a:t>
            </a:r>
            <a:r>
              <a:rPr lang="fi-FI" sz="2000" dirty="0" err="1" smtClean="0"/>
              <a:t>LOUSPIRE-hankkeessa</a:t>
            </a:r>
            <a:r>
              <a:rPr lang="fi-FI" sz="2000" dirty="0" smtClean="0"/>
              <a:t> vuonna 2013 toteutettiin mm. vahvistettujen maakuntakaava-aineistojen </a:t>
            </a:r>
            <a:r>
              <a:rPr lang="fi-FI" sz="2000" dirty="0" err="1" smtClean="0"/>
              <a:t>WMS-rajapinnat</a:t>
            </a:r>
            <a:endParaRPr lang="fi-FI" sz="2000" dirty="0" smtClean="0"/>
          </a:p>
          <a:p>
            <a:pPr lvl="2"/>
            <a:r>
              <a:rPr lang="fi-FI" sz="1800" dirty="0">
                <a:hlinkClick r:id="rId3"/>
              </a:rPr>
              <a:t>http://</a:t>
            </a:r>
            <a:r>
              <a:rPr lang="fi-FI" sz="1800" dirty="0" smtClean="0">
                <a:hlinkClick r:id="rId3"/>
              </a:rPr>
              <a:t>www.paikkatietoikkuna.fi/web/fi/positio_3_2013_yhteishankkeella_inspire_velvoitteet_kuntoon</a:t>
            </a:r>
            <a:r>
              <a:rPr lang="fi-FI" sz="1800" dirty="0" smtClean="0"/>
              <a:t> (Positio 3/2013)</a:t>
            </a:r>
          </a:p>
          <a:p>
            <a:pPr lvl="1"/>
            <a:r>
              <a:rPr lang="fi-FI" sz="2000" dirty="0" smtClean="0"/>
              <a:t>Valmiita rajapintoja voi katsella Paikkatietoikkunassa (</a:t>
            </a:r>
            <a:r>
              <a:rPr lang="fi-FI" sz="2000" dirty="0" smtClean="0">
                <a:hlinkClick r:id="rId4"/>
              </a:rPr>
              <a:t>http://www.paikkatietoikkuna.fi</a:t>
            </a:r>
            <a:r>
              <a:rPr lang="fi-FI" sz="2000" dirty="0" smtClean="0"/>
              <a:t>) ja niitä voi julkaista myös omalle nettisivulle upotettavalla karttaikkunalla!</a:t>
            </a:r>
            <a:endParaRPr lang="fi-FI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" y="44624"/>
            <a:ext cx="557478" cy="583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Rajapinnat paikkatietomaailmassa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Rajapintojen avulla voidaan välittää paikkatietoa etäpalvelimelta esim. käyttäjän paikkatietosovellukseen</a:t>
            </a:r>
            <a:endParaRPr lang="fi-FI" dirty="0"/>
          </a:p>
        </p:txBody>
      </p:sp>
      <p:pic>
        <p:nvPicPr>
          <p:cNvPr id="4" name="Kuva 3" descr="lp_karttapalvel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284984"/>
            <a:ext cx="2639910" cy="1645820"/>
          </a:xfrm>
          <a:prstGeom prst="rect">
            <a:avLst/>
          </a:prstGeom>
        </p:spPr>
      </p:pic>
      <p:pic>
        <p:nvPicPr>
          <p:cNvPr id="5" name="Kuva 4" descr="pt_ikkuna_mkaav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276872"/>
            <a:ext cx="2813322" cy="1754564"/>
          </a:xfrm>
          <a:prstGeom prst="rect">
            <a:avLst/>
          </a:prstGeom>
        </p:spPr>
      </p:pic>
      <p:pic>
        <p:nvPicPr>
          <p:cNvPr id="6" name="Kuva 5" descr="qgis_mkaav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3284984"/>
            <a:ext cx="2868014" cy="1730670"/>
          </a:xfrm>
          <a:prstGeom prst="rect">
            <a:avLst/>
          </a:prstGeom>
        </p:spPr>
      </p:pic>
      <p:sp>
        <p:nvSpPr>
          <p:cNvPr id="7" name="Tekstikehys 6"/>
          <p:cNvSpPr txBox="1"/>
          <p:nvPr/>
        </p:nvSpPr>
        <p:spPr>
          <a:xfrm>
            <a:off x="467544" y="501317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LP:n karttapalvelu</a:t>
            </a:r>
            <a:endParaRPr lang="fi-FI" dirty="0"/>
          </a:p>
        </p:txBody>
      </p:sp>
      <p:sp>
        <p:nvSpPr>
          <p:cNvPr id="8" name="Tekstikehys 7"/>
          <p:cNvSpPr txBox="1"/>
          <p:nvPr/>
        </p:nvSpPr>
        <p:spPr>
          <a:xfrm>
            <a:off x="7092280" y="5013176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QGIS yms.</a:t>
            </a:r>
            <a:endParaRPr lang="fi-FI" dirty="0"/>
          </a:p>
        </p:txBody>
      </p:sp>
      <p:sp>
        <p:nvSpPr>
          <p:cNvPr id="9" name="Tekstikehys 8"/>
          <p:cNvSpPr txBox="1"/>
          <p:nvPr/>
        </p:nvSpPr>
        <p:spPr>
          <a:xfrm>
            <a:off x="3491880" y="3933056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Paikkatietoikkuna</a:t>
            </a:r>
            <a:endParaRPr lang="fi-FI" dirty="0"/>
          </a:p>
        </p:txBody>
      </p:sp>
      <p:sp>
        <p:nvSpPr>
          <p:cNvPr id="10" name="Lieriö 9"/>
          <p:cNvSpPr/>
          <p:nvPr/>
        </p:nvSpPr>
        <p:spPr>
          <a:xfrm>
            <a:off x="3707904" y="5013176"/>
            <a:ext cx="1296144" cy="122413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cxnSp>
        <p:nvCxnSpPr>
          <p:cNvPr id="12" name="Suora nuoliyhdysviiva 11"/>
          <p:cNvCxnSpPr/>
          <p:nvPr/>
        </p:nvCxnSpPr>
        <p:spPr>
          <a:xfrm flipH="1" flipV="1">
            <a:off x="2555776" y="5085184"/>
            <a:ext cx="1008112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nuoliyhdysviiva 12"/>
          <p:cNvCxnSpPr/>
          <p:nvPr/>
        </p:nvCxnSpPr>
        <p:spPr>
          <a:xfrm flipV="1">
            <a:off x="4427984" y="4293096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nuoliyhdysviiva 19"/>
          <p:cNvCxnSpPr/>
          <p:nvPr/>
        </p:nvCxnSpPr>
        <p:spPr>
          <a:xfrm flipV="1">
            <a:off x="5076056" y="4797152"/>
            <a:ext cx="936104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aitettu kulma 21"/>
          <p:cNvSpPr/>
          <p:nvPr/>
        </p:nvSpPr>
        <p:spPr>
          <a:xfrm rot="10800000">
            <a:off x="3779912" y="5373216"/>
            <a:ext cx="288032" cy="360040"/>
          </a:xfrm>
          <a:prstGeom prst="foldedCorner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Taitettu kulma 22"/>
          <p:cNvSpPr/>
          <p:nvPr/>
        </p:nvSpPr>
        <p:spPr>
          <a:xfrm rot="10800000">
            <a:off x="3851920" y="5445224"/>
            <a:ext cx="288032" cy="360040"/>
          </a:xfrm>
          <a:prstGeom prst="foldedCorner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Taitettu kulma 23"/>
          <p:cNvSpPr/>
          <p:nvPr/>
        </p:nvSpPr>
        <p:spPr>
          <a:xfrm rot="10800000">
            <a:off x="3923928" y="5517232"/>
            <a:ext cx="288032" cy="360040"/>
          </a:xfrm>
          <a:prstGeom prst="foldedCorner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Taitettu kulma 24"/>
          <p:cNvSpPr/>
          <p:nvPr/>
        </p:nvSpPr>
        <p:spPr>
          <a:xfrm rot="10800000">
            <a:off x="3995936" y="5589240"/>
            <a:ext cx="288032" cy="360040"/>
          </a:xfrm>
          <a:prstGeom prst="foldedCorner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Tekstikehys 25"/>
          <p:cNvSpPr txBox="1"/>
          <p:nvPr/>
        </p:nvSpPr>
        <p:spPr>
          <a:xfrm>
            <a:off x="3851920" y="587727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Palvelin</a:t>
            </a:r>
            <a:endParaRPr lang="fi-FI" dirty="0"/>
          </a:p>
        </p:txBody>
      </p:sp>
      <p:sp>
        <p:nvSpPr>
          <p:cNvPr id="27" name="Taitettu kulma 26"/>
          <p:cNvSpPr/>
          <p:nvPr/>
        </p:nvSpPr>
        <p:spPr>
          <a:xfrm rot="10800000">
            <a:off x="4355976" y="5373216"/>
            <a:ext cx="288032" cy="360040"/>
          </a:xfrm>
          <a:prstGeom prst="foldedCorner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aitettu kulma 27"/>
          <p:cNvSpPr/>
          <p:nvPr/>
        </p:nvSpPr>
        <p:spPr>
          <a:xfrm rot="10800000">
            <a:off x="4427984" y="5445224"/>
            <a:ext cx="288032" cy="360040"/>
          </a:xfrm>
          <a:prstGeom prst="foldedCorner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9" name="Taitettu kulma 28"/>
          <p:cNvSpPr/>
          <p:nvPr/>
        </p:nvSpPr>
        <p:spPr>
          <a:xfrm rot="10800000">
            <a:off x="4499992" y="5517232"/>
            <a:ext cx="288032" cy="360040"/>
          </a:xfrm>
          <a:prstGeom prst="foldedCorner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Taitettu kulma 29"/>
          <p:cNvSpPr/>
          <p:nvPr/>
        </p:nvSpPr>
        <p:spPr>
          <a:xfrm rot="10800000">
            <a:off x="4572000" y="5589240"/>
            <a:ext cx="288032" cy="360040"/>
          </a:xfrm>
          <a:prstGeom prst="foldedCorner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Tekstikehys 6"/>
          <p:cNvSpPr txBox="1"/>
          <p:nvPr/>
        </p:nvSpPr>
        <p:spPr>
          <a:xfrm>
            <a:off x="5580112" y="6399956"/>
            <a:ext cx="3548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smtClean="0"/>
              <a:t>Maakuntakaavat © Varsinais-Suomen liitto</a:t>
            </a:r>
            <a:endParaRPr lang="fi-FI" sz="1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" y="44624"/>
            <a:ext cx="557478" cy="583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WMS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Web </a:t>
            </a:r>
            <a:r>
              <a:rPr lang="fi-FI" dirty="0" err="1" smtClean="0"/>
              <a:t>Map</a:t>
            </a:r>
            <a:r>
              <a:rPr lang="fi-FI" dirty="0" smtClean="0"/>
              <a:t> Service</a:t>
            </a:r>
          </a:p>
          <a:p>
            <a:endParaRPr lang="fi-FI" dirty="0" smtClean="0"/>
          </a:p>
          <a:p>
            <a:r>
              <a:rPr lang="fi-FI" dirty="0" smtClean="0"/>
              <a:t>Mahdollistaa paikkatietoaineistojen tuonnin eri sovelluksiin, kuten Internet-karttapalveluihin tai paikkatieto-ohjelmistoihin (esim. </a:t>
            </a:r>
            <a:r>
              <a:rPr lang="fi-FI" dirty="0" err="1" smtClean="0"/>
              <a:t>ArcMap</a:t>
            </a:r>
            <a:r>
              <a:rPr lang="fi-FI" dirty="0" smtClean="0"/>
              <a:t>, </a:t>
            </a:r>
            <a:r>
              <a:rPr lang="fi-FI" dirty="0" err="1" smtClean="0"/>
              <a:t>Mapinfo</a:t>
            </a:r>
            <a:r>
              <a:rPr lang="fi-FI" dirty="0" smtClean="0"/>
              <a:t>, QGIS…)</a:t>
            </a:r>
          </a:p>
          <a:p>
            <a:endParaRPr lang="fi-FI" dirty="0" smtClean="0"/>
          </a:p>
          <a:p>
            <a:r>
              <a:rPr lang="fi-FI" dirty="0" smtClean="0"/>
              <a:t>Aineiston visualisointi on määritelty ennalta, soveltuu taustakarttakäyttöön (kohteiden visualisointia ei voida muuttaa, SQL-kyselyjä ei voida tehdä)</a:t>
            </a:r>
          </a:p>
          <a:p>
            <a:endParaRPr lang="fi-FI" dirty="0" smtClean="0"/>
          </a:p>
          <a:p>
            <a:r>
              <a:rPr lang="fi-FI" dirty="0" smtClean="0"/>
              <a:t>Kohteiden ominaisuustietoja voidaan tarkastella, mikäli rajapinta sen sallii</a:t>
            </a:r>
          </a:p>
          <a:p>
            <a:endParaRPr lang="fi-FI" dirty="0" smtClean="0"/>
          </a:p>
          <a:p>
            <a:r>
              <a:rPr lang="fi-FI" dirty="0" smtClean="0"/>
              <a:t>Pyynnöt palauttavat paikkatietoaineiston/aineistot </a:t>
            </a:r>
            <a:r>
              <a:rPr lang="fi-FI" dirty="0" err="1" smtClean="0"/>
              <a:t>georeferoituina</a:t>
            </a:r>
            <a:r>
              <a:rPr lang="fi-FI" dirty="0" smtClean="0"/>
              <a:t> kuvina (</a:t>
            </a:r>
            <a:r>
              <a:rPr lang="fi-FI" dirty="0" err="1" smtClean="0"/>
              <a:t>jpg</a:t>
            </a:r>
            <a:r>
              <a:rPr lang="fi-FI" dirty="0" smtClean="0"/>
              <a:t>, </a:t>
            </a:r>
            <a:r>
              <a:rPr lang="fi-FI" dirty="0" err="1" smtClean="0"/>
              <a:t>png</a:t>
            </a:r>
            <a:r>
              <a:rPr lang="fi-FI" dirty="0" smtClean="0"/>
              <a:t> tai muu formaatti)</a:t>
            </a:r>
          </a:p>
          <a:p>
            <a:endParaRPr lang="fi-F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" y="44624"/>
            <a:ext cx="557478" cy="583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3000" b="10221"/>
          <a:stretch/>
        </p:blipFill>
        <p:spPr bwMode="auto">
          <a:xfrm>
            <a:off x="24638" y="1052736"/>
            <a:ext cx="9055196" cy="525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uorakulmio 5"/>
          <p:cNvSpPr/>
          <p:nvPr/>
        </p:nvSpPr>
        <p:spPr>
          <a:xfrm>
            <a:off x="2120172" y="6399125"/>
            <a:ext cx="69596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 err="1" smtClean="0"/>
              <a:t>Kapsi</a:t>
            </a:r>
            <a:r>
              <a:rPr lang="fi-FI" sz="1200" dirty="0" smtClean="0"/>
              <a:t> ry:n toteuttama rajapinta Maanmittauslaitoksen aineistoista (http</a:t>
            </a:r>
            <a:r>
              <a:rPr lang="fi-FI" sz="1200" dirty="0"/>
              <a:t>://kartat.kapsi.fi</a:t>
            </a:r>
            <a:r>
              <a:rPr lang="fi-FI" sz="1200" dirty="0" smtClean="0"/>
              <a:t>/) </a:t>
            </a:r>
            <a:r>
              <a:rPr lang="fi-FI" sz="1200" dirty="0"/>
              <a:t>© </a:t>
            </a:r>
            <a:r>
              <a:rPr lang="fi-FI" sz="1200" dirty="0" smtClean="0"/>
              <a:t>MML 2014</a:t>
            </a:r>
            <a:endParaRPr lang="fi-FI" sz="1200" dirty="0"/>
          </a:p>
        </p:txBody>
      </p:sp>
      <p:sp>
        <p:nvSpPr>
          <p:cNvPr id="8" name="Suorakulmio 7"/>
          <p:cNvSpPr/>
          <p:nvPr/>
        </p:nvSpPr>
        <p:spPr>
          <a:xfrm>
            <a:off x="1152560" y="404664"/>
            <a:ext cx="4185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Maanmittauslaitoksen taustakarttasarja</a:t>
            </a:r>
            <a:endParaRPr lang="fi-F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" y="44624"/>
            <a:ext cx="557478" cy="583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qgis_maakunnat_fmi_opendat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21860" y="908720"/>
            <a:ext cx="7500279" cy="4525963"/>
          </a:xfrm>
        </p:spPr>
      </p:pic>
      <p:sp>
        <p:nvSpPr>
          <p:cNvPr id="5" name="Tekstikehys 4"/>
          <p:cNvSpPr txBox="1"/>
          <p:nvPr/>
        </p:nvSpPr>
        <p:spPr>
          <a:xfrm>
            <a:off x="395536" y="5445224"/>
            <a:ext cx="48926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 smtClean="0"/>
              <a:t>Ilmatieteenlaitoksen pilvisyyskartta ja lämpötilat</a:t>
            </a:r>
          </a:p>
          <a:p>
            <a:r>
              <a:rPr lang="fi-FI" sz="1100" dirty="0" smtClean="0"/>
              <a:t>rajapintoina, noudettu 2.5.2013 (</a:t>
            </a:r>
            <a:r>
              <a:rPr lang="fi-FI" sz="1100" dirty="0" smtClean="0">
                <a:hlinkClick r:id="rId4"/>
              </a:rPr>
              <a:t>http://ilmatieteenlaitos.fi/avoin-data-lisenssi</a:t>
            </a:r>
            <a:r>
              <a:rPr lang="fi-FI" sz="1100" dirty="0" smtClean="0"/>
              <a:t>)</a:t>
            </a:r>
            <a:endParaRPr lang="fi-FI" sz="1100" dirty="0"/>
          </a:p>
        </p:txBody>
      </p:sp>
      <p:sp>
        <p:nvSpPr>
          <p:cNvPr id="7" name="Suorakulmio 6"/>
          <p:cNvSpPr/>
          <p:nvPr/>
        </p:nvSpPr>
        <p:spPr>
          <a:xfrm>
            <a:off x="5364088" y="5445224"/>
            <a:ext cx="28083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dirty="0" smtClean="0"/>
              <a:t>Pohjakartta © Maanmittauslaitos 2012</a:t>
            </a:r>
            <a:endParaRPr lang="fi-FI" sz="1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" y="44624"/>
            <a:ext cx="557478" cy="583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WFS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Web Feature Service</a:t>
            </a:r>
          </a:p>
          <a:p>
            <a:endParaRPr lang="fi-FI" dirty="0" smtClean="0"/>
          </a:p>
          <a:p>
            <a:r>
              <a:rPr lang="fi-FI" dirty="0" smtClean="0"/>
              <a:t>Edellisestä poiketen, avaa aineiston vektorimuodossa esim. paikkatieto-ohjelmistoon, ilman visualisointia</a:t>
            </a:r>
          </a:p>
          <a:p>
            <a:endParaRPr lang="fi-FI" dirty="0" smtClean="0"/>
          </a:p>
          <a:p>
            <a:r>
              <a:rPr lang="fi-FI" dirty="0" smtClean="0"/>
              <a:t>Mahdollisuus myös tallentaa aineisto omalle koneelle</a:t>
            </a:r>
          </a:p>
          <a:p>
            <a:endParaRPr lang="fi-FI" dirty="0" smtClean="0"/>
          </a:p>
          <a:p>
            <a:r>
              <a:rPr lang="fi-FI" dirty="0" smtClean="0"/>
              <a:t>Aineistoa voidaan käyttää vektoriaineiston tavoin:</a:t>
            </a:r>
          </a:p>
          <a:p>
            <a:pPr lvl="1"/>
            <a:r>
              <a:rPr lang="fi-FI" dirty="0" smtClean="0"/>
              <a:t>visualisointi  voidaan muokata mieleiseksi</a:t>
            </a:r>
          </a:p>
          <a:p>
            <a:pPr lvl="1"/>
            <a:r>
              <a:rPr lang="fi-FI" dirty="0" smtClean="0"/>
              <a:t>aineistolle voidaan suorittaa kyselyjä, kyselyn tulokset voi tallentaa omalle koneelle, tai niitä voidaan analysoida</a:t>
            </a:r>
          </a:p>
          <a:p>
            <a:pPr lvl="1"/>
            <a:r>
              <a:rPr lang="fi-FI" dirty="0" smtClean="0"/>
              <a:t>ominaisuustietosarakkeiden näkyvyys määritellään ennalta</a:t>
            </a:r>
          </a:p>
          <a:p>
            <a:endParaRPr lang="fi-F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" y="44624"/>
            <a:ext cx="557478" cy="583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isällön paikkamerkk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3500"/>
          <a:stretch/>
        </p:blipFill>
        <p:spPr bwMode="auto">
          <a:xfrm>
            <a:off x="311117" y="908720"/>
            <a:ext cx="8642548" cy="5212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uorakulmio 7"/>
          <p:cNvSpPr/>
          <p:nvPr/>
        </p:nvSpPr>
        <p:spPr>
          <a:xfrm>
            <a:off x="2184338" y="6596627"/>
            <a:ext cx="69596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 err="1" smtClean="0"/>
              <a:t>Kapsi</a:t>
            </a:r>
            <a:r>
              <a:rPr lang="fi-FI" sz="1200" dirty="0" smtClean="0"/>
              <a:t> ry:n toteuttama rajapinta Maanmittauslaitoksen aineistoista (http</a:t>
            </a:r>
            <a:r>
              <a:rPr lang="fi-FI" sz="1200" dirty="0"/>
              <a:t>://kartat.kapsi.fi</a:t>
            </a:r>
            <a:r>
              <a:rPr lang="fi-FI" sz="1200" dirty="0" smtClean="0"/>
              <a:t>/) </a:t>
            </a:r>
            <a:r>
              <a:rPr lang="fi-FI" sz="1200" dirty="0"/>
              <a:t>© </a:t>
            </a:r>
            <a:r>
              <a:rPr lang="fi-FI" sz="1200" dirty="0" smtClean="0"/>
              <a:t>MML 2014</a:t>
            </a:r>
            <a:endParaRPr lang="fi-FI" sz="1200" dirty="0"/>
          </a:p>
        </p:txBody>
      </p:sp>
      <p:sp>
        <p:nvSpPr>
          <p:cNvPr id="9" name="Suorakulmio 8"/>
          <p:cNvSpPr/>
          <p:nvPr/>
        </p:nvSpPr>
        <p:spPr>
          <a:xfrm>
            <a:off x="2184338" y="6319628"/>
            <a:ext cx="61141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 smtClean="0"/>
              <a:t>Helsingin kaupungin yleisten alueiden rekisteri © Helsingin kaupungin rakennusvirasto</a:t>
            </a:r>
            <a:endParaRPr lang="fi-FI" sz="1200" dirty="0"/>
          </a:p>
        </p:txBody>
      </p:sp>
      <p:sp>
        <p:nvSpPr>
          <p:cNvPr id="10" name="Suorakulmio 9"/>
          <p:cNvSpPr/>
          <p:nvPr/>
        </p:nvSpPr>
        <p:spPr>
          <a:xfrm>
            <a:off x="1152560" y="404664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err="1" smtClean="0"/>
              <a:t>Winkki</a:t>
            </a:r>
            <a:r>
              <a:rPr lang="fi-FI" dirty="0" smtClean="0"/>
              <a:t>, työt yleisillä alueilla</a:t>
            </a:r>
            <a:endParaRPr lang="fi-FI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9" t="5079" r="11585" b="16758"/>
          <a:stretch/>
        </p:blipFill>
        <p:spPr bwMode="auto">
          <a:xfrm>
            <a:off x="1623095" y="332656"/>
            <a:ext cx="5340485" cy="484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" y="44624"/>
            <a:ext cx="557478" cy="583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2699792" y="6228020"/>
            <a:ext cx="3668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http://dev.hel.fi/apis/issuereporting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608137" y="5538190"/>
            <a:ext cx="6506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mtClean="0"/>
              <a:t>Palauterajapinnan </a:t>
            </a:r>
            <a:r>
              <a:rPr lang="fi-FI" dirty="0" smtClean="0"/>
              <a:t>paikkatietoja saa JSON- ja XML-muodossa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973169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" y="44624"/>
            <a:ext cx="557478" cy="583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Mitä on paikkatieto?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00200"/>
            <a:ext cx="5482952" cy="4525963"/>
          </a:xfrm>
        </p:spPr>
        <p:txBody>
          <a:bodyPr/>
          <a:lstStyle/>
          <a:p>
            <a:r>
              <a:rPr lang="fi-FI" dirty="0" smtClean="0"/>
              <a:t>Tietoa, joka voidaan suoraan tai epäsuoraan kiinnittää johonkin sijaintiin maapallolla</a:t>
            </a:r>
          </a:p>
          <a:p>
            <a:pPr lvl="1"/>
            <a:r>
              <a:rPr lang="fi-FI" dirty="0" smtClean="0"/>
              <a:t>ts. lähes kaikki tieto on paikkatietoa</a:t>
            </a:r>
          </a:p>
          <a:p>
            <a:endParaRPr lang="fi-FI" dirty="0" smtClean="0"/>
          </a:p>
          <a:p>
            <a:r>
              <a:rPr lang="fi-FI" dirty="0" smtClean="0"/>
              <a:t>Tyyppeinä vektorimainen tieto ja rasterit</a:t>
            </a:r>
          </a:p>
          <a:p>
            <a:pPr lvl="1"/>
            <a:r>
              <a:rPr lang="fi-FI" b="1" dirty="0" smtClean="0"/>
              <a:t>Vektorit</a:t>
            </a:r>
            <a:r>
              <a:rPr lang="fi-FI" dirty="0" smtClean="0"/>
              <a:t> voivat kuvata ympäristöstä eroteltavissa olevia kohteita pisteinä, viivoina tai alueina, esim. rakennuksia, teitä jne.</a:t>
            </a:r>
          </a:p>
          <a:p>
            <a:pPr lvl="1"/>
            <a:endParaRPr lang="fi-FI" dirty="0" smtClean="0"/>
          </a:p>
          <a:p>
            <a:pPr lvl="1"/>
            <a:r>
              <a:rPr lang="fi-FI" b="1" dirty="0" smtClean="0"/>
              <a:t>Rasterit</a:t>
            </a:r>
            <a:r>
              <a:rPr lang="fi-FI" dirty="0" smtClean="0"/>
              <a:t> ovat </a:t>
            </a:r>
            <a:r>
              <a:rPr lang="fi-FI" dirty="0" err="1" smtClean="0"/>
              <a:t>pikseleistä</a:t>
            </a:r>
            <a:r>
              <a:rPr lang="fi-FI" dirty="0" smtClean="0"/>
              <a:t> koostuvia, usein ilma- tai satelliittikuvia: soveltuvat erityisesti jatkuvien ilmiöiden tarkasteluun, joiden välille on hankala tehdä selkeää rajaa (esim. metsäalueen vähittäinen muuttuminen peltomaiseksi)</a:t>
            </a:r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4" name="Tekstiruutu 3"/>
          <p:cNvSpPr txBox="1"/>
          <p:nvPr/>
        </p:nvSpPr>
        <p:spPr>
          <a:xfrm>
            <a:off x="6660232" y="3036440"/>
            <a:ext cx="19014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50" dirty="0" err="1"/>
              <a:t>Courtesy</a:t>
            </a:r>
            <a:r>
              <a:rPr lang="fi-FI" sz="1050" dirty="0"/>
              <a:t> </a:t>
            </a:r>
            <a:r>
              <a:rPr lang="fi-FI" sz="1050" dirty="0" err="1"/>
              <a:t>NASA/JPL-Caltech</a:t>
            </a:r>
            <a:endParaRPr lang="fi-FI" sz="1050" dirty="0"/>
          </a:p>
        </p:txBody>
      </p:sp>
      <p:pic>
        <p:nvPicPr>
          <p:cNvPr id="2050" name="Picture 2" descr="http://upload.wikimedia.org/wikipedia/commons/thumb/e/e9/Apollo_13_-_Earth_during_journey_home.jpg/1024px-Apollo_13_-_Earth_during_journey_hom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919808" cy="291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1459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8" t="1466" r="12422" b="15000"/>
          <a:stretch/>
        </p:blipFill>
        <p:spPr bwMode="auto">
          <a:xfrm>
            <a:off x="251520" y="260648"/>
            <a:ext cx="4438344" cy="535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9" t="3111" r="16445" b="17778"/>
          <a:stretch/>
        </p:blipFill>
        <p:spPr bwMode="auto">
          <a:xfrm>
            <a:off x="5148064" y="980728"/>
            <a:ext cx="3811638" cy="573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lanuoli 3"/>
          <p:cNvSpPr/>
          <p:nvPr/>
        </p:nvSpPr>
        <p:spPr>
          <a:xfrm rot="17797429">
            <a:off x="4437835" y="2505497"/>
            <a:ext cx="504056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12982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40084" y="692696"/>
            <a:ext cx="8640959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2120172" y="6537624"/>
            <a:ext cx="69596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 err="1" smtClean="0"/>
              <a:t>Kapsi</a:t>
            </a:r>
            <a:r>
              <a:rPr lang="fi-FI" sz="1200" dirty="0" smtClean="0"/>
              <a:t> ry:n toteuttama rajapinta Maanmittauslaitoksen aineistoista (http</a:t>
            </a:r>
            <a:r>
              <a:rPr lang="fi-FI" sz="1200" dirty="0"/>
              <a:t>://kartat.kapsi.fi</a:t>
            </a:r>
            <a:r>
              <a:rPr lang="fi-FI" sz="1200" dirty="0" smtClean="0"/>
              <a:t>/) </a:t>
            </a:r>
            <a:r>
              <a:rPr lang="fi-FI" sz="1200" dirty="0"/>
              <a:t>© </a:t>
            </a:r>
            <a:r>
              <a:rPr lang="fi-FI" sz="1200" dirty="0" smtClean="0"/>
              <a:t>MML 2014</a:t>
            </a:r>
            <a:endParaRPr lang="fi-FI" sz="1200" dirty="0"/>
          </a:p>
        </p:txBody>
      </p:sp>
      <p:sp>
        <p:nvSpPr>
          <p:cNvPr id="6" name="Suorakulmio 5"/>
          <p:cNvSpPr/>
          <p:nvPr/>
        </p:nvSpPr>
        <p:spPr>
          <a:xfrm>
            <a:off x="2120172" y="6260625"/>
            <a:ext cx="70503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200" dirty="0" smtClean="0"/>
              <a:t>Helsingin kaupungin palauterajapinta © Helsingin kaupungin talous- ja suunnittelukeskus, 20.10. 2014</a:t>
            </a:r>
            <a:endParaRPr lang="fi-FI" sz="1200" dirty="0"/>
          </a:p>
        </p:txBody>
      </p:sp>
      <p:sp>
        <p:nvSpPr>
          <p:cNvPr id="7" name="Suorakulmio 6"/>
          <p:cNvSpPr/>
          <p:nvPr/>
        </p:nvSpPr>
        <p:spPr>
          <a:xfrm>
            <a:off x="755576" y="218262"/>
            <a:ext cx="3698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Syyskuun 2014 palautteita kartalla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912271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" y="44624"/>
            <a:ext cx="557478" cy="583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Hyödyllisiä linkkejä</a:t>
            </a:r>
            <a:endParaRPr lang="fi-FI" b="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>
                <a:hlinkClick r:id="rId3"/>
              </a:rPr>
              <a:t>http://www.avoindata.net</a:t>
            </a:r>
            <a:r>
              <a:rPr lang="fi-FI" dirty="0" smtClean="0"/>
              <a:t> </a:t>
            </a:r>
            <a:r>
              <a:rPr lang="fi-FI" dirty="0" err="1" smtClean="0"/>
              <a:t>Avoindata.net</a:t>
            </a:r>
            <a:endParaRPr lang="fi-FI" dirty="0" smtClean="0"/>
          </a:p>
          <a:p>
            <a:r>
              <a:rPr lang="fi-FI" dirty="0" smtClean="0">
                <a:hlinkClick r:id="rId4"/>
              </a:rPr>
              <a:t>http://www.hri.fi</a:t>
            </a:r>
            <a:r>
              <a:rPr lang="fi-FI" dirty="0" smtClean="0"/>
              <a:t> Helsinki </a:t>
            </a:r>
            <a:r>
              <a:rPr lang="fi-FI" dirty="0" err="1" smtClean="0"/>
              <a:t>Region</a:t>
            </a:r>
            <a:r>
              <a:rPr lang="fi-FI" dirty="0" smtClean="0"/>
              <a:t> </a:t>
            </a:r>
            <a:r>
              <a:rPr lang="fi-FI" dirty="0" err="1" smtClean="0"/>
              <a:t>Infoshare</a:t>
            </a:r>
            <a:endParaRPr lang="fi-FI" dirty="0" smtClean="0"/>
          </a:p>
          <a:p>
            <a:r>
              <a:rPr lang="fi-FI" dirty="0" smtClean="0">
                <a:hlinkClick r:id="rId5"/>
              </a:rPr>
              <a:t>http://www.maanmittauslaitos.fi/aineistot-palvelut/latauspalvelut</a:t>
            </a:r>
            <a:r>
              <a:rPr lang="fi-FI" dirty="0"/>
              <a:t> </a:t>
            </a:r>
            <a:r>
              <a:rPr lang="fi-FI" dirty="0" smtClean="0"/>
              <a:t>Maanmittauslaitoksen latauspalvelu</a:t>
            </a:r>
          </a:p>
          <a:p>
            <a:r>
              <a:rPr lang="fi-FI" dirty="0">
                <a:hlinkClick r:id="rId6"/>
              </a:rPr>
              <a:t>http://kartat.kapsi.fi</a:t>
            </a:r>
            <a:r>
              <a:rPr lang="fi-FI" dirty="0" smtClean="0">
                <a:hlinkClick r:id="rId6"/>
              </a:rPr>
              <a:t>/</a:t>
            </a:r>
            <a:r>
              <a:rPr lang="fi-FI" dirty="0" smtClean="0"/>
              <a:t> </a:t>
            </a:r>
            <a:r>
              <a:rPr lang="fi-FI" dirty="0" err="1" smtClean="0"/>
              <a:t>Kapsi</a:t>
            </a:r>
            <a:r>
              <a:rPr lang="fi-FI" dirty="0" smtClean="0"/>
              <a:t> ry:n karttasivusto</a:t>
            </a:r>
          </a:p>
          <a:p>
            <a:r>
              <a:rPr lang="fi-FI" dirty="0" smtClean="0">
                <a:hlinkClick r:id="rId7"/>
              </a:rPr>
              <a:t>http</a:t>
            </a:r>
            <a:r>
              <a:rPr lang="fi-FI" dirty="0">
                <a:hlinkClick r:id="rId7"/>
              </a:rPr>
              <a:t>://www.hermiagroup.fi/opendatatre</a:t>
            </a:r>
            <a:r>
              <a:rPr lang="fi-FI" dirty="0" smtClean="0">
                <a:hlinkClick r:id="rId7"/>
              </a:rPr>
              <a:t>/</a:t>
            </a:r>
            <a:r>
              <a:rPr lang="fi-FI" dirty="0" smtClean="0"/>
              <a:t> Open Data Tampere</a:t>
            </a:r>
          </a:p>
          <a:p>
            <a:r>
              <a:rPr lang="fi-FI" dirty="0" smtClean="0">
                <a:hlinkClick r:id="rId8"/>
              </a:rPr>
              <a:t>http</a:t>
            </a:r>
            <a:r>
              <a:rPr lang="fi-FI" dirty="0">
                <a:hlinkClick r:id="rId8"/>
              </a:rPr>
              <a:t>://</a:t>
            </a:r>
            <a:r>
              <a:rPr lang="fi-FI" dirty="0" smtClean="0">
                <a:hlinkClick r:id="rId8"/>
              </a:rPr>
              <a:t>www.ouka.fi/oulu/oulu-tietoa/avoin-data</a:t>
            </a:r>
            <a:r>
              <a:rPr lang="fi-FI" dirty="0" smtClean="0"/>
              <a:t> Oulun avoimen datan sivusto</a:t>
            </a:r>
          </a:p>
          <a:p>
            <a:r>
              <a:rPr lang="fi-FI" dirty="0" smtClean="0">
                <a:hlinkClick r:id="rId9"/>
              </a:rPr>
              <a:t>http</a:t>
            </a:r>
            <a:r>
              <a:rPr lang="fi-FI" dirty="0">
                <a:hlinkClick r:id="rId9"/>
              </a:rPr>
              <a:t>://paikkatietokeskus.lounaispaikka.fi/fi/aineistot</a:t>
            </a:r>
            <a:r>
              <a:rPr lang="fi-FI" dirty="0" smtClean="0">
                <a:hlinkClick r:id="rId9"/>
              </a:rPr>
              <a:t>/</a:t>
            </a:r>
            <a:r>
              <a:rPr lang="fi-FI" dirty="0" smtClean="0"/>
              <a:t> Lounais-Suomen avointa dataa</a:t>
            </a:r>
            <a:endParaRPr lang="fi-FI" dirty="0"/>
          </a:p>
          <a:p>
            <a:r>
              <a:rPr lang="fi-FI" dirty="0" smtClean="0">
                <a:hlinkClick r:id="rId10"/>
              </a:rPr>
              <a:t>http</a:t>
            </a:r>
            <a:r>
              <a:rPr lang="fi-FI" dirty="0">
                <a:hlinkClick r:id="rId10"/>
              </a:rPr>
              <a:t>://www.suomi.fi/suomifi/tyohuone/yhteiset_palvelut/avoin_data</a:t>
            </a:r>
            <a:r>
              <a:rPr lang="fi-FI" dirty="0" smtClean="0">
                <a:hlinkClick r:id="rId10"/>
              </a:rPr>
              <a:t>/</a:t>
            </a:r>
            <a:r>
              <a:rPr lang="fi-FI" dirty="0" smtClean="0"/>
              <a:t> Julkishallinnon avointa dataa</a:t>
            </a:r>
          </a:p>
        </p:txBody>
      </p:sp>
      <p:sp>
        <p:nvSpPr>
          <p:cNvPr id="5" name="Alaotsikko 2"/>
          <p:cNvSpPr txBox="1">
            <a:spLocks/>
          </p:cNvSpPr>
          <p:nvPr/>
        </p:nvSpPr>
        <p:spPr bwMode="auto">
          <a:xfrm>
            <a:off x="2843808" y="5876690"/>
            <a:ext cx="273630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dirty="0" err="1" smtClean="0"/>
              <a:t>Faris</a:t>
            </a:r>
            <a:r>
              <a:rPr lang="en-GB" dirty="0" smtClean="0"/>
              <a:t> </a:t>
            </a:r>
            <a:r>
              <a:rPr lang="en-GB" dirty="0" err="1" smtClean="0"/>
              <a:t>Alsuhail</a:t>
            </a:r>
            <a:endParaRPr lang="en-GB" dirty="0"/>
          </a:p>
          <a:p>
            <a:pPr marL="0" indent="0">
              <a:buNone/>
              <a:defRPr/>
            </a:pPr>
            <a:r>
              <a:rPr lang="en-GB" dirty="0" smtClean="0"/>
              <a:t>faris.alsuhail@hel.fi</a:t>
            </a:r>
          </a:p>
        </p:txBody>
      </p:sp>
    </p:spTree>
    <p:extLst>
      <p:ext uri="{BB962C8B-B14F-4D97-AF65-F5344CB8AC3E}">
        <p14:creationId xmlns:p14="http://schemas.microsoft.com/office/powerpoint/2010/main" val="13636375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67544" y="620688"/>
            <a:ext cx="7993904" cy="499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uorakulmio 3"/>
          <p:cNvSpPr/>
          <p:nvPr/>
        </p:nvSpPr>
        <p:spPr>
          <a:xfrm>
            <a:off x="1331640" y="6165304"/>
            <a:ext cx="73803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dirty="0" smtClean="0"/>
              <a:t>Pohjakartta </a:t>
            </a:r>
            <a:r>
              <a:rPr lang="fi-FI" sz="1400" dirty="0"/>
              <a:t>© MML </a:t>
            </a:r>
            <a:r>
              <a:rPr lang="fi-FI" sz="1400" dirty="0" smtClean="0"/>
              <a:t>2014, Helsingin kaupungin kaupunkimittausosasto 2014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9820290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050" name="Picture 2" descr="http://fi.okfn.org/files/2013/11/datakysely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" t="42222" r="4176" b="3125"/>
          <a:stretch/>
        </p:blipFill>
        <p:spPr bwMode="auto">
          <a:xfrm>
            <a:off x="852465" y="695324"/>
            <a:ext cx="7391944" cy="578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251520" y="6487482"/>
            <a:ext cx="25328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smtClean="0">
                <a:latin typeface="+mn-lt"/>
              </a:rPr>
              <a:t>Lähde: Open Knowledge Finland</a:t>
            </a:r>
            <a:endParaRPr lang="fi-FI" sz="1400" dirty="0"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" y="44624"/>
            <a:ext cx="557478" cy="583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iruutu 4"/>
          <p:cNvSpPr txBox="1"/>
          <p:nvPr/>
        </p:nvSpPr>
        <p:spPr>
          <a:xfrm>
            <a:off x="2917189" y="5876690"/>
            <a:ext cx="3365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smtClean="0">
                <a:solidFill>
                  <a:srgbClr val="FF0000"/>
                </a:solidFill>
              </a:rPr>
              <a:t>RUNSAASTI PAIKKATIETOA!</a:t>
            </a:r>
            <a:endParaRPr lang="fi-FI" b="1" dirty="0">
              <a:solidFill>
                <a:srgbClr val="FF0000"/>
              </a:solidFill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852466" y="-13990"/>
            <a:ext cx="83192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Kuuden eri kaupunkiseudun datakysely: </a:t>
            </a:r>
            <a:r>
              <a:rPr lang="fi-FI" dirty="0">
                <a:hlinkClick r:id="rId4"/>
              </a:rPr>
              <a:t>http://www.hri.fi/fi/ajankohtaista/paikkatietoaineistojen-avautumista-toivotaan-eniten/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94989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eriö 11"/>
          <p:cNvSpPr/>
          <p:nvPr/>
        </p:nvSpPr>
        <p:spPr>
          <a:xfrm>
            <a:off x="2754357" y="3243077"/>
            <a:ext cx="576064" cy="76616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" y="44624"/>
            <a:ext cx="557478" cy="583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Paikkatieto, paikkatietojärjestelmä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Paikkatieto (Geographic </a:t>
            </a:r>
            <a:r>
              <a:rPr lang="fi-FI" dirty="0" err="1" smtClean="0"/>
              <a:t>Information</a:t>
            </a:r>
            <a:r>
              <a:rPr lang="fi-FI" dirty="0" smtClean="0"/>
              <a:t>) toimii osana paikkatietojärjestelmää (</a:t>
            </a:r>
            <a:r>
              <a:rPr lang="fi-FI" b="1" dirty="0" smtClean="0"/>
              <a:t>Geographic </a:t>
            </a:r>
            <a:r>
              <a:rPr lang="fi-FI" b="1" dirty="0" err="1" smtClean="0"/>
              <a:t>Information</a:t>
            </a:r>
            <a:r>
              <a:rPr lang="fi-FI" b="1" dirty="0" smtClean="0"/>
              <a:t> System = GIS</a:t>
            </a:r>
            <a:r>
              <a:rPr lang="fi-FI" dirty="0" smtClean="0"/>
              <a:t>)</a:t>
            </a:r>
            <a:endParaRPr lang="fi-FI" dirty="0"/>
          </a:p>
        </p:txBody>
      </p:sp>
      <p:pic>
        <p:nvPicPr>
          <p:cNvPr id="5" name="Picture 2" descr="C:\Users\alsuhfa\AppData\Local\Microsoft\Windows\Temporary Internet Files\Content.IE5\9RI25XR2\MC90029902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680" y="3557829"/>
            <a:ext cx="981464" cy="84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lsuhfa\AppData\Local\Microsoft\Windows\Temporary Internet Files\Content.IE5\UOL0MSM0\MC900431573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880918"/>
            <a:ext cx="989756" cy="99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Yhdestä kulmasta leikattu suorakulmio 6"/>
          <p:cNvSpPr/>
          <p:nvPr/>
        </p:nvSpPr>
        <p:spPr>
          <a:xfrm>
            <a:off x="3131840" y="3580879"/>
            <a:ext cx="576064" cy="72008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 smtClean="0"/>
              <a:t>01010101</a:t>
            </a:r>
            <a:endParaRPr lang="fi-FI" sz="1200" dirty="0"/>
          </a:p>
        </p:txBody>
      </p:sp>
      <p:cxnSp>
        <p:nvCxnSpPr>
          <p:cNvPr id="8" name="Suora nuoliyhdysviiva 7"/>
          <p:cNvCxnSpPr/>
          <p:nvPr/>
        </p:nvCxnSpPr>
        <p:spPr>
          <a:xfrm>
            <a:off x="3923927" y="3356992"/>
            <a:ext cx="106618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uora nuoliyhdysviiva 8"/>
          <p:cNvCxnSpPr/>
          <p:nvPr/>
        </p:nvCxnSpPr>
        <p:spPr>
          <a:xfrm>
            <a:off x="3352621" y="4524846"/>
            <a:ext cx="533092" cy="77636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uora nuoliyhdysviiva 9"/>
          <p:cNvCxnSpPr/>
          <p:nvPr/>
        </p:nvCxnSpPr>
        <p:spPr>
          <a:xfrm flipV="1">
            <a:off x="4990112" y="4524846"/>
            <a:ext cx="590000" cy="77636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Ryhmä 13"/>
          <p:cNvGrpSpPr/>
          <p:nvPr/>
        </p:nvGrpSpPr>
        <p:grpSpPr>
          <a:xfrm>
            <a:off x="4239409" y="3925193"/>
            <a:ext cx="358794" cy="751532"/>
            <a:chOff x="1625173" y="3645024"/>
            <a:chExt cx="565062" cy="1183580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grpSpPr>
        <p:sp>
          <p:nvSpPr>
            <p:cNvPr id="11" name="Ellipsi 10"/>
            <p:cNvSpPr/>
            <p:nvPr/>
          </p:nvSpPr>
          <p:spPr>
            <a:xfrm>
              <a:off x="1691680" y="3645024"/>
              <a:ext cx="432048" cy="4320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Puolisuunnikas 12"/>
            <p:cNvSpPr/>
            <p:nvPr/>
          </p:nvSpPr>
          <p:spPr>
            <a:xfrm>
              <a:off x="1625173" y="4077072"/>
              <a:ext cx="565062" cy="751532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9177759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" y="44624"/>
            <a:ext cx="557478" cy="583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Paikkatietoinfrastruktuuri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i="1" dirty="0" smtClean="0"/>
              <a:t>”Paikkatietoinfrastruktuuri </a:t>
            </a:r>
            <a:r>
              <a:rPr lang="fi-FI" i="1" dirty="0"/>
              <a:t>koostuu yhteiskäyttöisistä </a:t>
            </a:r>
            <a:r>
              <a:rPr lang="fi-FI" i="1" dirty="0" smtClean="0"/>
              <a:t>paikkatietoaineistoista</a:t>
            </a:r>
            <a:r>
              <a:rPr lang="fi-FI" i="1" dirty="0"/>
              <a:t>, niitä kuvailevista metatiedoista ja verkkopalveluista, joiden kautta nämä ovat saatavilla</a:t>
            </a:r>
            <a:r>
              <a:rPr lang="fi-FI" i="1" dirty="0" smtClean="0"/>
              <a:t>.”</a:t>
            </a:r>
          </a:p>
          <a:p>
            <a:pPr lvl="1"/>
            <a:r>
              <a:rPr lang="fi-FI" i="1" dirty="0" smtClean="0"/>
              <a:t>http</a:t>
            </a:r>
            <a:r>
              <a:rPr lang="fi-FI" i="1" dirty="0"/>
              <a:t>://www.paikkatietoikkuna.fi/web/10128/29</a:t>
            </a:r>
            <a:endParaRPr lang="fi-FI" i="1" dirty="0" smtClean="0"/>
          </a:p>
          <a:p>
            <a:endParaRPr lang="fi-FI" dirty="0" smtClean="0"/>
          </a:p>
          <a:p>
            <a:r>
              <a:rPr lang="fi-FI" dirty="0" err="1" smtClean="0"/>
              <a:t>INSPIRE-direktiivi</a:t>
            </a:r>
            <a:endParaRPr lang="fi-FI" dirty="0" smtClean="0"/>
          </a:p>
          <a:p>
            <a:pPr lvl="1"/>
            <a:r>
              <a:rPr lang="fi-FI" dirty="0" smtClean="0"/>
              <a:t>Paikkatietojen </a:t>
            </a:r>
            <a:r>
              <a:rPr lang="fi-FI" dirty="0"/>
              <a:t>käytön </a:t>
            </a:r>
            <a:r>
              <a:rPr lang="fi-FI" dirty="0" smtClean="0"/>
              <a:t>tehostaminen</a:t>
            </a:r>
            <a:r>
              <a:rPr lang="fi-FI" dirty="0"/>
              <a:t>, viranomaisten yhteistyön </a:t>
            </a:r>
            <a:r>
              <a:rPr lang="fi-FI" dirty="0" smtClean="0"/>
              <a:t>lisääminen </a:t>
            </a:r>
            <a:r>
              <a:rPr lang="fi-FI" dirty="0"/>
              <a:t>ja monipuolisten kansalaispalvelujen </a:t>
            </a:r>
            <a:r>
              <a:rPr lang="fi-FI" dirty="0" smtClean="0"/>
              <a:t>syntyminen</a:t>
            </a:r>
          </a:p>
          <a:p>
            <a:endParaRPr lang="fi-FI" dirty="0" smtClean="0"/>
          </a:p>
          <a:p>
            <a:pPr lvl="1"/>
            <a:r>
              <a:rPr lang="fi-FI" dirty="0" smtClean="0"/>
              <a:t>&gt;</a:t>
            </a:r>
          </a:p>
          <a:p>
            <a:r>
              <a:rPr lang="fi-FI" dirty="0" smtClean="0"/>
              <a:t>Laki </a:t>
            </a:r>
            <a:r>
              <a:rPr lang="fi-FI" dirty="0"/>
              <a:t>paikkatietoinfrastruktuurista </a:t>
            </a:r>
            <a:r>
              <a:rPr lang="fi-FI" dirty="0" smtClean="0"/>
              <a:t>421/2009</a:t>
            </a:r>
          </a:p>
          <a:p>
            <a:r>
              <a:rPr lang="fi-FI" dirty="0"/>
              <a:t>Valtioneuvoston </a:t>
            </a:r>
            <a:r>
              <a:rPr lang="fi-FI" dirty="0" smtClean="0"/>
              <a:t>asetus paikkatietoinfrastruktuurista 725/2009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07919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" y="44624"/>
            <a:ext cx="557478" cy="583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Avoin data osana paikkatietoinfrastruktuuria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35" y="1600200"/>
            <a:ext cx="7834529" cy="4525963"/>
          </a:xfrm>
        </p:spPr>
      </p:pic>
      <p:sp>
        <p:nvSpPr>
          <p:cNvPr id="5" name="Tekstiruutu 4"/>
          <p:cNvSpPr txBox="1"/>
          <p:nvPr/>
        </p:nvSpPr>
        <p:spPr>
          <a:xfrm>
            <a:off x="6948264" y="6379496"/>
            <a:ext cx="1804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 smtClean="0">
                <a:latin typeface="+mn-lt"/>
              </a:rPr>
              <a:t>Lähde: Maanmittauslaitos</a:t>
            </a:r>
            <a:endParaRPr lang="fi-FI" sz="1200" dirty="0">
              <a:latin typeface="+mn-lt"/>
            </a:endParaRPr>
          </a:p>
        </p:txBody>
      </p:sp>
      <p:grpSp>
        <p:nvGrpSpPr>
          <p:cNvPr id="19" name="Ryhmä 18"/>
          <p:cNvGrpSpPr/>
          <p:nvPr/>
        </p:nvGrpSpPr>
        <p:grpSpPr>
          <a:xfrm>
            <a:off x="755576" y="5522367"/>
            <a:ext cx="1176896" cy="995628"/>
            <a:chOff x="2754357" y="3243077"/>
            <a:chExt cx="3113787" cy="2634195"/>
          </a:xfrm>
        </p:grpSpPr>
        <p:sp>
          <p:nvSpPr>
            <p:cNvPr id="7" name="Lieriö 6"/>
            <p:cNvSpPr/>
            <p:nvPr/>
          </p:nvSpPr>
          <p:spPr>
            <a:xfrm>
              <a:off x="2754357" y="3243077"/>
              <a:ext cx="576064" cy="766166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8" name="Picture 2" descr="C:\Users\alsuhfa\AppData\Local\Microsoft\Windows\Temporary Internet Files\Content.IE5\9RI25XR2\MC900299029[1]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6680" y="3557829"/>
              <a:ext cx="981464" cy="848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alsuhfa\AppData\Local\Microsoft\Windows\Temporary Internet Files\Content.IE5\UOL0MSM0\MC900431573[1]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4880918"/>
              <a:ext cx="989756" cy="996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Yhdestä kulmasta leikattu suorakulmio 9"/>
            <p:cNvSpPr/>
            <p:nvPr/>
          </p:nvSpPr>
          <p:spPr>
            <a:xfrm>
              <a:off x="3131840" y="3580879"/>
              <a:ext cx="576064" cy="720080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200" dirty="0"/>
            </a:p>
          </p:txBody>
        </p:sp>
        <p:cxnSp>
          <p:nvCxnSpPr>
            <p:cNvPr id="11" name="Suora nuoliyhdysviiva 10"/>
            <p:cNvCxnSpPr/>
            <p:nvPr/>
          </p:nvCxnSpPr>
          <p:spPr>
            <a:xfrm>
              <a:off x="3923927" y="3356992"/>
              <a:ext cx="1066185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uora nuoliyhdysviiva 11"/>
            <p:cNvCxnSpPr/>
            <p:nvPr/>
          </p:nvCxnSpPr>
          <p:spPr>
            <a:xfrm>
              <a:off x="3352621" y="4524846"/>
              <a:ext cx="533092" cy="776362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uora nuoliyhdysviiva 12"/>
            <p:cNvCxnSpPr/>
            <p:nvPr/>
          </p:nvCxnSpPr>
          <p:spPr>
            <a:xfrm flipV="1">
              <a:off x="4990112" y="4524846"/>
              <a:ext cx="590000" cy="776362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Ryhmä 13"/>
            <p:cNvGrpSpPr/>
            <p:nvPr/>
          </p:nvGrpSpPr>
          <p:grpSpPr>
            <a:xfrm>
              <a:off x="4239409" y="3925193"/>
              <a:ext cx="358794" cy="751532"/>
              <a:chOff x="1625173" y="3645024"/>
              <a:chExt cx="565062" cy="1183580"/>
            </a:xfr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</p:grpSpPr>
          <p:sp>
            <p:nvSpPr>
              <p:cNvPr id="15" name="Ellipsi 14"/>
              <p:cNvSpPr/>
              <p:nvPr/>
            </p:nvSpPr>
            <p:spPr>
              <a:xfrm>
                <a:off x="1691680" y="3645024"/>
                <a:ext cx="432048" cy="43204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6" name="Puolisuunnikas 15"/>
              <p:cNvSpPr/>
              <p:nvPr/>
            </p:nvSpPr>
            <p:spPr>
              <a:xfrm>
                <a:off x="1625173" y="4077072"/>
                <a:ext cx="565062" cy="751532"/>
              </a:xfrm>
              <a:prstGeom prst="trapezoi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</p:grpSp>
      </p:grpSp>
      <p:grpSp>
        <p:nvGrpSpPr>
          <p:cNvPr id="40" name="Ryhmä 39"/>
          <p:cNvGrpSpPr/>
          <p:nvPr/>
        </p:nvGrpSpPr>
        <p:grpSpPr>
          <a:xfrm>
            <a:off x="5072790" y="5491656"/>
            <a:ext cx="1696474" cy="1329782"/>
            <a:chOff x="1776091" y="2529603"/>
            <a:chExt cx="4452093" cy="3489774"/>
          </a:xfrm>
        </p:grpSpPr>
        <p:pic>
          <p:nvPicPr>
            <p:cNvPr id="20" name="Picture 2" descr="C:\Users\alsuhfa\AppData\Local\Microsoft\Windows\Temporary Internet Files\Content.IE5\9RI25XR2\MC900299029[1]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381" y="3557829"/>
              <a:ext cx="981464" cy="848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" descr="C:\Users\alsuhfa\AppData\Local\Microsoft\Windows\Temporary Internet Files\Content.IE5\UOL0MSM0\MC900431573[1]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4524846"/>
              <a:ext cx="989756" cy="996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Yhdestä kulmasta leikattu suorakulmio 21"/>
            <p:cNvSpPr/>
            <p:nvPr/>
          </p:nvSpPr>
          <p:spPr>
            <a:xfrm>
              <a:off x="3635896" y="3580879"/>
              <a:ext cx="576064" cy="720080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200" dirty="0"/>
            </a:p>
          </p:txBody>
        </p:sp>
        <p:pic>
          <p:nvPicPr>
            <p:cNvPr id="24" name="Picture 3" descr="C:\Users\alsuhfa\AppData\Local\Microsoft\Windows\Temporary Internet Files\Content.IE5\UOL0MSM0\MC900431573[1]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6740" y="4598189"/>
              <a:ext cx="989756" cy="996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Vuokaaviosymboli: Magneettilevy 24"/>
            <p:cNvSpPr/>
            <p:nvPr/>
          </p:nvSpPr>
          <p:spPr>
            <a:xfrm>
              <a:off x="3454092" y="2529603"/>
              <a:ext cx="788600" cy="648072"/>
            </a:xfrm>
            <a:prstGeom prst="flowChartMagneticDis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6" name="Vuokaaviosymboli: Magneettilevy 25"/>
            <p:cNvSpPr/>
            <p:nvPr/>
          </p:nvSpPr>
          <p:spPr>
            <a:xfrm>
              <a:off x="2627784" y="3827645"/>
              <a:ext cx="788600" cy="648072"/>
            </a:xfrm>
            <a:prstGeom prst="flowChartMagneticDis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7" name="Yhdestä kulmasta leikattu suorakulmio 26"/>
            <p:cNvSpPr/>
            <p:nvPr/>
          </p:nvSpPr>
          <p:spPr>
            <a:xfrm>
              <a:off x="3415897" y="3833855"/>
              <a:ext cx="576064" cy="720080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200" dirty="0"/>
            </a:p>
          </p:txBody>
        </p:sp>
        <p:pic>
          <p:nvPicPr>
            <p:cNvPr id="28" name="Picture 3" descr="C:\Users\alsuhfa\AppData\Local\Microsoft\Windows\Temporary Internet Files\Content.IE5\UOL0MSM0\MC900431573[1]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1385" y="5023023"/>
              <a:ext cx="989756" cy="996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C:\Users\alsuhfa\AppData\Local\Microsoft\Windows\Temporary Internet Files\Content.IE5\UOL0MSM0\MC900433826[1]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3645145"/>
              <a:ext cx="864096" cy="86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alsuhfa\AppData\Local\Microsoft\Windows\Temporary Internet Files\Content.IE5\UOL0MSM0\MC900431573[1]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0167" y="3916673"/>
              <a:ext cx="989756" cy="996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Vuokaaviosymboli: Magneettilevy 30"/>
            <p:cNvSpPr/>
            <p:nvPr/>
          </p:nvSpPr>
          <p:spPr>
            <a:xfrm>
              <a:off x="2699792" y="2698506"/>
              <a:ext cx="788600" cy="648072"/>
            </a:xfrm>
            <a:prstGeom prst="flowChartMagneticDis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2" name="Vuokaaviosymboli: Keskusmuisti 31"/>
            <p:cNvSpPr/>
            <p:nvPr/>
          </p:nvSpPr>
          <p:spPr>
            <a:xfrm>
              <a:off x="2195736" y="3171831"/>
              <a:ext cx="720080" cy="655814"/>
            </a:xfrm>
            <a:prstGeom prst="flowChartInternalStorag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3" name="Vuokaaviosymboli: Keskusmuisti 32"/>
            <p:cNvSpPr/>
            <p:nvPr/>
          </p:nvSpPr>
          <p:spPr>
            <a:xfrm>
              <a:off x="1988096" y="3324231"/>
              <a:ext cx="720080" cy="655814"/>
            </a:xfrm>
            <a:prstGeom prst="flowChartInternalStorag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4" name="Vuokaaviosymboli: Keskusmuisti 33"/>
            <p:cNvSpPr/>
            <p:nvPr/>
          </p:nvSpPr>
          <p:spPr>
            <a:xfrm>
              <a:off x="1776091" y="3482011"/>
              <a:ext cx="720080" cy="655814"/>
            </a:xfrm>
            <a:prstGeom prst="flowChartInternalStorag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5" name="Yhdestä kulmasta leikattu suorakulmio 34"/>
            <p:cNvSpPr/>
            <p:nvPr/>
          </p:nvSpPr>
          <p:spPr>
            <a:xfrm>
              <a:off x="3166060" y="3045285"/>
              <a:ext cx="576064" cy="720080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200" dirty="0"/>
            </a:p>
          </p:txBody>
        </p:sp>
        <p:sp>
          <p:nvSpPr>
            <p:cNvPr id="36" name="Yhdestä kulmasta leikattu suorakulmio 35"/>
            <p:cNvSpPr/>
            <p:nvPr/>
          </p:nvSpPr>
          <p:spPr>
            <a:xfrm>
              <a:off x="2208139" y="4164806"/>
              <a:ext cx="576064" cy="720080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200" dirty="0"/>
            </a:p>
          </p:txBody>
        </p:sp>
        <p:cxnSp>
          <p:nvCxnSpPr>
            <p:cNvPr id="37" name="Suora nuoliyhdysviiva 36"/>
            <p:cNvCxnSpPr/>
            <p:nvPr/>
          </p:nvCxnSpPr>
          <p:spPr>
            <a:xfrm>
              <a:off x="4000105" y="3482011"/>
              <a:ext cx="1066185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uora nuoliyhdysviiva 37"/>
            <p:cNvCxnSpPr/>
            <p:nvPr/>
          </p:nvCxnSpPr>
          <p:spPr>
            <a:xfrm>
              <a:off x="3352621" y="4524846"/>
              <a:ext cx="533092" cy="776362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uora nuoliyhdysviiva 38"/>
            <p:cNvCxnSpPr/>
            <p:nvPr/>
          </p:nvCxnSpPr>
          <p:spPr>
            <a:xfrm flipV="1">
              <a:off x="4990112" y="4524846"/>
              <a:ext cx="590000" cy="776362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Ryhmä 40"/>
          <p:cNvGrpSpPr/>
          <p:nvPr/>
        </p:nvGrpSpPr>
        <p:grpSpPr>
          <a:xfrm>
            <a:off x="6005912" y="5979521"/>
            <a:ext cx="133366" cy="279350"/>
            <a:chOff x="1625173" y="3645024"/>
            <a:chExt cx="565062" cy="1183580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grpSpPr>
        <p:sp>
          <p:nvSpPr>
            <p:cNvPr id="42" name="Ellipsi 41"/>
            <p:cNvSpPr/>
            <p:nvPr/>
          </p:nvSpPr>
          <p:spPr>
            <a:xfrm>
              <a:off x="1691680" y="3645024"/>
              <a:ext cx="432048" cy="4320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3" name="Puolisuunnikas 42"/>
            <p:cNvSpPr/>
            <p:nvPr/>
          </p:nvSpPr>
          <p:spPr>
            <a:xfrm>
              <a:off x="1625173" y="4077072"/>
              <a:ext cx="565062" cy="751532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2347314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2" y="44624"/>
            <a:ext cx="557478" cy="583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3568" y="1047750"/>
            <a:ext cx="8003232" cy="436563"/>
          </a:xfrm>
        </p:spPr>
        <p:txBody>
          <a:bodyPr/>
          <a:lstStyle/>
          <a:p>
            <a:r>
              <a:rPr lang="fi-FI" dirty="0" smtClean="0"/>
              <a:t>Miten saan avointa paikkatietoa käyttööni?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 dirty="0" smtClean="0"/>
              <a:t>Katselupalvelut (karttapalvelut)</a:t>
            </a:r>
          </a:p>
          <a:p>
            <a:pPr lvl="1"/>
            <a:r>
              <a:rPr lang="fi-FI" sz="2800" dirty="0" smtClean="0"/>
              <a:t>Jos aineistojen katselu riittää, niin esim. </a:t>
            </a:r>
            <a:r>
              <a:rPr lang="fi-FI" sz="2800" dirty="0" err="1" smtClean="0"/>
              <a:t>www.paikkatietoikkuna.fi</a:t>
            </a:r>
            <a:endParaRPr lang="fi-FI" sz="2800" dirty="0" smtClean="0"/>
          </a:p>
          <a:p>
            <a:endParaRPr lang="fi-FI" sz="2800" dirty="0"/>
          </a:p>
          <a:p>
            <a:r>
              <a:rPr lang="fi-FI" sz="2800" dirty="0" smtClean="0"/>
              <a:t>Erilaiset latauspalvelut</a:t>
            </a:r>
          </a:p>
          <a:p>
            <a:pPr lvl="1"/>
            <a:r>
              <a:rPr lang="fi-FI" sz="2400" dirty="0" smtClean="0"/>
              <a:t>”Perinteinen tyyli”, eli ladataan aineisto omalle työpisteelle käytettäväksi </a:t>
            </a:r>
          </a:p>
          <a:p>
            <a:endParaRPr lang="fi-FI" sz="2800" dirty="0" smtClean="0"/>
          </a:p>
          <a:p>
            <a:r>
              <a:rPr lang="fi-FI" sz="2800" dirty="0" smtClean="0"/>
              <a:t>Rajapinnat</a:t>
            </a:r>
          </a:p>
          <a:p>
            <a:pPr lvl="1"/>
            <a:r>
              <a:rPr lang="fi-FI" sz="2400" dirty="0" smtClean="0"/>
              <a:t>Aineiston käyttö suoraan </a:t>
            </a:r>
            <a:r>
              <a:rPr lang="fi-FI" sz="2400" dirty="0" err="1" smtClean="0"/>
              <a:t>etänä</a:t>
            </a:r>
            <a:r>
              <a:rPr lang="fi-FI" sz="2400" dirty="0" smtClean="0"/>
              <a:t> olevalta palvelimelta</a:t>
            </a:r>
          </a:p>
          <a:p>
            <a:pPr lvl="1"/>
            <a:r>
              <a:rPr lang="fi-FI" sz="2400" dirty="0" smtClean="0"/>
              <a:t>Mahdollisuus myös (rajapinnasta riippuen) aineiston lataaminen omalle työpisteelle kokonaan tai osittain</a:t>
            </a:r>
            <a:endParaRPr lang="fi-FI" sz="2400" dirty="0"/>
          </a:p>
          <a:p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22029052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0250"/>
          <a:stretch/>
        </p:blipFill>
        <p:spPr bwMode="auto">
          <a:xfrm>
            <a:off x="179512" y="1196752"/>
            <a:ext cx="8729215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iruutu 3"/>
          <p:cNvSpPr txBox="1"/>
          <p:nvPr/>
        </p:nvSpPr>
        <p:spPr>
          <a:xfrm>
            <a:off x="827584" y="663258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Paikkatietoikkuna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766234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5790</TotalTime>
  <Words>777</Words>
  <Application>Microsoft Office PowerPoint</Application>
  <PresentationFormat>Näytössä katseltava diaesitys (4:3)</PresentationFormat>
  <Paragraphs>128</Paragraphs>
  <Slides>22</Slides>
  <Notes>3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22</vt:i4>
      </vt:variant>
    </vt:vector>
  </HeadingPairs>
  <TitlesOfParts>
    <vt:vector size="23" baseType="lpstr">
      <vt:lpstr>Office-teema</vt:lpstr>
      <vt:lpstr>PowerPoint-esitys</vt:lpstr>
      <vt:lpstr>Mitä on paikkatieto?</vt:lpstr>
      <vt:lpstr>PowerPoint-esitys</vt:lpstr>
      <vt:lpstr>PowerPoint-esitys</vt:lpstr>
      <vt:lpstr>Paikkatieto, paikkatietojärjestelmä</vt:lpstr>
      <vt:lpstr>Paikkatietoinfrastruktuuri</vt:lpstr>
      <vt:lpstr>Avoin data osana paikkatietoinfrastruktuuria</vt:lpstr>
      <vt:lpstr>Miten saan avointa paikkatietoa käyttööni?</vt:lpstr>
      <vt:lpstr>PowerPoint-esitys</vt:lpstr>
      <vt:lpstr>PowerPoint-esitys</vt:lpstr>
      <vt:lpstr>Rajapinnat paikkatietomaailmassa</vt:lpstr>
      <vt:lpstr>Rajapinnat paikkatietomaailmassa</vt:lpstr>
      <vt:lpstr>Rajapinnat paikkatietomaailmassa</vt:lpstr>
      <vt:lpstr>WMS</vt:lpstr>
      <vt:lpstr>PowerPoint-esitys</vt:lpstr>
      <vt:lpstr>PowerPoint-esitys</vt:lpstr>
      <vt:lpstr>WFS</vt:lpstr>
      <vt:lpstr>PowerPoint-esitys</vt:lpstr>
      <vt:lpstr>PowerPoint-esitys</vt:lpstr>
      <vt:lpstr>PowerPoint-esitys</vt:lpstr>
      <vt:lpstr>PowerPoint-esitys</vt:lpstr>
      <vt:lpstr>Hyödyllisiä linkkejä</vt:lpstr>
    </vt:vector>
  </TitlesOfParts>
  <Company>Varsinais-Suomen liitto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Kaisa Savola</dc:creator>
  <cp:lastModifiedBy>Kekkonen Hami</cp:lastModifiedBy>
  <cp:revision>584</cp:revision>
  <dcterms:created xsi:type="dcterms:W3CDTF">2010-11-18T06:24:33Z</dcterms:created>
  <dcterms:modified xsi:type="dcterms:W3CDTF">2014-11-04T07:52:28Z</dcterms:modified>
</cp:coreProperties>
</file>