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58" r:id="rId4"/>
    <p:sldId id="259" r:id="rId5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4B173F7-B231-4769-9F3C-3055CAC77445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9F872AE-9342-4CBC-B87B-F99452637A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6837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9CE7D851-4728-479D-A190-1E6F0DB995D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38399E96-F33B-48A4-B6B2-2F36FF73A9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506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99" indent="-28573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21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89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258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427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595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763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932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029900-C278-4914-80FA-65AAC5F3B276}" type="slidenum">
              <a:rPr lang="fi-FI" altLang="fi-FI" smtClean="0"/>
              <a:pPr/>
              <a:t>1</a:t>
            </a:fld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2315363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34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99" indent="-28573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21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89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258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427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595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763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932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2FDE92-389A-4FF8-921C-DCE8F8E8A166}" type="slidenum">
              <a:rPr lang="fi-FI" altLang="fi-FI" smtClean="0"/>
              <a:pPr/>
              <a:t>2</a:t>
            </a:fld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454971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39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99" indent="-28573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21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89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258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427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595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763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932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0AC94D-61B4-4CC9-B6EC-7A7F28126E98}" type="slidenum">
              <a:rPr lang="fi-FI" altLang="fi-FI" smtClean="0"/>
              <a:pPr/>
              <a:t>3</a:t>
            </a:fld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625437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i-FI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56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99" indent="-28573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21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89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258" indent="-22858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427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595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763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932" indent="-228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D39BCA-07D6-46B3-AA9D-2E3C2B5EB71C}" type="slidenum">
              <a:rPr lang="fi-FI" altLang="fi-FI" smtClean="0"/>
              <a:pPr/>
              <a:t>4</a:t>
            </a:fld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345720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003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87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186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2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035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968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05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353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16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44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82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7539-4820-4F36-BBC0-ABDC8912A02D}" type="datetimeFigureOut">
              <a:rPr lang="fi-FI" smtClean="0"/>
              <a:t>19.12.2016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5DC6-D1E7-47E1-A1EA-FD660D1871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319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tsikko 1"/>
          <p:cNvSpPr>
            <a:spLocks noGrp="1"/>
          </p:cNvSpPr>
          <p:nvPr>
            <p:ph type="title"/>
          </p:nvPr>
        </p:nvSpPr>
        <p:spPr>
          <a:xfrm rot="16200000">
            <a:off x="-1489075" y="3000376"/>
            <a:ext cx="6913563" cy="91281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fi-FI" altLang="fi-FI" sz="3200" b="1" dirty="0"/>
              <a:t>Avustusluokat  </a:t>
            </a:r>
            <a:endParaRPr lang="en-US" altLang="fi-FI" sz="3200" b="1" dirty="0"/>
          </a:p>
        </p:txBody>
      </p:sp>
      <p:sp>
        <p:nvSpPr>
          <p:cNvPr id="52227" name="Sisällön paikkamerkki 2"/>
          <p:cNvSpPr>
            <a:spLocks noGrp="1"/>
          </p:cNvSpPr>
          <p:nvPr>
            <p:ph idx="1"/>
          </p:nvPr>
        </p:nvSpPr>
        <p:spPr>
          <a:xfrm>
            <a:off x="2789538" y="379500"/>
            <a:ext cx="7886700" cy="4351337"/>
          </a:xfrm>
        </p:spPr>
        <p:txBody>
          <a:bodyPr>
            <a:normAutofit fontScale="62500" lnSpcReduction="20000"/>
          </a:bodyPr>
          <a:lstStyle/>
          <a:p>
            <a:r>
              <a:rPr lang="fi-FI" altLang="en-US" sz="2400" b="1" dirty="0">
                <a:latin typeface="Calibri Light" panose="020F0302020204030204" pitchFamily="34" charset="0"/>
              </a:rPr>
              <a:t>Taide- ja kulttuuriavustukset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helsinkiläisille taide- ja kulttuurilaitoksille ja -yhteisöille, järjestöille, yhdistyksille, työryhmille, taiteilijoille, kaupunginosatapahtumille ja asukkaille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Kaikille avoimen taide- ja kulttuuritoiminnan ja taiteen perusopetuksen avustamiseen 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Haku porrastetusti haettavan summan mukaan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Mahdollisuus hakea avustusta sekä monivuotiseen että projektimuotoiseen toimintaan</a:t>
            </a:r>
          </a:p>
          <a:p>
            <a:r>
              <a:rPr lang="fi-FI" altLang="en-US" sz="2400" b="1" dirty="0">
                <a:latin typeface="Calibri Light" panose="020F0302020204030204" pitchFamily="34" charset="0"/>
              </a:rPr>
              <a:t>Kehittämisavustukset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helsinkiläisille rekisteröityneille taide- ja kulttuurilaitoksille ja -yhteisöille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kehittämishankkeisiin, esim.</a:t>
            </a:r>
          </a:p>
          <a:p>
            <a:pPr lvl="2"/>
            <a:r>
              <a:rPr lang="fi-FI" altLang="en-US" dirty="0" smtClean="0">
                <a:latin typeface="Calibri Light" panose="020F0302020204030204" pitchFamily="34" charset="0"/>
              </a:rPr>
              <a:t>Yhteistyöverkostot</a:t>
            </a:r>
          </a:p>
          <a:p>
            <a:pPr lvl="2"/>
            <a:r>
              <a:rPr lang="fi-FI" altLang="en-US" dirty="0" smtClean="0">
                <a:latin typeface="Calibri Light" panose="020F0302020204030204" pitchFamily="34" charset="0"/>
              </a:rPr>
              <a:t>Kokeilut (esim. uudenlaiset työskentelytavat, konseptit, </a:t>
            </a:r>
            <a:r>
              <a:rPr lang="fi-FI" altLang="en-US" dirty="0" err="1" smtClean="0">
                <a:latin typeface="Calibri Light" panose="020F0302020204030204" pitchFamily="34" charset="0"/>
              </a:rPr>
              <a:t>uudenl</a:t>
            </a:r>
            <a:r>
              <a:rPr lang="fi-FI" altLang="en-US" dirty="0" smtClean="0">
                <a:latin typeface="Calibri Light" panose="020F0302020204030204" pitchFamily="34" charset="0"/>
              </a:rPr>
              <a:t>. tilaratkaisut)</a:t>
            </a:r>
          </a:p>
          <a:p>
            <a:pPr lvl="2"/>
            <a:r>
              <a:rPr lang="fi-FI" altLang="en-US" dirty="0" smtClean="0">
                <a:latin typeface="Calibri Light" panose="020F0302020204030204" pitchFamily="34" charset="0"/>
              </a:rPr>
              <a:t>Hankkeet, joilla tavoitellaan kulttuurista ja taiteellista uudistumista ja kehittämistä</a:t>
            </a:r>
          </a:p>
          <a:p>
            <a:pPr lvl="2"/>
            <a:r>
              <a:rPr lang="fi-FI" altLang="en-US" dirty="0" smtClean="0">
                <a:latin typeface="Calibri Light" panose="020F0302020204030204" pitchFamily="34" charset="0"/>
              </a:rPr>
              <a:t>Osaamisen kehittämisen hankkeet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Mahdollisuus tehdä valtuustokausittaisia painotuksia</a:t>
            </a:r>
          </a:p>
          <a:p>
            <a:r>
              <a:rPr lang="fi-FI" altLang="en-US" sz="2400" b="1" dirty="0">
                <a:latin typeface="Calibri Light" panose="020F0302020204030204" pitchFamily="34" charset="0"/>
              </a:rPr>
              <a:t>Kulttuuripalkinnot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Helsingin kulttuuripalkinto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Helsingin kulttuuriteko</a:t>
            </a:r>
          </a:p>
          <a:p>
            <a:pPr lvl="1"/>
            <a:r>
              <a:rPr lang="fi-FI" altLang="en-US" dirty="0" smtClean="0">
                <a:latin typeface="Calibri Light" panose="020F0302020204030204" pitchFamily="34" charset="0"/>
              </a:rPr>
              <a:t>Helsingin vuoden taiteilija -palkinnot (3 kpl, vaihtuvat painotukset)</a:t>
            </a:r>
          </a:p>
          <a:p>
            <a:pPr lvl="2"/>
            <a:r>
              <a:rPr lang="fi-FI" altLang="en-US" dirty="0" smtClean="0">
                <a:latin typeface="Calibri Light" panose="020F0302020204030204" pitchFamily="34" charset="0"/>
              </a:rPr>
              <a:t>Tanssi-, sirkus- ja yhteisötaide </a:t>
            </a:r>
            <a:endParaRPr lang="en-US" alt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2731873" y="5750011"/>
            <a:ext cx="7771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i="1" dirty="0" smtClean="0"/>
              <a:t>(Katso tarkennukset ja lisätiedot tammikuussa 2017 nettisivuiltamme</a:t>
            </a:r>
            <a:r>
              <a:rPr lang="fi-FI" b="1" dirty="0" smtClean="0"/>
              <a:t>:</a:t>
            </a:r>
            <a:br>
              <a:rPr lang="fi-FI" b="1" dirty="0" smtClean="0"/>
            </a:br>
            <a:r>
              <a:rPr lang="fi-FI" b="1" i="1" dirty="0" smtClean="0"/>
              <a:t>http://www.hel.fi/www/kulke/fi)</a:t>
            </a:r>
            <a:endParaRPr lang="fi-FI" b="1" i="1" dirty="0"/>
          </a:p>
        </p:txBody>
      </p:sp>
    </p:spTree>
    <p:extLst>
      <p:ext uri="{BB962C8B-B14F-4D97-AF65-F5344CB8AC3E}">
        <p14:creationId xmlns:p14="http://schemas.microsoft.com/office/powerpoint/2010/main" val="19853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Otsikko 1"/>
          <p:cNvSpPr>
            <a:spLocks noGrp="1"/>
          </p:cNvSpPr>
          <p:nvPr>
            <p:ph type="title"/>
          </p:nvPr>
        </p:nvSpPr>
        <p:spPr>
          <a:xfrm>
            <a:off x="1836738" y="1539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Calibri Light" panose="020F0302020204030204" pitchFamily="34" charset="0"/>
              </a:rPr>
              <a:t>Taide- ja kulttuuriavustukset: </a:t>
            </a:r>
            <a:br>
              <a:rPr lang="fi-FI" altLang="fi-FI" dirty="0" smtClean="0">
                <a:latin typeface="Calibri Light" panose="020F0302020204030204" pitchFamily="34" charset="0"/>
              </a:rPr>
            </a:br>
            <a:r>
              <a:rPr lang="fi-FI" altLang="fi-FI" dirty="0" smtClean="0">
                <a:latin typeface="Calibri Light" panose="020F0302020204030204" pitchFamily="34" charset="0"/>
              </a:rPr>
              <a:t>Vaatimukset erisuuruisille avustuksille</a:t>
            </a:r>
            <a:endParaRPr lang="en-US" altLang="fi-FI" dirty="0" smtClean="0">
              <a:latin typeface="Calibri Light" panose="020F0302020204030204" pitchFamily="34" charset="0"/>
            </a:endParaRPr>
          </a:p>
        </p:txBody>
      </p:sp>
      <p:sp>
        <p:nvSpPr>
          <p:cNvPr id="56323" name="Sisällön paikkamerkki 2"/>
          <p:cNvSpPr>
            <a:spLocks noGrp="1"/>
          </p:cNvSpPr>
          <p:nvPr>
            <p:ph idx="1"/>
          </p:nvPr>
        </p:nvSpPr>
        <p:spPr>
          <a:xfrm>
            <a:off x="1919288" y="1455738"/>
            <a:ext cx="8229600" cy="4525962"/>
          </a:xfrm>
        </p:spPr>
        <p:txBody>
          <a:bodyPr/>
          <a:lstStyle/>
          <a:p>
            <a:pPr marL="0" indent="0">
              <a:buNone/>
            </a:pPr>
            <a:endParaRPr lang="en-US" altLang="fi-FI" dirty="0" smtClean="0">
              <a:latin typeface="Calibri Light" panose="020F0302020204030204" pitchFamily="34" charset="0"/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2927351" y="4600576"/>
            <a:ext cx="1439863" cy="968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4367213" y="3860800"/>
            <a:ext cx="1441450" cy="170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5808663" y="2951164"/>
            <a:ext cx="1439862" cy="2617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latin typeface="Calibri Light" panose="020F0302020204030204" pitchFamily="34" charset="0"/>
            </a:endParaRPr>
          </a:p>
        </p:txBody>
      </p:sp>
      <p:sp>
        <p:nvSpPr>
          <p:cNvPr id="8" name="Suorakulmio 7"/>
          <p:cNvSpPr/>
          <p:nvPr/>
        </p:nvSpPr>
        <p:spPr>
          <a:xfrm>
            <a:off x="7248526" y="2039938"/>
            <a:ext cx="1439863" cy="3529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 Light" panose="020F0302020204030204" pitchFamily="34" charset="0"/>
            </a:endParaRPr>
          </a:p>
        </p:txBody>
      </p:sp>
      <p:sp>
        <p:nvSpPr>
          <p:cNvPr id="56328" name="Tekstiruutu 8"/>
          <p:cNvSpPr txBox="1">
            <a:spLocks noChangeArrowheads="1"/>
          </p:cNvSpPr>
          <p:nvPr/>
        </p:nvSpPr>
        <p:spPr bwMode="auto">
          <a:xfrm>
            <a:off x="3216276" y="4302126"/>
            <a:ext cx="1006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200">
                <a:latin typeface="Calibri Light" panose="020F0302020204030204" pitchFamily="34" charset="0"/>
              </a:rPr>
              <a:t>Alle 5 000 €</a:t>
            </a:r>
            <a:endParaRPr lang="en-US" altLang="fi-FI" sz="1200">
              <a:latin typeface="Calibri Light" panose="020F0302020204030204" pitchFamily="34" charset="0"/>
            </a:endParaRPr>
          </a:p>
        </p:txBody>
      </p:sp>
      <p:sp>
        <p:nvSpPr>
          <p:cNvPr id="56329" name="Tekstiruutu 9"/>
          <p:cNvSpPr txBox="1">
            <a:spLocks noChangeArrowheads="1"/>
          </p:cNvSpPr>
          <p:nvPr/>
        </p:nvSpPr>
        <p:spPr bwMode="auto">
          <a:xfrm>
            <a:off x="4584701" y="3595689"/>
            <a:ext cx="1323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200">
                <a:latin typeface="Calibri Light" panose="020F0302020204030204" pitchFamily="34" charset="0"/>
              </a:rPr>
              <a:t>5 000 – 50 000 €</a:t>
            </a:r>
            <a:endParaRPr lang="en-US" altLang="fi-FI" sz="1200">
              <a:latin typeface="Calibri Light" panose="020F0302020204030204" pitchFamily="34" charset="0"/>
            </a:endParaRPr>
          </a:p>
        </p:txBody>
      </p:sp>
      <p:sp>
        <p:nvSpPr>
          <p:cNvPr id="56330" name="Tekstiruutu 10"/>
          <p:cNvSpPr txBox="1">
            <a:spLocks noChangeArrowheads="1"/>
          </p:cNvSpPr>
          <p:nvPr/>
        </p:nvSpPr>
        <p:spPr bwMode="auto">
          <a:xfrm>
            <a:off x="5807076" y="2525713"/>
            <a:ext cx="1814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200">
                <a:latin typeface="Calibri Light" panose="020F0302020204030204" pitchFamily="34" charset="0"/>
              </a:rPr>
              <a:t>50 000 –</a:t>
            </a:r>
            <a:br>
              <a:rPr lang="fi-FI" altLang="fi-FI" sz="1200">
                <a:latin typeface="Calibri Light" panose="020F0302020204030204" pitchFamily="34" charset="0"/>
              </a:rPr>
            </a:br>
            <a:r>
              <a:rPr lang="fi-FI" altLang="fi-FI" sz="1200">
                <a:latin typeface="Calibri Light" panose="020F0302020204030204" pitchFamily="34" charset="0"/>
              </a:rPr>
              <a:t>150 000 €</a:t>
            </a:r>
            <a:endParaRPr lang="en-US" altLang="fi-FI" sz="1200">
              <a:latin typeface="Calibri Light" panose="020F0302020204030204" pitchFamily="34" charset="0"/>
            </a:endParaRPr>
          </a:p>
        </p:txBody>
      </p:sp>
      <p:sp>
        <p:nvSpPr>
          <p:cNvPr id="56331" name="Tekstiruutu 11"/>
          <p:cNvSpPr txBox="1">
            <a:spLocks noChangeArrowheads="1"/>
          </p:cNvSpPr>
          <p:nvPr/>
        </p:nvSpPr>
        <p:spPr bwMode="auto">
          <a:xfrm>
            <a:off x="7519989" y="1779589"/>
            <a:ext cx="1044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200">
                <a:latin typeface="Calibri Light" panose="020F0302020204030204" pitchFamily="34" charset="0"/>
              </a:rPr>
              <a:t>150 000 € -&gt;</a:t>
            </a:r>
            <a:endParaRPr lang="en-US" altLang="fi-FI" sz="1200">
              <a:latin typeface="Calibri Light" panose="020F0302020204030204" pitchFamily="34" charset="0"/>
            </a:endParaRPr>
          </a:p>
        </p:txBody>
      </p:sp>
      <p:sp>
        <p:nvSpPr>
          <p:cNvPr id="56332" name="Tekstiruutu 12"/>
          <p:cNvSpPr txBox="1">
            <a:spLocks noChangeArrowheads="1"/>
          </p:cNvSpPr>
          <p:nvPr/>
        </p:nvSpPr>
        <p:spPr bwMode="auto">
          <a:xfrm>
            <a:off x="2970213" y="4776789"/>
            <a:ext cx="137636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100">
                <a:latin typeface="Calibri Light" panose="020F0302020204030204" pitchFamily="34" charset="0"/>
              </a:rPr>
              <a:t>Toiminnassa sovelletaan 1-2 arviointiperustetta</a:t>
            </a:r>
            <a:endParaRPr lang="en-US" altLang="fi-FI" sz="1100">
              <a:latin typeface="Calibri Light" panose="020F0302020204030204" pitchFamily="34" charset="0"/>
            </a:endParaRPr>
          </a:p>
        </p:txBody>
      </p:sp>
      <p:sp>
        <p:nvSpPr>
          <p:cNvPr id="56333" name="Tekstiruutu 13"/>
          <p:cNvSpPr txBox="1">
            <a:spLocks noChangeArrowheads="1"/>
          </p:cNvSpPr>
          <p:nvPr/>
        </p:nvSpPr>
        <p:spPr bwMode="auto">
          <a:xfrm>
            <a:off x="4410075" y="4040189"/>
            <a:ext cx="13033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100" dirty="0">
                <a:latin typeface="Calibri Light" panose="020F0302020204030204" pitchFamily="34" charset="0"/>
              </a:rPr>
              <a:t>Toiminta soveltaa useita arviointiperusteita sekä työtavoissaan että </a:t>
            </a:r>
            <a:br>
              <a:rPr lang="fi-FI" altLang="fi-FI" sz="1100" dirty="0">
                <a:latin typeface="Calibri Light" panose="020F0302020204030204" pitchFamily="34" charset="0"/>
              </a:rPr>
            </a:br>
            <a:r>
              <a:rPr lang="fi-FI" altLang="fi-FI" sz="1100" dirty="0">
                <a:latin typeface="Calibri Light" panose="020F0302020204030204" pitchFamily="34" charset="0"/>
              </a:rPr>
              <a:t>-suunnitelmassaan </a:t>
            </a:r>
            <a:endParaRPr lang="en-US" altLang="fi-FI" sz="1100" dirty="0">
              <a:latin typeface="Calibri Light" panose="020F0302020204030204" pitchFamily="34" charset="0"/>
            </a:endParaRPr>
          </a:p>
        </p:txBody>
      </p:sp>
      <p:sp>
        <p:nvSpPr>
          <p:cNvPr id="56334" name="Tekstiruutu 14"/>
          <p:cNvSpPr txBox="1">
            <a:spLocks noChangeArrowheads="1"/>
          </p:cNvSpPr>
          <p:nvPr/>
        </p:nvSpPr>
        <p:spPr bwMode="auto">
          <a:xfrm>
            <a:off x="5908675" y="3138489"/>
            <a:ext cx="12461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100">
                <a:latin typeface="Calibri Light" panose="020F0302020204030204" pitchFamily="34" charset="0"/>
              </a:rPr>
              <a:t>Useita arviointiperusteita on sovellettu hyvin ja niillä on vaikutus toiminnan kehittämiseen</a:t>
            </a:r>
            <a:endParaRPr lang="en-US" altLang="fi-FI" sz="1100">
              <a:latin typeface="Calibri Light" panose="020F0302020204030204" pitchFamily="34" charset="0"/>
            </a:endParaRPr>
          </a:p>
        </p:txBody>
      </p:sp>
      <p:sp>
        <p:nvSpPr>
          <p:cNvPr id="56335" name="Tekstiruutu 15"/>
          <p:cNvSpPr txBox="1">
            <a:spLocks noChangeArrowheads="1"/>
          </p:cNvSpPr>
          <p:nvPr/>
        </p:nvSpPr>
        <p:spPr bwMode="auto">
          <a:xfrm>
            <a:off x="7339013" y="2330451"/>
            <a:ext cx="1389062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100">
                <a:latin typeface="Calibri Light" panose="020F0302020204030204" pitchFamily="34" charset="0"/>
              </a:rPr>
              <a:t>Tavoitteita, menettelytapoja, toimintaa ja suunnitelmia jatkuvasti kehitetään kaikkien arviointiperusteiden mukaisesti</a:t>
            </a:r>
            <a:endParaRPr lang="en-US" altLang="fi-FI" sz="1100">
              <a:latin typeface="Calibri Light" panose="020F0302020204030204" pitchFamily="34" charset="0"/>
            </a:endParaRPr>
          </a:p>
        </p:txBody>
      </p:sp>
      <p:sp>
        <p:nvSpPr>
          <p:cNvPr id="56336" name="Tekstiruutu 16"/>
          <p:cNvSpPr txBox="1">
            <a:spLocks noChangeArrowheads="1"/>
          </p:cNvSpPr>
          <p:nvPr/>
        </p:nvSpPr>
        <p:spPr bwMode="auto">
          <a:xfrm>
            <a:off x="3071813" y="5614988"/>
            <a:ext cx="863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100">
                <a:latin typeface="Calibri Light" panose="020F0302020204030204" pitchFamily="34" charset="0"/>
              </a:rPr>
              <a:t>300 kpl*</a:t>
            </a:r>
            <a:br>
              <a:rPr lang="fi-FI" altLang="fi-FI" sz="1100">
                <a:latin typeface="Calibri Light" panose="020F0302020204030204" pitchFamily="34" charset="0"/>
              </a:rPr>
            </a:br>
            <a:r>
              <a:rPr lang="fi-FI" altLang="fi-FI" sz="1100">
                <a:latin typeface="Calibri Light" panose="020F0302020204030204" pitchFamily="34" charset="0"/>
              </a:rPr>
              <a:t>0,7 milj. €</a:t>
            </a:r>
            <a:endParaRPr lang="en-US" altLang="fi-FI" sz="1100">
              <a:latin typeface="Calibri Light" panose="020F0302020204030204" pitchFamily="34" charset="0"/>
            </a:endParaRPr>
          </a:p>
        </p:txBody>
      </p:sp>
      <p:sp>
        <p:nvSpPr>
          <p:cNvPr id="56337" name="Tekstiruutu 17"/>
          <p:cNvSpPr txBox="1">
            <a:spLocks noChangeArrowheads="1"/>
          </p:cNvSpPr>
          <p:nvPr/>
        </p:nvSpPr>
        <p:spPr bwMode="auto">
          <a:xfrm>
            <a:off x="4579938" y="5614989"/>
            <a:ext cx="8636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100">
                <a:latin typeface="Calibri Light" panose="020F0302020204030204" pitchFamily="34" charset="0"/>
              </a:rPr>
              <a:t>170 kpl</a:t>
            </a:r>
            <a:br>
              <a:rPr lang="fi-FI" altLang="fi-FI" sz="1100">
                <a:latin typeface="Calibri Light" panose="020F0302020204030204" pitchFamily="34" charset="0"/>
              </a:rPr>
            </a:br>
            <a:r>
              <a:rPr lang="fi-FI" altLang="fi-FI" sz="1100">
                <a:latin typeface="Calibri Light" panose="020F0302020204030204" pitchFamily="34" charset="0"/>
              </a:rPr>
              <a:t>2,5 milj. €</a:t>
            </a:r>
            <a:br>
              <a:rPr lang="fi-FI" altLang="fi-FI" sz="1100">
                <a:latin typeface="Calibri Light" panose="020F0302020204030204" pitchFamily="34" charset="0"/>
              </a:rPr>
            </a:br>
            <a:endParaRPr lang="en-US" altLang="fi-FI" sz="1100">
              <a:latin typeface="Calibri Light" panose="020F0302020204030204" pitchFamily="34" charset="0"/>
            </a:endParaRPr>
          </a:p>
        </p:txBody>
      </p:sp>
      <p:sp>
        <p:nvSpPr>
          <p:cNvPr id="56338" name="Tekstiruutu 18"/>
          <p:cNvSpPr txBox="1">
            <a:spLocks noChangeArrowheads="1"/>
          </p:cNvSpPr>
          <p:nvPr/>
        </p:nvSpPr>
        <p:spPr bwMode="auto">
          <a:xfrm>
            <a:off x="6045200" y="5632451"/>
            <a:ext cx="8651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100">
                <a:latin typeface="Calibri Light" panose="020F0302020204030204" pitchFamily="34" charset="0"/>
              </a:rPr>
              <a:t>40 kpl</a:t>
            </a:r>
            <a:br>
              <a:rPr lang="fi-FI" altLang="fi-FI" sz="1100">
                <a:latin typeface="Calibri Light" panose="020F0302020204030204" pitchFamily="34" charset="0"/>
              </a:rPr>
            </a:br>
            <a:r>
              <a:rPr lang="fi-FI" altLang="fi-FI" sz="1100">
                <a:latin typeface="Calibri Light" panose="020F0302020204030204" pitchFamily="34" charset="0"/>
              </a:rPr>
              <a:t>3,3 milj. €</a:t>
            </a:r>
            <a:endParaRPr lang="en-US" altLang="fi-FI" sz="1100">
              <a:latin typeface="Calibri Light" panose="020F0302020204030204" pitchFamily="34" charset="0"/>
            </a:endParaRPr>
          </a:p>
        </p:txBody>
      </p:sp>
      <p:sp>
        <p:nvSpPr>
          <p:cNvPr id="56339" name="Tekstiruutu 19"/>
          <p:cNvSpPr txBox="1">
            <a:spLocks noChangeArrowheads="1"/>
          </p:cNvSpPr>
          <p:nvPr/>
        </p:nvSpPr>
        <p:spPr bwMode="auto">
          <a:xfrm>
            <a:off x="7493000" y="5607051"/>
            <a:ext cx="8651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100">
                <a:latin typeface="Calibri Light" panose="020F0302020204030204" pitchFamily="34" charset="0"/>
              </a:rPr>
              <a:t>20 kpl</a:t>
            </a:r>
            <a:br>
              <a:rPr lang="fi-FI" altLang="fi-FI" sz="1100">
                <a:latin typeface="Calibri Light" panose="020F0302020204030204" pitchFamily="34" charset="0"/>
              </a:rPr>
            </a:br>
            <a:r>
              <a:rPr lang="fi-FI" altLang="fi-FI" sz="1100">
                <a:latin typeface="Calibri Light" panose="020F0302020204030204" pitchFamily="34" charset="0"/>
              </a:rPr>
              <a:t>9,6 milj.  €</a:t>
            </a:r>
          </a:p>
        </p:txBody>
      </p:sp>
      <p:cxnSp>
        <p:nvCxnSpPr>
          <p:cNvPr id="24" name="Suora yhdysviiva 23"/>
          <p:cNvCxnSpPr/>
          <p:nvPr/>
        </p:nvCxnSpPr>
        <p:spPr>
          <a:xfrm flipV="1">
            <a:off x="2782889" y="1473201"/>
            <a:ext cx="5471425" cy="2387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41" name="Tekstiruutu 25"/>
          <p:cNvSpPr txBox="1">
            <a:spLocks noChangeArrowheads="1"/>
          </p:cNvSpPr>
          <p:nvPr/>
        </p:nvSpPr>
        <p:spPr bwMode="auto">
          <a:xfrm>
            <a:off x="1828800" y="3857626"/>
            <a:ext cx="1289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400">
                <a:latin typeface="Calibri Light" panose="020F0302020204030204" pitchFamily="34" charset="0"/>
              </a:rPr>
              <a:t>Matala vaatimustaso</a:t>
            </a:r>
            <a:endParaRPr lang="en-US" altLang="fi-FI" sz="1400">
              <a:latin typeface="Calibri Light" panose="020F0302020204030204" pitchFamily="34" charset="0"/>
            </a:endParaRPr>
          </a:p>
        </p:txBody>
      </p:sp>
      <p:sp>
        <p:nvSpPr>
          <p:cNvPr id="56342" name="Tekstiruutu 26"/>
          <p:cNvSpPr txBox="1">
            <a:spLocks noChangeArrowheads="1"/>
          </p:cNvSpPr>
          <p:nvPr/>
        </p:nvSpPr>
        <p:spPr bwMode="auto">
          <a:xfrm>
            <a:off x="8688389" y="1455737"/>
            <a:ext cx="1216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400" dirty="0">
                <a:latin typeface="Calibri Light" panose="020F0302020204030204" pitchFamily="34" charset="0"/>
              </a:rPr>
              <a:t>Korkea vaatimustaso</a:t>
            </a:r>
            <a:endParaRPr lang="en-US" altLang="fi-FI" sz="1400" dirty="0">
              <a:latin typeface="Calibri Light" panose="020F0302020204030204" pitchFamily="34" charset="0"/>
            </a:endParaRPr>
          </a:p>
        </p:txBody>
      </p:sp>
      <p:sp>
        <p:nvSpPr>
          <p:cNvPr id="56343" name="Tekstiruutu 1"/>
          <p:cNvSpPr txBox="1">
            <a:spLocks noChangeArrowheads="1"/>
          </p:cNvSpPr>
          <p:nvPr/>
        </p:nvSpPr>
        <p:spPr bwMode="auto">
          <a:xfrm>
            <a:off x="1885951" y="5614988"/>
            <a:ext cx="1727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200" dirty="0"/>
              <a:t>* Arviot </a:t>
            </a:r>
            <a:br>
              <a:rPr lang="fi-FI" altLang="fi-FI" sz="1200" dirty="0"/>
            </a:br>
            <a:r>
              <a:rPr lang="fi-FI" altLang="fi-FI" sz="1200" dirty="0"/>
              <a:t>vuoden 2015 perusteella</a:t>
            </a:r>
          </a:p>
        </p:txBody>
      </p:sp>
    </p:spTree>
    <p:extLst>
      <p:ext uri="{BB962C8B-B14F-4D97-AF65-F5344CB8AC3E}">
        <p14:creationId xmlns:p14="http://schemas.microsoft.com/office/powerpoint/2010/main" val="225865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Otsikko 1"/>
          <p:cNvSpPr>
            <a:spLocks noGrp="1"/>
          </p:cNvSpPr>
          <p:nvPr>
            <p:ph type="title"/>
          </p:nvPr>
        </p:nvSpPr>
        <p:spPr>
          <a:xfrm>
            <a:off x="96795" y="-131440"/>
            <a:ext cx="10515600" cy="1325563"/>
          </a:xfrm>
        </p:spPr>
        <p:txBody>
          <a:bodyPr>
            <a:normAutofit/>
          </a:bodyPr>
          <a:lstStyle/>
          <a:p>
            <a:r>
              <a:rPr lang="fi-FI" altLang="fi-FI" sz="2400" b="1" dirty="0">
                <a:latin typeface="Calibri Light" panose="020F0302020204030204" pitchFamily="34" charset="0"/>
              </a:rPr>
              <a:t>Uudet </a:t>
            </a:r>
            <a:r>
              <a:rPr lang="fi-FI" altLang="fi-FI" sz="2400" b="1" dirty="0" smtClean="0">
                <a:latin typeface="Calibri Light" panose="020F0302020204030204" pitchFamily="34" charset="0"/>
              </a:rPr>
              <a:t>arviointiperusteet kaikille avustuksille</a:t>
            </a:r>
            <a:r>
              <a:rPr lang="fi-FI" altLang="fi-FI" sz="3200" b="1" dirty="0" smtClean="0">
                <a:latin typeface="Calibri Light" panose="020F0302020204030204" pitchFamily="34" charset="0"/>
              </a:rPr>
              <a:t/>
            </a:r>
            <a:br>
              <a:rPr lang="fi-FI" altLang="fi-FI" sz="3200" b="1" dirty="0" smtClean="0">
                <a:latin typeface="Calibri Light" panose="020F0302020204030204" pitchFamily="34" charset="0"/>
              </a:rPr>
            </a:br>
            <a:r>
              <a:rPr lang="fi-FI" sz="1800" dirty="0"/>
              <a:t>Kaikkia avustusluokkia arvioidaan jatkossa yhtenevillä </a:t>
            </a:r>
            <a:r>
              <a:rPr lang="fi-FI" sz="1800" dirty="0" smtClean="0"/>
              <a:t>arviointiperusteilla:</a:t>
            </a:r>
            <a:endParaRPr lang="en-US" altLang="fi-FI" sz="1800" b="1" dirty="0">
              <a:latin typeface="Calibri Light" panose="020F0302020204030204" pitchFamily="34" charset="0"/>
            </a:endParaRPr>
          </a:p>
        </p:txBody>
      </p:sp>
      <p:sp>
        <p:nvSpPr>
          <p:cNvPr id="58371" name="Sisällön paikkamerkki 2"/>
          <p:cNvSpPr>
            <a:spLocks noGrp="1"/>
          </p:cNvSpPr>
          <p:nvPr>
            <p:ph idx="1"/>
          </p:nvPr>
        </p:nvSpPr>
        <p:spPr>
          <a:xfrm>
            <a:off x="96795" y="531342"/>
            <a:ext cx="11018108" cy="6326658"/>
          </a:xfrm>
        </p:spPr>
        <p:txBody>
          <a:bodyPr>
            <a:normAutofit/>
          </a:bodyPr>
          <a:lstStyle/>
          <a:p>
            <a:endParaRPr lang="en-US" altLang="fi-FI" sz="2000" dirty="0">
              <a:latin typeface="Calibri Light" panose="020F0302020204030204" pitchFamily="34" charset="0"/>
            </a:endParaRPr>
          </a:p>
          <a:p>
            <a:r>
              <a:rPr lang="en-US" altLang="fi-FI" sz="2000" dirty="0" err="1">
                <a:latin typeface="Calibri Light" panose="020F0302020204030204" pitchFamily="34" charset="0"/>
              </a:rPr>
              <a:t>Taiteellinen</a:t>
            </a:r>
            <a:r>
              <a:rPr lang="en-US" altLang="fi-FI" sz="2000" dirty="0">
                <a:latin typeface="Calibri Light" panose="020F0302020204030204" pitchFamily="34" charset="0"/>
              </a:rPr>
              <a:t> </a:t>
            </a:r>
            <a:r>
              <a:rPr lang="en-US" altLang="fi-FI" sz="2000" dirty="0" err="1" smtClean="0">
                <a:latin typeface="Calibri Light" panose="020F0302020204030204" pitchFamily="34" charset="0"/>
              </a:rPr>
              <a:t>laatu</a:t>
            </a:r>
            <a:r>
              <a:rPr lang="en-US" altLang="fi-FI" sz="2000" dirty="0" smtClean="0">
                <a:latin typeface="Calibri Light" panose="020F0302020204030204" pitchFamily="34" charset="0"/>
              </a:rPr>
              <a:t/>
            </a:r>
            <a:br>
              <a:rPr lang="en-US" altLang="fi-FI" sz="2000" dirty="0" smtClean="0">
                <a:latin typeface="Calibri Light" panose="020F0302020204030204" pitchFamily="34" charset="0"/>
              </a:rPr>
            </a:br>
            <a:r>
              <a:rPr lang="en-US" altLang="fi-FI" sz="1400" dirty="0" smtClean="0">
                <a:latin typeface="Calibri" panose="020F0502020204030204" pitchFamily="34" charset="0"/>
              </a:rPr>
              <a:t>- </a:t>
            </a:r>
            <a:r>
              <a:rPr lang="fi-FI" sz="1400" dirty="0" smtClean="0">
                <a:latin typeface="Calibri" panose="020F0502020204030204" pitchFamily="34" charset="0"/>
              </a:rPr>
              <a:t>toiminnan </a:t>
            </a:r>
            <a:r>
              <a:rPr lang="fi-FI" sz="1400" dirty="0">
                <a:latin typeface="Calibri" panose="020F0502020204030204" pitchFamily="34" charset="0"/>
              </a:rPr>
              <a:t>taiteellisen idean </a:t>
            </a:r>
            <a:r>
              <a:rPr lang="fi-FI" sz="1400" dirty="0" smtClean="0">
                <a:latin typeface="Calibri" panose="020F0502020204030204" pitchFamily="34" charset="0"/>
              </a:rPr>
              <a:t>vahvuus, hankkeen </a:t>
            </a:r>
            <a:r>
              <a:rPr lang="fi-FI" sz="1400" dirty="0">
                <a:latin typeface="Calibri" panose="020F0502020204030204" pitchFamily="34" charset="0"/>
              </a:rPr>
              <a:t>tai toiminnan </a:t>
            </a:r>
            <a:r>
              <a:rPr lang="fi-FI" sz="1400" dirty="0" smtClean="0">
                <a:latin typeface="Calibri" panose="020F0502020204030204" pitchFamily="34" charset="0"/>
              </a:rPr>
              <a:t>taiteelliset tavoitteet</a:t>
            </a:r>
            <a:br>
              <a:rPr lang="fi-FI" sz="1400" dirty="0" smtClean="0">
                <a:latin typeface="Calibri" panose="020F0502020204030204" pitchFamily="34" charset="0"/>
              </a:rPr>
            </a:br>
            <a:r>
              <a:rPr lang="fi-FI" sz="1400" dirty="0" smtClean="0">
                <a:latin typeface="Calibri" panose="020F0502020204030204" pitchFamily="34" charset="0"/>
              </a:rPr>
              <a:t>- </a:t>
            </a:r>
            <a:r>
              <a:rPr lang="fi-FI" sz="1400" dirty="0">
                <a:latin typeface="Calibri" panose="020F0502020204030204" pitchFamily="34" charset="0"/>
              </a:rPr>
              <a:t>hankkeen uutta </a:t>
            </a:r>
            <a:r>
              <a:rPr lang="fi-FI" sz="1400" dirty="0" smtClean="0">
                <a:latin typeface="Calibri" panose="020F0502020204030204" pitchFamily="34" charset="0"/>
              </a:rPr>
              <a:t>luova potentiaali</a:t>
            </a:r>
            <a:endParaRPr lang="en-US" altLang="fi-FI" sz="1400" dirty="0" smtClean="0">
              <a:latin typeface="Calibri" panose="020F0502020204030204" pitchFamily="34" charset="0"/>
            </a:endParaRPr>
          </a:p>
          <a:p>
            <a:pPr lvl="0"/>
            <a:r>
              <a:rPr lang="en-US" altLang="fi-FI" sz="2000" dirty="0" err="1" smtClean="0">
                <a:latin typeface="Calibri Light" panose="020F0302020204030204" pitchFamily="34" charset="0"/>
              </a:rPr>
              <a:t>Monimuotoisuus</a:t>
            </a:r>
            <a:r>
              <a:rPr lang="en-US" altLang="fi-FI" sz="2000" dirty="0" smtClean="0">
                <a:latin typeface="Calibri Light" panose="020F0302020204030204" pitchFamily="34" charset="0"/>
              </a:rPr>
              <a:t> ja </a:t>
            </a:r>
            <a:r>
              <a:rPr lang="en-US" altLang="fi-FI" sz="2000" dirty="0" err="1" smtClean="0">
                <a:latin typeface="Calibri Light" panose="020F0302020204030204" pitchFamily="34" charset="0"/>
              </a:rPr>
              <a:t>tasa-arvo</a:t>
            </a:r>
            <a:r>
              <a:rPr lang="en-US" altLang="fi-FI" sz="2000" dirty="0" smtClean="0">
                <a:latin typeface="Calibri Light" panose="020F0302020204030204" pitchFamily="34" charset="0"/>
              </a:rPr>
              <a:t/>
            </a:r>
            <a:br>
              <a:rPr lang="en-US" altLang="fi-FI" sz="2000" dirty="0" smtClean="0">
                <a:latin typeface="Calibri Light" panose="020F0302020204030204" pitchFamily="34" charset="0"/>
              </a:rPr>
            </a:br>
            <a:r>
              <a:rPr lang="en-US" altLang="fi-FI" sz="1400" dirty="0" smtClean="0">
                <a:latin typeface="Calibri Light" panose="020F0302020204030204" pitchFamily="34" charset="0"/>
              </a:rPr>
              <a:t>- </a:t>
            </a:r>
            <a:r>
              <a:rPr lang="fi-FI" sz="1400" dirty="0"/>
              <a:t>miten toiminta lisää kaupungin kulttuuri- ja taidetarjonnan </a:t>
            </a:r>
            <a:r>
              <a:rPr lang="fi-FI" sz="1400" dirty="0" smtClean="0"/>
              <a:t>monipuolisuutta</a:t>
            </a:r>
            <a:br>
              <a:rPr lang="fi-FI" sz="1400" dirty="0" smtClean="0"/>
            </a:br>
            <a:r>
              <a:rPr lang="fi-FI" sz="1400" dirty="0" smtClean="0"/>
              <a:t>- miten </a:t>
            </a:r>
            <a:r>
              <a:rPr lang="fi-FI" sz="1400" dirty="0"/>
              <a:t>toiminta täydentää taide- ja kulttuuritarjontaa tai tuo esiin sellaisia sisältöjä, joita muuten ei kaupungissa toteudu</a:t>
            </a:r>
          </a:p>
          <a:p>
            <a:pPr lvl="0"/>
            <a:r>
              <a:rPr lang="fi-FI" altLang="fi-FI" sz="2000" dirty="0" smtClean="0">
                <a:latin typeface="Calibri Light" panose="020F0302020204030204" pitchFamily="34" charset="0"/>
              </a:rPr>
              <a:t>Saavutettavuus </a:t>
            </a:r>
            <a:r>
              <a:rPr lang="fi-FI" altLang="fi-FI" sz="2000" dirty="0">
                <a:latin typeface="Calibri Light" panose="020F0302020204030204" pitchFamily="34" charset="0"/>
              </a:rPr>
              <a:t>ja </a:t>
            </a:r>
            <a:r>
              <a:rPr lang="fi-FI" altLang="fi-FI" sz="2000" dirty="0" smtClean="0">
                <a:latin typeface="Calibri Light" panose="020F0302020204030204" pitchFamily="34" charset="0"/>
              </a:rPr>
              <a:t>saatavuus</a:t>
            </a:r>
            <a:br>
              <a:rPr lang="fi-FI" altLang="fi-FI" sz="2000" dirty="0" smtClean="0">
                <a:latin typeface="Calibri Light" panose="020F0302020204030204" pitchFamily="34" charset="0"/>
              </a:rPr>
            </a:br>
            <a:r>
              <a:rPr lang="fi-FI" altLang="fi-FI" sz="1400" dirty="0" smtClean="0">
                <a:latin typeface="Calibri Light" panose="020F0302020204030204" pitchFamily="34" charset="0"/>
              </a:rPr>
              <a:t>- </a:t>
            </a:r>
            <a:r>
              <a:rPr lang="fi-FI" sz="1400" dirty="0"/>
              <a:t>miten toiminta tehdään yleisön </a:t>
            </a:r>
            <a:r>
              <a:rPr lang="fi-FI" sz="1400" dirty="0" smtClean="0"/>
              <a:t>ja osallistujien näkökulmasta </a:t>
            </a:r>
            <a:r>
              <a:rPr lang="fi-FI" sz="1400" dirty="0"/>
              <a:t>sosiaalisesti, kulttuurisesti ja taloudellisesti </a:t>
            </a:r>
            <a:r>
              <a:rPr lang="fi-FI" sz="1400" dirty="0" smtClean="0"/>
              <a:t>saavutettavammaksi</a:t>
            </a:r>
            <a:br>
              <a:rPr lang="fi-FI" sz="1400" dirty="0" smtClean="0"/>
            </a:br>
            <a:r>
              <a:rPr lang="fi-FI" sz="1400" dirty="0" smtClean="0"/>
              <a:t>- miten </a:t>
            </a:r>
            <a:r>
              <a:rPr lang="fi-FI" sz="1400" dirty="0"/>
              <a:t>toiminta laajentaa taiteen ja kulttuurin </a:t>
            </a:r>
            <a:r>
              <a:rPr lang="fi-FI" sz="1400" dirty="0" smtClean="0"/>
              <a:t>yleisö- ja osallistujapohjaa </a:t>
            </a:r>
            <a:r>
              <a:rPr lang="fi-FI" sz="1400" dirty="0"/>
              <a:t>sekä rohkaisee laajempaan keskusteluun </a:t>
            </a:r>
            <a:r>
              <a:rPr lang="fi-FI" sz="1400" dirty="0" smtClean="0"/>
              <a:t>taiteesta</a:t>
            </a:r>
            <a:br>
              <a:rPr lang="fi-FI" sz="1400" dirty="0" smtClean="0"/>
            </a:br>
            <a:r>
              <a:rPr lang="fi-FI" sz="1400" dirty="0" smtClean="0"/>
              <a:t>- miten </a:t>
            </a:r>
            <a:r>
              <a:rPr lang="fi-FI" sz="1400" dirty="0"/>
              <a:t>kohderyhmät on määritelty sekä millaisilla toimenpiteillä erilaiset kohderyhmät pyritään </a:t>
            </a:r>
            <a:r>
              <a:rPr lang="fi-FI" sz="1400" dirty="0" smtClean="0"/>
              <a:t>tavoittamaan</a:t>
            </a:r>
            <a:br>
              <a:rPr lang="fi-FI" sz="1400" dirty="0" smtClean="0"/>
            </a:br>
            <a:r>
              <a:rPr lang="fi-FI" sz="1400" dirty="0" smtClean="0"/>
              <a:t>- miten </a:t>
            </a:r>
            <a:r>
              <a:rPr lang="fi-FI" sz="1400" dirty="0"/>
              <a:t>toiminta toteutuu </a:t>
            </a:r>
            <a:r>
              <a:rPr lang="fi-FI" sz="1400" dirty="0" smtClean="0"/>
              <a:t>alueellisesti</a:t>
            </a:r>
          </a:p>
          <a:p>
            <a:pPr lvl="0"/>
            <a:r>
              <a:rPr lang="fi-FI" altLang="fi-FI" sz="2000" dirty="0" smtClean="0">
                <a:latin typeface="+mj-lt"/>
              </a:rPr>
              <a:t>Osallisuus ja osallistuminen</a:t>
            </a:r>
            <a:r>
              <a:rPr lang="fi-FI" altLang="fi-FI" sz="1400" dirty="0" smtClean="0">
                <a:latin typeface="Calibri Light" panose="020F0302020204030204" pitchFamily="34" charset="0"/>
              </a:rPr>
              <a:t/>
            </a:r>
            <a:br>
              <a:rPr lang="fi-FI" altLang="fi-FI" sz="1400" dirty="0" smtClean="0">
                <a:latin typeface="Calibri Light" panose="020F0302020204030204" pitchFamily="34" charset="0"/>
              </a:rPr>
            </a:br>
            <a:r>
              <a:rPr lang="fi-FI" altLang="fi-FI" sz="1400" dirty="0" smtClean="0"/>
              <a:t>- </a:t>
            </a:r>
            <a:r>
              <a:rPr lang="fi-FI" sz="1400" dirty="0" smtClean="0"/>
              <a:t>miten toiminta vahvistaa yhteisöllistä kaupunkia</a:t>
            </a:r>
            <a:br>
              <a:rPr lang="fi-FI" sz="1400" dirty="0" smtClean="0"/>
            </a:br>
            <a:r>
              <a:rPr lang="fi-FI" sz="1400" dirty="0" smtClean="0"/>
              <a:t>- asiakkaiden ja asukkaiden mahdollisuutta osallistua toiminnan arviointiin, suunnitteluun ja toteutukseen</a:t>
            </a:r>
            <a:br>
              <a:rPr lang="fi-FI" sz="1400" dirty="0" smtClean="0"/>
            </a:br>
            <a:r>
              <a:rPr lang="fi-FI" sz="1400" dirty="0" smtClean="0"/>
              <a:t>- miten toiminnassa hyödynnetään ja vahvistetaan verkostomaisia ja yhteisöllisiä toimintatapoja</a:t>
            </a:r>
            <a:br>
              <a:rPr lang="fi-FI" sz="1400" dirty="0" smtClean="0"/>
            </a:br>
            <a:r>
              <a:rPr lang="fi-FI" sz="1400" dirty="0" smtClean="0"/>
              <a:t>- miten toiminta rohkaisee laajempaa osallistumista taiteen tekemiseen</a:t>
            </a:r>
          </a:p>
          <a:p>
            <a:pPr lvl="0"/>
            <a:r>
              <a:rPr lang="fi-FI" sz="2000" dirty="0">
                <a:latin typeface="+mj-lt"/>
              </a:rPr>
              <a:t>Toiminnan laatu ja </a:t>
            </a:r>
            <a:r>
              <a:rPr lang="fi-FI" sz="2000" dirty="0" smtClean="0">
                <a:latin typeface="+mj-lt"/>
              </a:rPr>
              <a:t>toteutus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fi-FI" sz="1400" dirty="0" smtClean="0"/>
              <a:t>     - toiminnallista ammattimaisuutta ja uskottavuutta</a:t>
            </a:r>
            <a:br>
              <a:rPr lang="fi-FI" sz="1400" dirty="0" smtClean="0"/>
            </a:br>
            <a:r>
              <a:rPr lang="fi-FI" sz="1400" dirty="0" smtClean="0"/>
              <a:t>     - toiminnan elinkeinovaikutuksia ja laajuutta sekä sitä, että hakijalla on osoittaa aiemmilta vuosilta suotuisaa taloudellista ja toiminnallista kehitystä</a:t>
            </a:r>
            <a:br>
              <a:rPr lang="fi-FI" sz="1400" dirty="0" smtClean="0"/>
            </a:br>
            <a:r>
              <a:rPr lang="fi-FI" sz="1400" dirty="0" smtClean="0"/>
              <a:t>     - miten toteuttamiskelpoista ja realistista hakemuksessa esitetty toiminta on</a:t>
            </a:r>
            <a:br>
              <a:rPr lang="fi-FI" sz="1400" dirty="0" smtClean="0"/>
            </a:br>
            <a:r>
              <a:rPr lang="fi-FI" sz="1400" dirty="0" smtClean="0"/>
              <a:t>     - miten tarpeellinen avustus on toiminnan toteuttamisen kannalta</a:t>
            </a:r>
            <a:br>
              <a:rPr lang="fi-FI" sz="1400" dirty="0" smtClean="0"/>
            </a:br>
            <a:r>
              <a:rPr lang="fi-FI" sz="1400" dirty="0" smtClean="0"/>
              <a:t>     - miten yhtenäisen kokonaisuuden tavoitteet, suunnitelma sekä toteutus luovat</a:t>
            </a:r>
            <a:br>
              <a:rPr lang="fi-FI" sz="1400" dirty="0" smtClean="0"/>
            </a:br>
            <a:r>
              <a:rPr lang="fi-FI" sz="1400" dirty="0" smtClean="0"/>
              <a:t>     - miten monipuolista resursointi on</a:t>
            </a:r>
          </a:p>
          <a:p>
            <a:pPr marL="0" lvl="0" indent="0">
              <a:buNone/>
            </a:pPr>
            <a:endParaRPr lang="fi-FI" sz="1400" dirty="0" smtClean="0"/>
          </a:p>
          <a:p>
            <a:pPr marL="0" lvl="0" indent="0">
              <a:buNone/>
            </a:pPr>
            <a:endParaRPr lang="fi-FI" sz="1400" dirty="0" smtClean="0"/>
          </a:p>
          <a:p>
            <a:pPr marL="0" lvl="0" indent="0">
              <a:buNone/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686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Otsikko 1"/>
          <p:cNvSpPr txBox="1">
            <a:spLocks/>
          </p:cNvSpPr>
          <p:nvPr/>
        </p:nvSpPr>
        <p:spPr bwMode="auto">
          <a:xfrm>
            <a:off x="1847850" y="254001"/>
            <a:ext cx="82296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3200">
                <a:latin typeface="Calibri Light" panose="020F0302020204030204" pitchFamily="34" charset="0"/>
              </a:rPr>
              <a:t>Päätös-</a:t>
            </a:r>
            <a:br>
              <a:rPr lang="fi-FI" altLang="fi-FI" sz="3200">
                <a:latin typeface="Calibri Light" panose="020F0302020204030204" pitchFamily="34" charset="0"/>
              </a:rPr>
            </a:br>
            <a:r>
              <a:rPr lang="fi-FI" altLang="fi-FI" sz="3200">
                <a:latin typeface="Calibri Light" panose="020F0302020204030204" pitchFamily="34" charset="0"/>
              </a:rPr>
              <a:t>aikataulu 2017</a:t>
            </a:r>
            <a:endParaRPr lang="en-US" altLang="fi-FI" sz="3200">
              <a:latin typeface="Calibri Light" panose="020F0302020204030204" pitchFamily="34" charset="0"/>
            </a:endParaRPr>
          </a:p>
        </p:txBody>
      </p:sp>
      <p:cxnSp>
        <p:nvCxnSpPr>
          <p:cNvPr id="10" name="Suora nuoliyhdysviiva 9"/>
          <p:cNvCxnSpPr/>
          <p:nvPr/>
        </p:nvCxnSpPr>
        <p:spPr>
          <a:xfrm>
            <a:off x="1847850" y="3427414"/>
            <a:ext cx="8496300" cy="1587"/>
          </a:xfrm>
          <a:prstGeom prst="straightConnector1">
            <a:avLst/>
          </a:prstGeom>
          <a:ln w="44450"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uora yhdysviiva 15"/>
          <p:cNvCxnSpPr/>
          <p:nvPr/>
        </p:nvCxnSpPr>
        <p:spPr>
          <a:xfrm>
            <a:off x="5840413" y="906463"/>
            <a:ext cx="17462" cy="497046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541" name="Tekstiruutu 93"/>
          <p:cNvSpPr txBox="1">
            <a:spLocks noChangeArrowheads="1"/>
          </p:cNvSpPr>
          <p:nvPr/>
        </p:nvSpPr>
        <p:spPr bwMode="auto">
          <a:xfrm>
            <a:off x="2663826" y="1263651"/>
            <a:ext cx="6635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200" b="1">
                <a:latin typeface="Calibri Light" panose="020F0302020204030204" pitchFamily="34" charset="0"/>
              </a:rPr>
              <a:t>2017</a:t>
            </a:r>
            <a:endParaRPr lang="en-US" altLang="fi-FI" sz="1200" b="1">
              <a:latin typeface="Calibri Light" panose="020F0302020204030204" pitchFamily="34" charset="0"/>
            </a:endParaRPr>
          </a:p>
        </p:txBody>
      </p:sp>
      <p:sp>
        <p:nvSpPr>
          <p:cNvPr id="65542" name="Tekstiruutu 94"/>
          <p:cNvSpPr txBox="1">
            <a:spLocks noChangeArrowheads="1"/>
          </p:cNvSpPr>
          <p:nvPr/>
        </p:nvSpPr>
        <p:spPr bwMode="auto">
          <a:xfrm>
            <a:off x="9698039" y="1235076"/>
            <a:ext cx="663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200" b="1">
                <a:latin typeface="Calibri Light" panose="020F0302020204030204" pitchFamily="34" charset="0"/>
              </a:rPr>
              <a:t>2018</a:t>
            </a:r>
            <a:endParaRPr lang="en-US" altLang="fi-FI" sz="1200" b="1">
              <a:latin typeface="Calibri Light" panose="020F0302020204030204" pitchFamily="34" charset="0"/>
            </a:endParaRPr>
          </a:p>
        </p:txBody>
      </p:sp>
      <p:sp>
        <p:nvSpPr>
          <p:cNvPr id="72711" name="Tekstiruutu 99"/>
          <p:cNvSpPr txBox="1">
            <a:spLocks noChangeArrowheads="1"/>
          </p:cNvSpPr>
          <p:nvPr/>
        </p:nvSpPr>
        <p:spPr bwMode="auto">
          <a:xfrm>
            <a:off x="5459414" y="633414"/>
            <a:ext cx="835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fi-FI" altLang="fi-FI" sz="1400" b="1" dirty="0">
                <a:latin typeface="Calibri Light" panose="020F0302020204030204" pitchFamily="34" charset="0"/>
              </a:rPr>
              <a:t>1.6.2017</a:t>
            </a:r>
            <a:endParaRPr lang="en-US" altLang="fi-FI" sz="1050" b="1" dirty="0">
              <a:latin typeface="Calibri Light" panose="020F0302020204030204" pitchFamily="34" charset="0"/>
            </a:endParaRPr>
          </a:p>
        </p:txBody>
      </p:sp>
      <p:graphicFrame>
        <p:nvGraphicFramePr>
          <p:cNvPr id="3" name="Taulukko 2"/>
          <p:cNvGraphicFramePr>
            <a:graphicFrameLocks noGrp="1"/>
          </p:cNvGraphicFramePr>
          <p:nvPr/>
        </p:nvGraphicFramePr>
        <p:xfrm>
          <a:off x="2982913" y="1489076"/>
          <a:ext cx="6911976" cy="4117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998"/>
                <a:gridCol w="575998"/>
                <a:gridCol w="575998"/>
                <a:gridCol w="575998"/>
                <a:gridCol w="575998"/>
                <a:gridCol w="575998"/>
                <a:gridCol w="575998"/>
                <a:gridCol w="575998"/>
                <a:gridCol w="575998"/>
                <a:gridCol w="575998"/>
                <a:gridCol w="575998"/>
                <a:gridCol w="575998"/>
              </a:tblGrid>
              <a:tr h="386281"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Tammi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Helmi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err="1" smtClean="0"/>
                        <a:t>Maalis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err="1" smtClean="0"/>
                        <a:t>Huhti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Touko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Kesä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Heinä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Elo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Syys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Loka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Marras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900" b="1" dirty="0" smtClean="0"/>
                        <a:t>Joulu</a:t>
                      </a:r>
                      <a:endParaRPr lang="en-US" sz="900" b="1" dirty="0"/>
                    </a:p>
                  </a:txBody>
                  <a:tcPr marT="45727" marB="45727">
                    <a:lnT w="12700" cmpd="sng">
                      <a:noFill/>
                    </a:lnT>
                  </a:tcPr>
                </a:tc>
              </a:tr>
              <a:tr h="373169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27" marB="45727"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Tekstiruutu 10"/>
          <p:cNvSpPr txBox="1"/>
          <p:nvPr/>
        </p:nvSpPr>
        <p:spPr>
          <a:xfrm>
            <a:off x="2057400" y="1885950"/>
            <a:ext cx="11953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Kohdeav</a:t>
            </a:r>
            <a:r>
              <a:rPr lang="fi-FI" sz="1600" dirty="0"/>
              <a:t>.</a:t>
            </a:r>
            <a:endParaRPr lang="en-US" dirty="0"/>
          </a:p>
        </p:txBody>
      </p:sp>
      <p:sp>
        <p:nvSpPr>
          <p:cNvPr id="17" name="Tekstiruutu 16"/>
          <p:cNvSpPr txBox="1"/>
          <p:nvPr/>
        </p:nvSpPr>
        <p:spPr>
          <a:xfrm>
            <a:off x="1779588" y="2295525"/>
            <a:ext cx="14478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Kaup.kult.av</a:t>
            </a:r>
            <a:r>
              <a:rPr lang="fi-FI" sz="1600" dirty="0"/>
              <a:t>.</a:t>
            </a:r>
            <a:endParaRPr lang="en-US" dirty="0"/>
          </a:p>
        </p:txBody>
      </p:sp>
      <p:sp>
        <p:nvSpPr>
          <p:cNvPr id="18" name="Tekstiruutu 17"/>
          <p:cNvSpPr txBox="1"/>
          <p:nvPr/>
        </p:nvSpPr>
        <p:spPr>
          <a:xfrm>
            <a:off x="1746251" y="2670176"/>
            <a:ext cx="144621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Kehittämisav</a:t>
            </a:r>
            <a:r>
              <a:rPr lang="fi-FI" sz="1600" dirty="0"/>
              <a:t>.</a:t>
            </a:r>
            <a:endParaRPr lang="en-US" dirty="0"/>
          </a:p>
        </p:txBody>
      </p:sp>
      <p:sp>
        <p:nvSpPr>
          <p:cNvPr id="19" name="Tekstiruutu 18"/>
          <p:cNvSpPr txBox="1"/>
          <p:nvPr/>
        </p:nvSpPr>
        <p:spPr>
          <a:xfrm>
            <a:off x="2349500" y="3070225"/>
            <a:ext cx="14478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Kv</a:t>
            </a:r>
            <a:r>
              <a:rPr lang="fi-FI" sz="1600" dirty="0"/>
              <a:t>-av.</a:t>
            </a:r>
            <a:endParaRPr lang="en-US" dirty="0"/>
          </a:p>
        </p:txBody>
      </p:sp>
      <p:sp>
        <p:nvSpPr>
          <p:cNvPr id="25" name="Tekstiruutu 24"/>
          <p:cNvSpPr txBox="1"/>
          <p:nvPr/>
        </p:nvSpPr>
        <p:spPr>
          <a:xfrm>
            <a:off x="2120900" y="3433764"/>
            <a:ext cx="9525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Kult.av</a:t>
            </a:r>
            <a:r>
              <a:rPr lang="fi-FI" sz="1600" dirty="0"/>
              <a:t> 1</a:t>
            </a:r>
            <a:endParaRPr lang="en-US" dirty="0"/>
          </a:p>
        </p:txBody>
      </p:sp>
      <p:sp>
        <p:nvSpPr>
          <p:cNvPr id="26" name="Tekstiruutu 25"/>
          <p:cNvSpPr txBox="1"/>
          <p:nvPr/>
        </p:nvSpPr>
        <p:spPr>
          <a:xfrm>
            <a:off x="2143126" y="3786189"/>
            <a:ext cx="9302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Kult.av</a:t>
            </a:r>
            <a:r>
              <a:rPr lang="fi-FI" sz="1600" dirty="0"/>
              <a:t> 2</a:t>
            </a:r>
            <a:endParaRPr lang="en-US" dirty="0"/>
          </a:p>
        </p:txBody>
      </p:sp>
      <p:sp>
        <p:nvSpPr>
          <p:cNvPr id="27" name="Tekstiruutu 26"/>
          <p:cNvSpPr txBox="1"/>
          <p:nvPr/>
        </p:nvSpPr>
        <p:spPr>
          <a:xfrm>
            <a:off x="2135189" y="4122739"/>
            <a:ext cx="985837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Kult.av</a:t>
            </a:r>
            <a:r>
              <a:rPr lang="fi-FI" sz="1600" dirty="0"/>
              <a:t> 3</a:t>
            </a:r>
            <a:endParaRPr lang="en-US" dirty="0"/>
          </a:p>
        </p:txBody>
      </p:sp>
      <p:sp>
        <p:nvSpPr>
          <p:cNvPr id="28" name="Tekstiruutu 27"/>
          <p:cNvSpPr txBox="1"/>
          <p:nvPr/>
        </p:nvSpPr>
        <p:spPr>
          <a:xfrm>
            <a:off x="2135188" y="4525964"/>
            <a:ext cx="93821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Kult.av</a:t>
            </a:r>
            <a:r>
              <a:rPr lang="fi-FI" sz="1600" dirty="0"/>
              <a:t> 4</a:t>
            </a:r>
            <a:endParaRPr lang="en-US" dirty="0"/>
          </a:p>
        </p:txBody>
      </p:sp>
      <p:sp>
        <p:nvSpPr>
          <p:cNvPr id="30" name="Tekstiruutu 29"/>
          <p:cNvSpPr txBox="1"/>
          <p:nvPr/>
        </p:nvSpPr>
        <p:spPr>
          <a:xfrm>
            <a:off x="1781175" y="4873625"/>
            <a:ext cx="14478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Kehittämisav</a:t>
            </a:r>
            <a:r>
              <a:rPr lang="fi-FI" sz="1600" dirty="0"/>
              <a:t>.</a:t>
            </a:r>
            <a:endParaRPr lang="en-US" dirty="0"/>
          </a:p>
        </p:txBody>
      </p:sp>
      <p:sp>
        <p:nvSpPr>
          <p:cNvPr id="31" name="Tekstiruutu 30"/>
          <p:cNvSpPr txBox="1"/>
          <p:nvPr/>
        </p:nvSpPr>
        <p:spPr>
          <a:xfrm>
            <a:off x="1679575" y="5245101"/>
            <a:ext cx="1447800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600" dirty="0" err="1"/>
              <a:t>Kult.palkinnot</a:t>
            </a:r>
            <a:endParaRPr lang="en-US" dirty="0"/>
          </a:p>
        </p:txBody>
      </p:sp>
      <p:sp>
        <p:nvSpPr>
          <p:cNvPr id="32" name="5-sakarainen tähti 31"/>
          <p:cNvSpPr/>
          <p:nvPr/>
        </p:nvSpPr>
        <p:spPr>
          <a:xfrm>
            <a:off x="3195639" y="1971676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5-sakarainen tähti 32"/>
          <p:cNvSpPr/>
          <p:nvPr/>
        </p:nvSpPr>
        <p:spPr>
          <a:xfrm>
            <a:off x="3779839" y="1965326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5-sakarainen tähti 33"/>
          <p:cNvSpPr/>
          <p:nvPr/>
        </p:nvSpPr>
        <p:spPr>
          <a:xfrm>
            <a:off x="4316414" y="1965326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5-sakarainen tähti 34"/>
          <p:cNvSpPr/>
          <p:nvPr/>
        </p:nvSpPr>
        <p:spPr>
          <a:xfrm>
            <a:off x="4910139" y="1965326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5-sakarainen tähti 35"/>
          <p:cNvSpPr/>
          <p:nvPr/>
        </p:nvSpPr>
        <p:spPr>
          <a:xfrm>
            <a:off x="5457826" y="1965326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5-sakarainen tähti 36"/>
          <p:cNvSpPr/>
          <p:nvPr/>
        </p:nvSpPr>
        <p:spPr>
          <a:xfrm>
            <a:off x="3195639" y="2782889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5-sakarainen tähti 37"/>
          <p:cNvSpPr/>
          <p:nvPr/>
        </p:nvSpPr>
        <p:spPr>
          <a:xfrm>
            <a:off x="4910139" y="3144839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Rengas 39"/>
          <p:cNvSpPr/>
          <p:nvPr/>
        </p:nvSpPr>
        <p:spPr>
          <a:xfrm>
            <a:off x="3201988" y="2379663"/>
            <a:ext cx="171450" cy="150812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Rengas 40"/>
          <p:cNvSpPr/>
          <p:nvPr/>
        </p:nvSpPr>
        <p:spPr>
          <a:xfrm>
            <a:off x="3730625" y="2379663"/>
            <a:ext cx="171450" cy="150812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Rengas 41"/>
          <p:cNvSpPr/>
          <p:nvPr/>
        </p:nvSpPr>
        <p:spPr>
          <a:xfrm>
            <a:off x="4340225" y="2378076"/>
            <a:ext cx="171450" cy="150813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Rengas 42"/>
          <p:cNvSpPr/>
          <p:nvPr/>
        </p:nvSpPr>
        <p:spPr>
          <a:xfrm>
            <a:off x="4902201" y="2373313"/>
            <a:ext cx="169863" cy="150812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engas 43"/>
          <p:cNvSpPr/>
          <p:nvPr/>
        </p:nvSpPr>
        <p:spPr>
          <a:xfrm>
            <a:off x="5467351" y="2379663"/>
            <a:ext cx="169863" cy="150812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Rengas 52"/>
          <p:cNvSpPr/>
          <p:nvPr/>
        </p:nvSpPr>
        <p:spPr>
          <a:xfrm>
            <a:off x="7766050" y="3506788"/>
            <a:ext cx="171450" cy="152400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engas 54"/>
          <p:cNvSpPr/>
          <p:nvPr/>
        </p:nvSpPr>
        <p:spPr>
          <a:xfrm>
            <a:off x="8913813" y="3509963"/>
            <a:ext cx="171450" cy="150812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5-sakarainen tähti 56"/>
          <p:cNvSpPr/>
          <p:nvPr/>
        </p:nvSpPr>
        <p:spPr>
          <a:xfrm>
            <a:off x="7799389" y="3887789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5-sakarainen tähti 57"/>
          <p:cNvSpPr/>
          <p:nvPr/>
        </p:nvSpPr>
        <p:spPr>
          <a:xfrm>
            <a:off x="8942389" y="3887789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2" name="5-sakarainen tähti 61"/>
          <p:cNvSpPr/>
          <p:nvPr/>
        </p:nvSpPr>
        <p:spPr>
          <a:xfrm>
            <a:off x="9517064" y="4214814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3" name="5-sakarainen tähti 62"/>
          <p:cNvSpPr/>
          <p:nvPr/>
        </p:nvSpPr>
        <p:spPr>
          <a:xfrm>
            <a:off x="9528176" y="4586289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4" name="5-sakarainen tähti 63"/>
          <p:cNvSpPr/>
          <p:nvPr/>
        </p:nvSpPr>
        <p:spPr>
          <a:xfrm>
            <a:off x="9517064" y="4989514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5" name="5-sakarainen tähti 64"/>
          <p:cNvSpPr/>
          <p:nvPr/>
        </p:nvSpPr>
        <p:spPr>
          <a:xfrm>
            <a:off x="5508626" y="5357814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67" name="Taulukko 66"/>
          <p:cNvGraphicFramePr>
            <a:graphicFrameLocks noGrp="1"/>
          </p:cNvGraphicFramePr>
          <p:nvPr/>
        </p:nvGraphicFramePr>
        <p:xfrm>
          <a:off x="8131176" y="476250"/>
          <a:ext cx="1700213" cy="549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0213"/>
              </a:tblGrid>
              <a:tr h="274638"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Lautakunta / Jaosto</a:t>
                      </a:r>
                      <a:endParaRPr lang="en-US" sz="1200" dirty="0"/>
                    </a:p>
                  </a:txBody>
                  <a:tcPr marL="91441" marR="91441" marT="45773" marB="45773"/>
                </a:tc>
              </a:tr>
              <a:tr h="274638"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Delegointi viranhaltijalle</a:t>
                      </a:r>
                      <a:endParaRPr lang="en-US" sz="1200" dirty="0"/>
                    </a:p>
                  </a:txBody>
                  <a:tcPr marL="91441" marR="91441" marT="45773" marB="45773"/>
                </a:tc>
              </a:tr>
            </a:tbl>
          </a:graphicData>
        </a:graphic>
      </p:graphicFrame>
      <p:sp>
        <p:nvSpPr>
          <p:cNvPr id="68" name="5-sakarainen tähti 67"/>
          <p:cNvSpPr/>
          <p:nvPr/>
        </p:nvSpPr>
        <p:spPr>
          <a:xfrm>
            <a:off x="9825039" y="512764"/>
            <a:ext cx="142875" cy="142875"/>
          </a:xfrm>
          <a:prstGeom prst="star5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9" name="Rengas 68"/>
          <p:cNvSpPr/>
          <p:nvPr/>
        </p:nvSpPr>
        <p:spPr>
          <a:xfrm>
            <a:off x="9825038" y="792163"/>
            <a:ext cx="171450" cy="152400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4" name="Suora nuoliyhdysviiva 73"/>
          <p:cNvCxnSpPr/>
          <p:nvPr/>
        </p:nvCxnSpPr>
        <p:spPr>
          <a:xfrm>
            <a:off x="2976564" y="3765550"/>
            <a:ext cx="6911975" cy="1588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uora nuoliyhdysviiva 74"/>
          <p:cNvCxnSpPr/>
          <p:nvPr/>
        </p:nvCxnSpPr>
        <p:spPr>
          <a:xfrm>
            <a:off x="2976564" y="4127500"/>
            <a:ext cx="6911975" cy="0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uora nuoliyhdysviiva 75"/>
          <p:cNvCxnSpPr/>
          <p:nvPr/>
        </p:nvCxnSpPr>
        <p:spPr>
          <a:xfrm>
            <a:off x="2976564" y="4495800"/>
            <a:ext cx="6911975" cy="0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Suora nuoliyhdysviiva 76"/>
          <p:cNvCxnSpPr/>
          <p:nvPr/>
        </p:nvCxnSpPr>
        <p:spPr>
          <a:xfrm flipV="1">
            <a:off x="2987676" y="4873626"/>
            <a:ext cx="6911975" cy="4763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uora nuoliyhdysviiva 77"/>
          <p:cNvCxnSpPr/>
          <p:nvPr/>
        </p:nvCxnSpPr>
        <p:spPr>
          <a:xfrm>
            <a:off x="2987676" y="5256214"/>
            <a:ext cx="6911975" cy="1587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uora nuoliyhdysviiva 78"/>
          <p:cNvCxnSpPr/>
          <p:nvPr/>
        </p:nvCxnSpPr>
        <p:spPr>
          <a:xfrm>
            <a:off x="2987676" y="5581650"/>
            <a:ext cx="6911975" cy="0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Suora nuoliyhdysviiva 79"/>
          <p:cNvCxnSpPr/>
          <p:nvPr/>
        </p:nvCxnSpPr>
        <p:spPr>
          <a:xfrm>
            <a:off x="2987676" y="2276475"/>
            <a:ext cx="6911975" cy="0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Suora nuoliyhdysviiva 80"/>
          <p:cNvCxnSpPr/>
          <p:nvPr/>
        </p:nvCxnSpPr>
        <p:spPr>
          <a:xfrm>
            <a:off x="2987676" y="2638425"/>
            <a:ext cx="6911975" cy="0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2" name="Suora nuoliyhdysviiva 81"/>
          <p:cNvCxnSpPr/>
          <p:nvPr/>
        </p:nvCxnSpPr>
        <p:spPr>
          <a:xfrm>
            <a:off x="2987676" y="3006725"/>
            <a:ext cx="6911975" cy="0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uora nuoliyhdysviiva 82"/>
          <p:cNvCxnSpPr/>
          <p:nvPr/>
        </p:nvCxnSpPr>
        <p:spPr>
          <a:xfrm>
            <a:off x="3000376" y="1868489"/>
            <a:ext cx="6911975" cy="1587"/>
          </a:xfrm>
          <a:prstGeom prst="straightConnector1">
            <a:avLst/>
          </a:prstGeom>
          <a:ln w="3175" cmpd="dbl">
            <a:solidFill>
              <a:schemeClr val="tx1">
                <a:alpha val="93000"/>
              </a:schemeClr>
            </a:solidFill>
            <a:prstDash val="sysDash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4" name="Taulukko 103"/>
          <p:cNvGraphicFramePr>
            <a:graphicFrameLocks noGrp="1"/>
          </p:cNvGraphicFramePr>
          <p:nvPr/>
        </p:nvGraphicFramePr>
        <p:xfrm>
          <a:off x="6172200" y="5718175"/>
          <a:ext cx="4610100" cy="109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7301"/>
                <a:gridCol w="3812799"/>
              </a:tblGrid>
              <a:tr h="274241">
                <a:tc>
                  <a:txBody>
                    <a:bodyPr/>
                    <a:lstStyle/>
                    <a:p>
                      <a:r>
                        <a:rPr lang="fi-FI" sz="1200" b="1" dirty="0" err="1" smtClean="0"/>
                        <a:t>Kult.av</a:t>
                      </a:r>
                      <a:r>
                        <a:rPr lang="fi-FI" sz="1200" b="1" dirty="0" smtClean="0"/>
                        <a:t>.</a:t>
                      </a:r>
                      <a:r>
                        <a:rPr lang="fi-FI" sz="1200" b="1" baseline="0" dirty="0" smtClean="0"/>
                        <a:t> 1</a:t>
                      </a:r>
                      <a:endParaRPr lang="en-US" sz="1200" b="1" dirty="0"/>
                    </a:p>
                  </a:txBody>
                  <a:tcPr marL="91450" marR="91450" marT="45688" marB="45688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Taide-</a:t>
                      </a:r>
                      <a:r>
                        <a:rPr lang="fi-FI" sz="1200" baseline="0" dirty="0" smtClean="0"/>
                        <a:t> ja kulttuuriavustukset alle 5000 euroa</a:t>
                      </a:r>
                      <a:endParaRPr lang="en-US" sz="1200" dirty="0"/>
                    </a:p>
                  </a:txBody>
                  <a:tcPr marL="91450" marR="91450" marT="45688" marB="45688"/>
                </a:tc>
              </a:tr>
              <a:tr h="274241">
                <a:tc>
                  <a:txBody>
                    <a:bodyPr/>
                    <a:lstStyle/>
                    <a:p>
                      <a:r>
                        <a:rPr lang="fi-FI" sz="1200" b="1" dirty="0" err="1" smtClean="0"/>
                        <a:t>Kult.av</a:t>
                      </a:r>
                      <a:r>
                        <a:rPr lang="fi-FI" sz="1200" b="1" dirty="0" smtClean="0"/>
                        <a:t>.</a:t>
                      </a:r>
                      <a:r>
                        <a:rPr lang="fi-FI" sz="1200" b="1" baseline="0" dirty="0" smtClean="0"/>
                        <a:t> 2</a:t>
                      </a:r>
                      <a:endParaRPr lang="en-US" sz="1200" b="1" dirty="0"/>
                    </a:p>
                  </a:txBody>
                  <a:tcPr marL="91450" marR="91450" marT="45688" marB="45688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/>
                        <a:t>Taide-</a:t>
                      </a:r>
                      <a:r>
                        <a:rPr lang="fi-FI" sz="1200" baseline="0" dirty="0" smtClean="0"/>
                        <a:t> ja kulttuuriavustukset alle 5000 – 49 999 euroa</a:t>
                      </a:r>
                      <a:endParaRPr lang="en-US" sz="1200" dirty="0" smtClean="0"/>
                    </a:p>
                  </a:txBody>
                  <a:tcPr marL="91450" marR="91450" marT="45688" marB="45688"/>
                </a:tc>
              </a:tr>
              <a:tr h="274241">
                <a:tc>
                  <a:txBody>
                    <a:bodyPr/>
                    <a:lstStyle/>
                    <a:p>
                      <a:r>
                        <a:rPr lang="fi-FI" sz="1200" b="1" dirty="0" err="1" smtClean="0"/>
                        <a:t>Kult.av</a:t>
                      </a:r>
                      <a:r>
                        <a:rPr lang="fi-FI" sz="1200" b="1" dirty="0" smtClean="0"/>
                        <a:t>.</a:t>
                      </a:r>
                      <a:r>
                        <a:rPr lang="fi-FI" sz="1200" b="1" baseline="0" dirty="0" smtClean="0"/>
                        <a:t> 3</a:t>
                      </a:r>
                      <a:endParaRPr lang="en-US" sz="1200" b="1" dirty="0"/>
                    </a:p>
                  </a:txBody>
                  <a:tcPr marL="91450" marR="91450" marT="45688" marB="45688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/>
                        <a:t>Taide-</a:t>
                      </a:r>
                      <a:r>
                        <a:rPr lang="fi-FI" sz="1200" baseline="0" dirty="0" smtClean="0"/>
                        <a:t> ja kulttuuriavustukset alle 50 000 – 149 999 euroa</a:t>
                      </a:r>
                      <a:endParaRPr lang="en-US" sz="1200" dirty="0" smtClean="0"/>
                    </a:p>
                  </a:txBody>
                  <a:tcPr marL="91450" marR="91450" marT="45688" marB="45688"/>
                </a:tc>
              </a:tr>
              <a:tr h="274241">
                <a:tc>
                  <a:txBody>
                    <a:bodyPr/>
                    <a:lstStyle/>
                    <a:p>
                      <a:r>
                        <a:rPr lang="fi-FI" sz="1200" b="1" dirty="0" err="1" smtClean="0"/>
                        <a:t>Kult.av</a:t>
                      </a:r>
                      <a:r>
                        <a:rPr lang="fi-FI" sz="1200" b="1" dirty="0" smtClean="0"/>
                        <a:t>.</a:t>
                      </a:r>
                      <a:r>
                        <a:rPr lang="fi-FI" sz="1200" b="1" baseline="0" dirty="0" smtClean="0"/>
                        <a:t> 4</a:t>
                      </a:r>
                      <a:endParaRPr lang="en-US" sz="1200" b="1" dirty="0"/>
                    </a:p>
                  </a:txBody>
                  <a:tcPr marL="91450" marR="91450" marT="45688" marB="45688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/>
                        <a:t>Taide-</a:t>
                      </a:r>
                      <a:r>
                        <a:rPr lang="fi-FI" sz="1200" baseline="0" dirty="0" smtClean="0"/>
                        <a:t> ja kulttuuriavustukset alle 150 000 euroa -&gt;</a:t>
                      </a:r>
                      <a:endParaRPr lang="en-US" sz="1200" dirty="0" smtClean="0"/>
                    </a:p>
                  </a:txBody>
                  <a:tcPr marL="91450" marR="91450" marT="45688" marB="45688"/>
                </a:tc>
              </a:tr>
            </a:tbl>
          </a:graphicData>
        </a:graphic>
      </p:graphicFrame>
      <p:sp>
        <p:nvSpPr>
          <p:cNvPr id="65640" name="Tekstiruutu 106"/>
          <p:cNvSpPr txBox="1">
            <a:spLocks noChangeArrowheads="1"/>
          </p:cNvSpPr>
          <p:nvPr/>
        </p:nvSpPr>
        <p:spPr bwMode="auto">
          <a:xfrm>
            <a:off x="6816725" y="5724526"/>
            <a:ext cx="292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200"/>
              <a:t>=</a:t>
            </a:r>
            <a:endParaRPr lang="en-US" altLang="fi-FI"/>
          </a:p>
        </p:txBody>
      </p:sp>
      <p:sp>
        <p:nvSpPr>
          <p:cNvPr id="65641" name="Tekstiruutu 107"/>
          <p:cNvSpPr txBox="1">
            <a:spLocks noChangeArrowheads="1"/>
          </p:cNvSpPr>
          <p:nvPr/>
        </p:nvSpPr>
        <p:spPr bwMode="auto">
          <a:xfrm>
            <a:off x="6816725" y="6027739"/>
            <a:ext cx="292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200"/>
              <a:t>=</a:t>
            </a:r>
            <a:endParaRPr lang="en-US" altLang="fi-FI"/>
          </a:p>
        </p:txBody>
      </p:sp>
      <p:sp>
        <p:nvSpPr>
          <p:cNvPr id="65642" name="Tekstiruutu 108"/>
          <p:cNvSpPr txBox="1">
            <a:spLocks noChangeArrowheads="1"/>
          </p:cNvSpPr>
          <p:nvPr/>
        </p:nvSpPr>
        <p:spPr bwMode="auto">
          <a:xfrm>
            <a:off x="6827838" y="6278564"/>
            <a:ext cx="292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200"/>
              <a:t>=</a:t>
            </a:r>
            <a:endParaRPr lang="en-US" altLang="fi-FI"/>
          </a:p>
        </p:txBody>
      </p:sp>
      <p:sp>
        <p:nvSpPr>
          <p:cNvPr id="65643" name="Tekstiruutu 110"/>
          <p:cNvSpPr txBox="1">
            <a:spLocks noChangeArrowheads="1"/>
          </p:cNvSpPr>
          <p:nvPr/>
        </p:nvSpPr>
        <p:spPr bwMode="auto">
          <a:xfrm>
            <a:off x="6827838" y="6554788"/>
            <a:ext cx="292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i-FI" altLang="fi-FI" sz="1200"/>
              <a:t>=</a:t>
            </a:r>
            <a:endParaRPr lang="en-US" altLang="fi-FI"/>
          </a:p>
        </p:txBody>
      </p:sp>
      <p:sp>
        <p:nvSpPr>
          <p:cNvPr id="114" name="Suorakulmio 113"/>
          <p:cNvSpPr/>
          <p:nvPr/>
        </p:nvSpPr>
        <p:spPr>
          <a:xfrm>
            <a:off x="6692901" y="4138613"/>
            <a:ext cx="868363" cy="735012"/>
          </a:xfrm>
          <a:prstGeom prst="rect">
            <a:avLst/>
          </a:prstGeom>
          <a:pattFill prst="pct30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5645" name="Tekstiruutu 114"/>
          <p:cNvSpPr txBox="1">
            <a:spLocks noChangeArrowheads="1"/>
          </p:cNvSpPr>
          <p:nvPr/>
        </p:nvSpPr>
        <p:spPr bwMode="auto">
          <a:xfrm rot="-2312712">
            <a:off x="6627813" y="4362451"/>
            <a:ext cx="950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i-FI" altLang="fi-FI" sz="1200"/>
              <a:t>HAKU</a:t>
            </a:r>
            <a:endParaRPr lang="en-US" altLang="fi-FI" sz="1200"/>
          </a:p>
        </p:txBody>
      </p:sp>
      <p:sp>
        <p:nvSpPr>
          <p:cNvPr id="72" name="Rengas 71"/>
          <p:cNvSpPr/>
          <p:nvPr/>
        </p:nvSpPr>
        <p:spPr>
          <a:xfrm>
            <a:off x="6042025" y="3543301"/>
            <a:ext cx="171450" cy="150813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10717427" y="140043"/>
            <a:ext cx="1474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i="1" dirty="0" err="1" smtClean="0">
                <a:solidFill>
                  <a:srgbClr val="FF0000"/>
                </a:solidFill>
              </a:rPr>
              <a:t>Huom</a:t>
            </a:r>
            <a:r>
              <a:rPr lang="fi-FI" sz="1400" i="1" dirty="0" smtClean="0">
                <a:solidFill>
                  <a:srgbClr val="FF0000"/>
                </a:solidFill>
              </a:rPr>
              <a:t>! Luonnos</a:t>
            </a:r>
            <a:endParaRPr lang="fi-FI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1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293</Words>
  <Application>Microsoft Office PowerPoint</Application>
  <PresentationFormat>Laajakuva</PresentationFormat>
  <Paragraphs>91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Avustusluokat  </vt:lpstr>
      <vt:lpstr>Taide- ja kulttuuriavustukset:  Vaatimukset erisuuruisille avustuksille</vt:lpstr>
      <vt:lpstr>Uudet arviointiperusteet kaikille avustuksille Kaikkia avustusluokkia arvioidaan jatkossa yhtenevillä arviointiperusteilla:</vt:lpstr>
      <vt:lpstr>PowerPoint-esitys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Avustusluokat</dc:title>
  <dc:creator>Tolvanen Ari</dc:creator>
  <cp:lastModifiedBy>Tolvanen Ari</cp:lastModifiedBy>
  <cp:revision>17</cp:revision>
  <cp:lastPrinted>2016-12-12T11:54:49Z</cp:lastPrinted>
  <dcterms:created xsi:type="dcterms:W3CDTF">2016-12-12T07:19:43Z</dcterms:created>
  <dcterms:modified xsi:type="dcterms:W3CDTF">2016-12-19T08:02:43Z</dcterms:modified>
</cp:coreProperties>
</file>