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8" r:id="rId2"/>
    <p:sldId id="284" r:id="rId3"/>
    <p:sldId id="269" r:id="rId4"/>
    <p:sldId id="279" r:id="rId5"/>
    <p:sldId id="270" r:id="rId6"/>
    <p:sldId id="271" r:id="rId7"/>
    <p:sldId id="272" r:id="rId8"/>
    <p:sldId id="273" r:id="rId9"/>
    <p:sldId id="287" r:id="rId10"/>
    <p:sldId id="288" r:id="rId11"/>
    <p:sldId id="274" r:id="rId12"/>
    <p:sldId id="286" r:id="rId13"/>
    <p:sldId id="282" r:id="rId14"/>
    <p:sldId id="267" r:id="rId15"/>
    <p:sldId id="281" r:id="rId16"/>
  </p:sldIdLst>
  <p:sldSz cx="9144000" cy="6858000" type="screen4x3"/>
  <p:notesSz cx="6819900" cy="9918700"/>
  <p:defaultTextStyle>
    <a:defPPr>
      <a:defRPr lang="fi-FI"/>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0B6"/>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55290" cy="495935"/>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863032" y="0"/>
            <a:ext cx="2955290" cy="495935"/>
          </a:xfrm>
          <a:prstGeom prst="rect">
            <a:avLst/>
          </a:prstGeom>
        </p:spPr>
        <p:txBody>
          <a:bodyPr vert="horz" lIns="91440" tIns="45720" rIns="91440" bIns="45720" rtlCol="0"/>
          <a:lstStyle>
            <a:lvl1pPr algn="r">
              <a:defRPr sz="1200"/>
            </a:lvl1pPr>
          </a:lstStyle>
          <a:p>
            <a:fld id="{98B53F9C-5EF9-4053-9F01-1BB10A8539E6}" type="datetimeFigureOut">
              <a:rPr lang="fi-FI" smtClean="0"/>
              <a:pPr/>
              <a:t>13.12.2016</a:t>
            </a:fld>
            <a:endParaRPr lang="fi-FI"/>
          </a:p>
        </p:txBody>
      </p:sp>
      <p:sp>
        <p:nvSpPr>
          <p:cNvPr id="4" name="Alatunnisteen paikkamerkki 3"/>
          <p:cNvSpPr>
            <a:spLocks noGrp="1"/>
          </p:cNvSpPr>
          <p:nvPr>
            <p:ph type="ftr" sz="quarter" idx="2"/>
          </p:nvPr>
        </p:nvSpPr>
        <p:spPr>
          <a:xfrm>
            <a:off x="0" y="9421044"/>
            <a:ext cx="2955290" cy="495935"/>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863032" y="9421044"/>
            <a:ext cx="2955290" cy="495935"/>
          </a:xfrm>
          <a:prstGeom prst="rect">
            <a:avLst/>
          </a:prstGeom>
        </p:spPr>
        <p:txBody>
          <a:bodyPr vert="horz" lIns="91440" tIns="45720" rIns="91440" bIns="45720" rtlCol="0" anchor="b"/>
          <a:lstStyle>
            <a:lvl1pPr algn="r">
              <a:defRPr sz="1200"/>
            </a:lvl1pPr>
          </a:lstStyle>
          <a:p>
            <a:fld id="{84DEB777-1B83-4C40-8149-10815CBCD262}" type="slidenum">
              <a:rPr lang="fi-FI" smtClean="0"/>
              <a:pPr/>
              <a:t>‹#›</a:t>
            </a:fld>
            <a:endParaRPr lang="fi-FI"/>
          </a:p>
        </p:txBody>
      </p:sp>
    </p:spTree>
    <p:extLst>
      <p:ext uri="{BB962C8B-B14F-4D97-AF65-F5344CB8AC3E}">
        <p14:creationId xmlns:p14="http://schemas.microsoft.com/office/powerpoint/2010/main" val="13323274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55290" cy="495935"/>
          </a:xfrm>
          <a:prstGeom prst="rect">
            <a:avLst/>
          </a:prstGeom>
        </p:spPr>
        <p:txBody>
          <a:bodyPr vert="horz" lIns="91440" tIns="45720" rIns="91440" bIns="45720" rtlCol="0"/>
          <a:lstStyle>
            <a:lvl1pPr algn="l">
              <a:defRPr sz="1200"/>
            </a:lvl1pPr>
          </a:lstStyle>
          <a:p>
            <a:pPr>
              <a:defRPr/>
            </a:pPr>
            <a:endParaRPr lang="fi-FI"/>
          </a:p>
        </p:txBody>
      </p:sp>
      <p:sp>
        <p:nvSpPr>
          <p:cNvPr id="3" name="Päivämäärän paikkamerkki 2"/>
          <p:cNvSpPr>
            <a:spLocks noGrp="1"/>
          </p:cNvSpPr>
          <p:nvPr>
            <p:ph type="dt" idx="1"/>
          </p:nvPr>
        </p:nvSpPr>
        <p:spPr>
          <a:xfrm>
            <a:off x="3863032" y="0"/>
            <a:ext cx="2955290" cy="495935"/>
          </a:xfrm>
          <a:prstGeom prst="rect">
            <a:avLst/>
          </a:prstGeom>
        </p:spPr>
        <p:txBody>
          <a:bodyPr vert="horz" lIns="91440" tIns="45720" rIns="91440" bIns="45720" rtlCol="0"/>
          <a:lstStyle>
            <a:lvl1pPr algn="r">
              <a:defRPr sz="1200"/>
            </a:lvl1pPr>
          </a:lstStyle>
          <a:p>
            <a:pPr>
              <a:defRPr/>
            </a:pPr>
            <a:fld id="{03203A26-BF49-4F6E-98F0-EB63FA2361C7}" type="datetimeFigureOut">
              <a:rPr lang="fi-FI"/>
              <a:pPr>
                <a:defRPr/>
              </a:pPr>
              <a:t>13.12.2016</a:t>
            </a:fld>
            <a:endParaRPr lang="fi-FI"/>
          </a:p>
        </p:txBody>
      </p:sp>
      <p:sp>
        <p:nvSpPr>
          <p:cNvPr id="4" name="Dian kuvan paikkamerkki 3"/>
          <p:cNvSpPr>
            <a:spLocks noGrp="1" noRot="1" noChangeAspect="1"/>
          </p:cNvSpPr>
          <p:nvPr>
            <p:ph type="sldImg" idx="2"/>
          </p:nvPr>
        </p:nvSpPr>
        <p:spPr>
          <a:xfrm>
            <a:off x="930275" y="744538"/>
            <a:ext cx="4959350" cy="3719512"/>
          </a:xfrm>
          <a:prstGeom prst="rect">
            <a:avLst/>
          </a:prstGeom>
          <a:noFill/>
          <a:ln w="12700">
            <a:solidFill>
              <a:prstClr val="black"/>
            </a:solidFill>
          </a:ln>
        </p:spPr>
        <p:txBody>
          <a:bodyPr vert="horz" lIns="91440" tIns="45720" rIns="91440" bIns="45720" rtlCol="0" anchor="ctr"/>
          <a:lstStyle/>
          <a:p>
            <a:pPr lvl="0"/>
            <a:endParaRPr lang="fi-FI" noProof="0" smtClean="0"/>
          </a:p>
        </p:txBody>
      </p:sp>
      <p:sp>
        <p:nvSpPr>
          <p:cNvPr id="5" name="Huomautusten paikkamerkki 4"/>
          <p:cNvSpPr>
            <a:spLocks noGrp="1"/>
          </p:cNvSpPr>
          <p:nvPr>
            <p:ph type="body" sz="quarter" idx="3"/>
          </p:nvPr>
        </p:nvSpPr>
        <p:spPr>
          <a:xfrm>
            <a:off x="681990" y="4711383"/>
            <a:ext cx="5455920" cy="4463415"/>
          </a:xfrm>
          <a:prstGeom prst="rect">
            <a:avLst/>
          </a:prstGeom>
        </p:spPr>
        <p:txBody>
          <a:bodyPr vert="horz" lIns="91440" tIns="45720" rIns="91440" bIns="45720" rtlCol="0">
            <a:normAutofit/>
          </a:bodyPr>
          <a:lstStyle/>
          <a:p>
            <a:pPr lvl="0"/>
            <a:r>
              <a:rPr lang="fi-FI" noProof="0" smtClean="0"/>
              <a:t>Muokkaa tekstin perustyylejä napsauttamalla</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p>
        </p:txBody>
      </p:sp>
      <p:sp>
        <p:nvSpPr>
          <p:cNvPr id="6" name="Alatunnisteen paikkamerkki 5"/>
          <p:cNvSpPr>
            <a:spLocks noGrp="1"/>
          </p:cNvSpPr>
          <p:nvPr>
            <p:ph type="ftr" sz="quarter" idx="4"/>
          </p:nvPr>
        </p:nvSpPr>
        <p:spPr>
          <a:xfrm>
            <a:off x="0" y="9421044"/>
            <a:ext cx="2955290" cy="495935"/>
          </a:xfrm>
          <a:prstGeom prst="rect">
            <a:avLst/>
          </a:prstGeom>
        </p:spPr>
        <p:txBody>
          <a:bodyPr vert="horz" lIns="91440" tIns="45720" rIns="91440" bIns="45720" rtlCol="0" anchor="b"/>
          <a:lstStyle>
            <a:lvl1pPr algn="l">
              <a:defRPr sz="1200"/>
            </a:lvl1pPr>
          </a:lstStyle>
          <a:p>
            <a:pPr>
              <a:defRPr/>
            </a:pPr>
            <a:endParaRPr lang="fi-FI"/>
          </a:p>
        </p:txBody>
      </p:sp>
      <p:sp>
        <p:nvSpPr>
          <p:cNvPr id="7" name="Dian numeron paikkamerkki 6"/>
          <p:cNvSpPr>
            <a:spLocks noGrp="1"/>
          </p:cNvSpPr>
          <p:nvPr>
            <p:ph type="sldNum" sz="quarter" idx="5"/>
          </p:nvPr>
        </p:nvSpPr>
        <p:spPr>
          <a:xfrm>
            <a:off x="3863032" y="9421044"/>
            <a:ext cx="2955290" cy="495935"/>
          </a:xfrm>
          <a:prstGeom prst="rect">
            <a:avLst/>
          </a:prstGeom>
        </p:spPr>
        <p:txBody>
          <a:bodyPr vert="horz" lIns="91440" tIns="45720" rIns="91440" bIns="45720" rtlCol="0" anchor="b"/>
          <a:lstStyle>
            <a:lvl1pPr algn="r">
              <a:defRPr sz="1200"/>
            </a:lvl1pPr>
          </a:lstStyle>
          <a:p>
            <a:pPr>
              <a:defRPr/>
            </a:pPr>
            <a:fld id="{A237332D-EAF9-4912-936B-A634F34B7491}" type="slidenum">
              <a:rPr lang="fi-FI"/>
              <a:pPr>
                <a:defRPr/>
              </a:pPr>
              <a:t>‹#›</a:t>
            </a:fld>
            <a:endParaRPr lang="fi-FI"/>
          </a:p>
        </p:txBody>
      </p:sp>
    </p:spTree>
    <p:extLst>
      <p:ext uri="{BB962C8B-B14F-4D97-AF65-F5344CB8AC3E}">
        <p14:creationId xmlns:p14="http://schemas.microsoft.com/office/powerpoint/2010/main" val="10248514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ian kuvan paikkamerkki 1"/>
          <p:cNvSpPr>
            <a:spLocks noGrp="1" noRot="1" noChangeAspect="1" noTextEdit="1"/>
          </p:cNvSpPr>
          <p:nvPr>
            <p:ph type="sldImg"/>
          </p:nvPr>
        </p:nvSpPr>
        <p:spPr bwMode="auto">
          <a:noFill/>
          <a:ln>
            <a:solidFill>
              <a:srgbClr val="000000"/>
            </a:solidFill>
            <a:miter lim="800000"/>
            <a:headEnd/>
            <a:tailEnd/>
          </a:ln>
        </p:spPr>
      </p:sp>
      <p:sp>
        <p:nvSpPr>
          <p:cNvPr id="6147" name="Huomautusten paikkamerkki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fi-FI" smtClean="0"/>
          </a:p>
        </p:txBody>
      </p:sp>
      <p:sp>
        <p:nvSpPr>
          <p:cNvPr id="6148" name="Dian numeron paikkamerkki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EE1ABDA-92E8-4122-B415-9651C3407606}" type="slidenum">
              <a:rPr lang="fi-FI" smtClean="0"/>
              <a:pPr/>
              <a:t>1</a:t>
            </a:fld>
            <a:endParaRPr lang="fi-FI" smtClean="0"/>
          </a:p>
        </p:txBody>
      </p:sp>
    </p:spTree>
    <p:extLst>
      <p:ext uri="{BB962C8B-B14F-4D97-AF65-F5344CB8AC3E}">
        <p14:creationId xmlns:p14="http://schemas.microsoft.com/office/powerpoint/2010/main" val="2152197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pPr>
              <a:defRPr/>
            </a:pPr>
            <a:fld id="{A237332D-EAF9-4912-936B-A634F34B7491}" type="slidenum">
              <a:rPr lang="fi-FI" smtClean="0"/>
              <a:pPr>
                <a:defRPr/>
              </a:pPr>
              <a:t>15</a:t>
            </a:fld>
            <a:endParaRPr lang="fi-FI"/>
          </a:p>
        </p:txBody>
      </p:sp>
    </p:spTree>
    <p:extLst>
      <p:ext uri="{BB962C8B-B14F-4D97-AF65-F5344CB8AC3E}">
        <p14:creationId xmlns:p14="http://schemas.microsoft.com/office/powerpoint/2010/main" val="30115437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pic>
        <p:nvPicPr>
          <p:cNvPr id="4" name="Kuva 6" descr="Sote_Fin_RGB_png_59557.png"/>
          <p:cNvPicPr>
            <a:picLocks noChangeAspect="1"/>
          </p:cNvPicPr>
          <p:nvPr userDrawn="1"/>
        </p:nvPicPr>
        <p:blipFill>
          <a:blip r:embed="rId2" cstate="print"/>
          <a:srcRect/>
          <a:stretch>
            <a:fillRect/>
          </a:stretch>
        </p:blipFill>
        <p:spPr bwMode="auto">
          <a:xfrm>
            <a:off x="0" y="0"/>
            <a:ext cx="2624138" cy="1116013"/>
          </a:xfrm>
          <a:prstGeom prst="rect">
            <a:avLst/>
          </a:prstGeom>
          <a:noFill/>
          <a:ln w="9525">
            <a:noFill/>
            <a:miter lim="800000"/>
            <a:headEnd/>
            <a:tailEnd/>
          </a:ln>
        </p:spPr>
      </p:pic>
      <p:pic>
        <p:nvPicPr>
          <p:cNvPr id="5" name="Kuva 7" descr="kuvio.png"/>
          <p:cNvPicPr>
            <a:picLocks noChangeAspect="1"/>
          </p:cNvPicPr>
          <p:nvPr userDrawn="1"/>
        </p:nvPicPr>
        <p:blipFill>
          <a:blip r:embed="rId3" cstate="print"/>
          <a:srcRect/>
          <a:stretch>
            <a:fillRect/>
          </a:stretch>
        </p:blipFill>
        <p:spPr bwMode="auto">
          <a:xfrm>
            <a:off x="7951788" y="115888"/>
            <a:ext cx="1192212" cy="2846387"/>
          </a:xfrm>
          <a:prstGeom prst="rect">
            <a:avLst/>
          </a:prstGeom>
          <a:noFill/>
          <a:ln w="9525">
            <a:noFill/>
            <a:miter lim="800000"/>
            <a:headEnd/>
            <a:tailEnd/>
          </a:ln>
        </p:spPr>
      </p:pic>
      <p:sp>
        <p:nvSpPr>
          <p:cNvPr id="4100" name="Rectangle 4"/>
          <p:cNvSpPr>
            <a:spLocks noGrp="1" noChangeArrowheads="1"/>
          </p:cNvSpPr>
          <p:nvPr>
            <p:ph type="ctrTitle"/>
          </p:nvPr>
        </p:nvSpPr>
        <p:spPr>
          <a:xfrm>
            <a:off x="685800" y="2130425"/>
            <a:ext cx="7342584" cy="1470025"/>
          </a:xfrm>
        </p:spPr>
        <p:txBody>
          <a:bodyPr/>
          <a:lstStyle>
            <a:lvl1pPr algn="ctr">
              <a:defRPr sz="2400"/>
            </a:lvl1pPr>
          </a:lstStyle>
          <a:p>
            <a:r>
              <a:rPr lang="fi-FI" smtClean="0"/>
              <a:t>Muokkaa perustyyl. napsautt.</a:t>
            </a:r>
            <a:endParaRPr lang="fi-FI"/>
          </a:p>
        </p:txBody>
      </p:sp>
      <p:sp>
        <p:nvSpPr>
          <p:cNvPr id="4101" name="Rectangle 5"/>
          <p:cNvSpPr>
            <a:spLocks noGrp="1" noChangeArrowheads="1"/>
          </p:cNvSpPr>
          <p:nvPr>
            <p:ph type="subTitle" idx="1"/>
          </p:nvPr>
        </p:nvSpPr>
        <p:spPr>
          <a:xfrm>
            <a:off x="1187624" y="3886200"/>
            <a:ext cx="6400800" cy="1752600"/>
          </a:xfrm>
        </p:spPr>
        <p:txBody>
          <a:bodyPr/>
          <a:lstStyle>
            <a:lvl1pPr marL="0" indent="0" algn="ctr">
              <a:buFontTx/>
              <a:buNone/>
              <a:defRPr sz="1600"/>
            </a:lvl1pPr>
          </a:lstStyle>
          <a:p>
            <a:r>
              <a:rPr lang="fi-FI" smtClean="0"/>
              <a:t>Muokkaa alaotsikon perustyyliä napsautt.</a:t>
            </a:r>
            <a:endParaRPr lang="fi-FI"/>
          </a:p>
        </p:txBody>
      </p:sp>
      <p:sp>
        <p:nvSpPr>
          <p:cNvPr id="6" name="Rectangle 6"/>
          <p:cNvSpPr>
            <a:spLocks noGrp="1" noChangeArrowheads="1"/>
          </p:cNvSpPr>
          <p:nvPr>
            <p:ph type="dt" sz="half" idx="10"/>
          </p:nvPr>
        </p:nvSpPr>
        <p:spPr/>
        <p:txBody>
          <a:bodyPr/>
          <a:lstStyle>
            <a:lvl1pPr>
              <a:defRPr/>
            </a:lvl1pPr>
          </a:lstStyle>
          <a:p>
            <a:pPr>
              <a:defRPr/>
            </a:pPr>
            <a:endParaRPr lang="fi-FI"/>
          </a:p>
        </p:txBody>
      </p:sp>
      <p:sp>
        <p:nvSpPr>
          <p:cNvPr id="7" name="Rectangle 7"/>
          <p:cNvSpPr>
            <a:spLocks noGrp="1" noChangeArrowheads="1"/>
          </p:cNvSpPr>
          <p:nvPr>
            <p:ph type="ftr" sz="quarter" idx="11"/>
          </p:nvPr>
        </p:nvSpPr>
        <p:spPr/>
        <p:txBody>
          <a:bodyPr/>
          <a:lstStyle>
            <a:lvl1pPr>
              <a:defRPr/>
            </a:lvl1pPr>
          </a:lstStyle>
          <a:p>
            <a:pPr>
              <a:defRPr/>
            </a:pPr>
            <a:r>
              <a:rPr lang="fi-FI" smtClean="0"/>
              <a:t>hanna-leena.nuutinen@hel.fi</a:t>
            </a:r>
            <a:endParaRPr lang="fi-FI"/>
          </a:p>
        </p:txBody>
      </p:sp>
      <p:sp>
        <p:nvSpPr>
          <p:cNvPr id="8" name="Rectangle 8"/>
          <p:cNvSpPr>
            <a:spLocks noGrp="1" noChangeArrowheads="1"/>
          </p:cNvSpPr>
          <p:nvPr>
            <p:ph type="sldNum" sz="quarter" idx="12"/>
          </p:nvPr>
        </p:nvSpPr>
        <p:spPr/>
        <p:txBody>
          <a:bodyPr/>
          <a:lstStyle>
            <a:lvl1pPr>
              <a:defRPr/>
            </a:lvl1pPr>
          </a:lstStyle>
          <a:p>
            <a:pPr>
              <a:defRPr/>
            </a:pPr>
            <a:fld id="{290D501C-8852-4682-9FC0-926DB6E7E599}" type="slidenum">
              <a:rPr lang="fi-FI"/>
              <a:pPr>
                <a:defRPr/>
              </a:pPr>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Rectangle 4"/>
          <p:cNvSpPr>
            <a:spLocks noGrp="1" noChangeArrowheads="1"/>
          </p:cNvSpPr>
          <p:nvPr>
            <p:ph type="dt" sz="half" idx="10"/>
          </p:nvPr>
        </p:nvSpPr>
        <p:spPr>
          <a:ln/>
        </p:spPr>
        <p:txBody>
          <a:bodyPr/>
          <a:lstStyle>
            <a:lvl1pPr>
              <a:defRPr/>
            </a:lvl1pPr>
          </a:lstStyle>
          <a:p>
            <a:pPr>
              <a:defRPr/>
            </a:pPr>
            <a:endParaRPr lang="fi-FI"/>
          </a:p>
        </p:txBody>
      </p:sp>
      <p:sp>
        <p:nvSpPr>
          <p:cNvPr id="5" name="Rectangle 5"/>
          <p:cNvSpPr>
            <a:spLocks noGrp="1" noChangeArrowheads="1"/>
          </p:cNvSpPr>
          <p:nvPr>
            <p:ph type="ftr" sz="quarter" idx="11"/>
          </p:nvPr>
        </p:nvSpPr>
        <p:spPr>
          <a:ln/>
        </p:spPr>
        <p:txBody>
          <a:bodyPr/>
          <a:lstStyle>
            <a:lvl1pPr>
              <a:defRPr/>
            </a:lvl1pPr>
          </a:lstStyle>
          <a:p>
            <a:pPr>
              <a:defRPr/>
            </a:pPr>
            <a:r>
              <a:rPr lang="fi-FI" smtClean="0"/>
              <a:t>hanna-leena.nuutinen@hel.fi</a:t>
            </a:r>
            <a:endParaRPr lang="fi-FI"/>
          </a:p>
        </p:txBody>
      </p:sp>
      <p:sp>
        <p:nvSpPr>
          <p:cNvPr id="6" name="Rectangle 6"/>
          <p:cNvSpPr>
            <a:spLocks noGrp="1" noChangeArrowheads="1"/>
          </p:cNvSpPr>
          <p:nvPr>
            <p:ph type="sldNum" sz="quarter" idx="12"/>
          </p:nvPr>
        </p:nvSpPr>
        <p:spPr>
          <a:ln/>
        </p:spPr>
        <p:txBody>
          <a:bodyPr/>
          <a:lstStyle>
            <a:lvl1pPr>
              <a:defRPr/>
            </a:lvl1pPr>
          </a:lstStyle>
          <a:p>
            <a:pPr>
              <a:defRPr/>
            </a:pPr>
            <a:fld id="{A6016A31-5B51-4708-87C7-41EA079D6B80}" type="slidenum">
              <a:rPr lang="fi-FI"/>
              <a:pPr>
                <a:defRPr/>
              </a:pPr>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san ylätunniste">
    <p:spTree>
      <p:nvGrpSpPr>
        <p:cNvPr id="1" name=""/>
        <p:cNvGrpSpPr/>
        <p:nvPr/>
      </p:nvGrpSpPr>
      <p:grpSpPr>
        <a:xfrm>
          <a:off x="0" y="0"/>
          <a:ext cx="0" cy="0"/>
          <a:chOff x="0" y="0"/>
          <a:chExt cx="0" cy="0"/>
        </a:xfrm>
      </p:grpSpPr>
      <p:sp>
        <p:nvSpPr>
          <p:cNvPr id="3" name="Tekstin paikkamerkki 2"/>
          <p:cNvSpPr>
            <a:spLocks noGrp="1"/>
          </p:cNvSpPr>
          <p:nvPr>
            <p:ph type="body" idx="1"/>
          </p:nvPr>
        </p:nvSpPr>
        <p:spPr>
          <a:xfrm>
            <a:off x="400000" y="4449093"/>
            <a:ext cx="7772400" cy="4920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smtClean="0"/>
              <a:t>Muokkaa tekstin perustyylejä napsauttamalla</a:t>
            </a:r>
          </a:p>
        </p:txBody>
      </p:sp>
      <p:sp>
        <p:nvSpPr>
          <p:cNvPr id="7" name="Otsikko 1"/>
          <p:cNvSpPr>
            <a:spLocks noGrp="1"/>
          </p:cNvSpPr>
          <p:nvPr>
            <p:ph type="title"/>
          </p:nvPr>
        </p:nvSpPr>
        <p:spPr>
          <a:xfrm>
            <a:off x="395536" y="5157192"/>
            <a:ext cx="7343775" cy="648072"/>
          </a:xfrm>
        </p:spPr>
        <p:txBody>
          <a:bodyPr/>
          <a:lstStyle/>
          <a:p>
            <a:r>
              <a:rPr lang="fi-FI" smtClean="0"/>
              <a:t>Muokkaa perustyyl. napsautt.</a:t>
            </a:r>
            <a:endParaRPr lang="fi-FI"/>
          </a:p>
        </p:txBody>
      </p:sp>
      <p:sp>
        <p:nvSpPr>
          <p:cNvPr id="4" name="Päivämäärän paikkamerkki 3"/>
          <p:cNvSpPr>
            <a:spLocks noGrp="1"/>
          </p:cNvSpPr>
          <p:nvPr>
            <p:ph type="dt" sz="half" idx="10"/>
          </p:nvPr>
        </p:nvSpPr>
        <p:spPr>
          <a:xfrm>
            <a:off x="422275" y="6237288"/>
            <a:ext cx="2278063" cy="476250"/>
          </a:xfrm>
        </p:spPr>
        <p:txBody>
          <a:bodyPr/>
          <a:lstStyle>
            <a:lvl1pPr>
              <a:defRPr/>
            </a:lvl1pPr>
          </a:lstStyle>
          <a:p>
            <a:pPr>
              <a:defRPr/>
            </a:pPr>
            <a:endParaRPr lang="fi-FI"/>
          </a:p>
        </p:txBody>
      </p:sp>
      <p:sp>
        <p:nvSpPr>
          <p:cNvPr id="5" name="Alatunnisteen paikkamerkki 4"/>
          <p:cNvSpPr>
            <a:spLocks noGrp="1"/>
          </p:cNvSpPr>
          <p:nvPr>
            <p:ph type="ftr" sz="quarter" idx="11"/>
          </p:nvPr>
        </p:nvSpPr>
        <p:spPr/>
        <p:txBody>
          <a:bodyPr/>
          <a:lstStyle>
            <a:lvl1pPr>
              <a:defRPr/>
            </a:lvl1pPr>
          </a:lstStyle>
          <a:p>
            <a:pPr>
              <a:defRPr/>
            </a:pPr>
            <a:r>
              <a:rPr lang="fi-FI" smtClean="0"/>
              <a:t>hanna-leena.nuutinen@hel.fi</a:t>
            </a:r>
            <a:endParaRPr lang="fi-FI"/>
          </a:p>
        </p:txBody>
      </p:sp>
      <p:sp>
        <p:nvSpPr>
          <p:cNvPr id="6" name="Dian numeron paikkamerkki 5"/>
          <p:cNvSpPr>
            <a:spLocks noGrp="1"/>
          </p:cNvSpPr>
          <p:nvPr>
            <p:ph type="sldNum" sz="quarter" idx="12"/>
          </p:nvPr>
        </p:nvSpPr>
        <p:spPr/>
        <p:txBody>
          <a:bodyPr/>
          <a:lstStyle>
            <a:lvl1pPr>
              <a:defRPr/>
            </a:lvl1pPr>
          </a:lstStyle>
          <a:p>
            <a:pPr>
              <a:defRPr/>
            </a:pPr>
            <a:fld id="{9A92E169-4464-4499-AFC5-385C2DF84F84}" type="slidenum">
              <a:rPr lang="fi-FI"/>
              <a:pPr>
                <a:defRPr/>
              </a:pPr>
              <a:t>‹#›</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dirty="0"/>
          </a:p>
        </p:txBody>
      </p:sp>
      <p:sp>
        <p:nvSpPr>
          <p:cNvPr id="3" name="Sisällön paikkamerkki 2"/>
          <p:cNvSpPr>
            <a:spLocks noGrp="1"/>
          </p:cNvSpPr>
          <p:nvPr>
            <p:ph sz="half" idx="1"/>
          </p:nvPr>
        </p:nvSpPr>
        <p:spPr>
          <a:xfrm>
            <a:off x="395288" y="2060575"/>
            <a:ext cx="3595687" cy="4094163"/>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8" name="Sisällön paikkamerkki 2"/>
          <p:cNvSpPr>
            <a:spLocks noGrp="1"/>
          </p:cNvSpPr>
          <p:nvPr>
            <p:ph sz="half" idx="13"/>
          </p:nvPr>
        </p:nvSpPr>
        <p:spPr>
          <a:xfrm>
            <a:off x="4139952" y="2060848"/>
            <a:ext cx="3595687" cy="4094163"/>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p:txBody>
      </p:sp>
      <p:sp>
        <p:nvSpPr>
          <p:cNvPr id="5" name="Rectangle 4"/>
          <p:cNvSpPr>
            <a:spLocks noGrp="1" noChangeArrowheads="1"/>
          </p:cNvSpPr>
          <p:nvPr>
            <p:ph type="dt" sz="half" idx="14"/>
          </p:nvPr>
        </p:nvSpPr>
        <p:spPr>
          <a:ln/>
        </p:spPr>
        <p:txBody>
          <a:bodyPr/>
          <a:lstStyle>
            <a:lvl1pPr>
              <a:defRPr/>
            </a:lvl1pPr>
          </a:lstStyle>
          <a:p>
            <a:pPr>
              <a:defRPr/>
            </a:pPr>
            <a:endParaRPr lang="fi-FI"/>
          </a:p>
        </p:txBody>
      </p:sp>
      <p:sp>
        <p:nvSpPr>
          <p:cNvPr id="6" name="Rectangle 5"/>
          <p:cNvSpPr>
            <a:spLocks noGrp="1" noChangeArrowheads="1"/>
          </p:cNvSpPr>
          <p:nvPr>
            <p:ph type="ftr" sz="quarter" idx="15"/>
          </p:nvPr>
        </p:nvSpPr>
        <p:spPr>
          <a:ln/>
        </p:spPr>
        <p:txBody>
          <a:bodyPr/>
          <a:lstStyle>
            <a:lvl1pPr>
              <a:defRPr/>
            </a:lvl1pPr>
          </a:lstStyle>
          <a:p>
            <a:pPr>
              <a:defRPr/>
            </a:pPr>
            <a:r>
              <a:rPr lang="fi-FI" smtClean="0"/>
              <a:t>hanna-leena.nuutinen@hel.fi</a:t>
            </a:r>
            <a:endParaRPr lang="fi-FI"/>
          </a:p>
        </p:txBody>
      </p:sp>
      <p:sp>
        <p:nvSpPr>
          <p:cNvPr id="7" name="Rectangle 6"/>
          <p:cNvSpPr>
            <a:spLocks noGrp="1" noChangeArrowheads="1"/>
          </p:cNvSpPr>
          <p:nvPr>
            <p:ph type="sldNum" sz="quarter" idx="16"/>
          </p:nvPr>
        </p:nvSpPr>
        <p:spPr>
          <a:ln/>
        </p:spPr>
        <p:txBody>
          <a:bodyPr/>
          <a:lstStyle>
            <a:lvl1pPr>
              <a:defRPr/>
            </a:lvl1pPr>
          </a:lstStyle>
          <a:p>
            <a:pPr>
              <a:defRPr/>
            </a:pPr>
            <a:fld id="{DE2CB063-9515-41B2-9E9A-E8AFA99A5AD0}" type="slidenum">
              <a:rPr lang="fi-FI"/>
              <a:pPr>
                <a:defRPr/>
              </a:pPr>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395536" y="1052736"/>
            <a:ext cx="7848872" cy="1143000"/>
          </a:xfrm>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395536" y="2374451"/>
            <a:ext cx="3600400" cy="639762"/>
          </a:xfrm>
        </p:spPr>
        <p:txBody>
          <a:bodyPr anchor="b"/>
          <a:lstStyle>
            <a:lvl1pPr marL="0" indent="0">
              <a:buNone/>
              <a:defRPr sz="1800" b="1">
                <a:solidFill>
                  <a:srgbClr val="00A0B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5" name="Tekstin paikkamerkki 4"/>
          <p:cNvSpPr>
            <a:spLocks noGrp="1"/>
          </p:cNvSpPr>
          <p:nvPr>
            <p:ph type="body" sz="quarter" idx="3"/>
          </p:nvPr>
        </p:nvSpPr>
        <p:spPr>
          <a:xfrm>
            <a:off x="4572000" y="2420888"/>
            <a:ext cx="3600400" cy="618083"/>
          </a:xfrm>
        </p:spPr>
        <p:txBody>
          <a:bodyPr anchor="b"/>
          <a:lstStyle>
            <a:lvl1pPr marL="0" indent="0">
              <a:buNone/>
              <a:defRPr sz="1800" b="1">
                <a:solidFill>
                  <a:srgbClr val="00A0B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572000" y="3212975"/>
            <a:ext cx="3599383" cy="2913187"/>
          </a:xfrm>
        </p:spPr>
        <p:txBody>
          <a:bodyPr/>
          <a:lstStyle>
            <a:lvl1pPr>
              <a:defRPr sz="1600"/>
            </a:lvl1pPr>
            <a:lvl2pPr>
              <a:defRPr sz="2000"/>
            </a:lvl2pPr>
            <a:lvl3pPr>
              <a:defRPr sz="14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p:txBody>
      </p:sp>
      <p:sp>
        <p:nvSpPr>
          <p:cNvPr id="10" name="Sisällön paikkamerkki 5"/>
          <p:cNvSpPr>
            <a:spLocks noGrp="1"/>
          </p:cNvSpPr>
          <p:nvPr>
            <p:ph sz="quarter" idx="13"/>
          </p:nvPr>
        </p:nvSpPr>
        <p:spPr>
          <a:xfrm>
            <a:off x="395536" y="3212976"/>
            <a:ext cx="3599383" cy="2952329"/>
          </a:xfrm>
        </p:spPr>
        <p:txBody>
          <a:bodyPr/>
          <a:lstStyle>
            <a:lvl1pPr>
              <a:defRPr sz="1600"/>
            </a:lvl1pPr>
            <a:lvl2pPr>
              <a:defRPr sz="1600"/>
            </a:lvl2pPr>
            <a:lvl3pPr>
              <a:defRPr sz="14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p:txBody>
      </p:sp>
      <p:sp>
        <p:nvSpPr>
          <p:cNvPr id="7" name="Rectangle 4"/>
          <p:cNvSpPr>
            <a:spLocks noGrp="1" noChangeArrowheads="1"/>
          </p:cNvSpPr>
          <p:nvPr>
            <p:ph type="dt" sz="half" idx="14"/>
          </p:nvPr>
        </p:nvSpPr>
        <p:spPr>
          <a:ln/>
        </p:spPr>
        <p:txBody>
          <a:bodyPr/>
          <a:lstStyle>
            <a:lvl1pPr>
              <a:defRPr/>
            </a:lvl1pPr>
          </a:lstStyle>
          <a:p>
            <a:pPr>
              <a:defRPr/>
            </a:pPr>
            <a:endParaRPr lang="fi-FI"/>
          </a:p>
        </p:txBody>
      </p:sp>
      <p:sp>
        <p:nvSpPr>
          <p:cNvPr id="8" name="Rectangle 5"/>
          <p:cNvSpPr>
            <a:spLocks noGrp="1" noChangeArrowheads="1"/>
          </p:cNvSpPr>
          <p:nvPr>
            <p:ph type="ftr" sz="quarter" idx="15"/>
          </p:nvPr>
        </p:nvSpPr>
        <p:spPr>
          <a:ln/>
        </p:spPr>
        <p:txBody>
          <a:bodyPr/>
          <a:lstStyle>
            <a:lvl1pPr>
              <a:defRPr/>
            </a:lvl1pPr>
          </a:lstStyle>
          <a:p>
            <a:pPr>
              <a:defRPr/>
            </a:pPr>
            <a:r>
              <a:rPr lang="fi-FI" smtClean="0"/>
              <a:t>hanna-leena.nuutinen@hel.fi</a:t>
            </a:r>
            <a:endParaRPr lang="fi-FI"/>
          </a:p>
        </p:txBody>
      </p:sp>
      <p:sp>
        <p:nvSpPr>
          <p:cNvPr id="9" name="Rectangle 6"/>
          <p:cNvSpPr>
            <a:spLocks noGrp="1" noChangeArrowheads="1"/>
          </p:cNvSpPr>
          <p:nvPr>
            <p:ph type="sldNum" sz="quarter" idx="16"/>
          </p:nvPr>
        </p:nvSpPr>
        <p:spPr>
          <a:ln/>
        </p:spPr>
        <p:txBody>
          <a:bodyPr/>
          <a:lstStyle>
            <a:lvl1pPr>
              <a:defRPr/>
            </a:lvl1pPr>
          </a:lstStyle>
          <a:p>
            <a:pPr>
              <a:defRPr/>
            </a:pPr>
            <a:fld id="{A9ED0BEE-004D-4453-882A-DF45F3628445}" type="slidenum">
              <a:rPr lang="fi-FI"/>
              <a:pPr>
                <a:defRPr/>
              </a:pPr>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Rectangle 4"/>
          <p:cNvSpPr>
            <a:spLocks noGrp="1" noChangeArrowheads="1"/>
          </p:cNvSpPr>
          <p:nvPr>
            <p:ph type="dt" sz="half" idx="10"/>
          </p:nvPr>
        </p:nvSpPr>
        <p:spPr>
          <a:ln/>
        </p:spPr>
        <p:txBody>
          <a:bodyPr/>
          <a:lstStyle>
            <a:lvl1pPr>
              <a:defRPr/>
            </a:lvl1pPr>
          </a:lstStyle>
          <a:p>
            <a:pPr>
              <a:defRPr/>
            </a:pPr>
            <a:endParaRPr lang="fi-FI"/>
          </a:p>
        </p:txBody>
      </p:sp>
      <p:sp>
        <p:nvSpPr>
          <p:cNvPr id="4" name="Rectangle 5"/>
          <p:cNvSpPr>
            <a:spLocks noGrp="1" noChangeArrowheads="1"/>
          </p:cNvSpPr>
          <p:nvPr>
            <p:ph type="ftr" sz="quarter" idx="11"/>
          </p:nvPr>
        </p:nvSpPr>
        <p:spPr>
          <a:ln/>
        </p:spPr>
        <p:txBody>
          <a:bodyPr/>
          <a:lstStyle>
            <a:lvl1pPr>
              <a:defRPr/>
            </a:lvl1pPr>
          </a:lstStyle>
          <a:p>
            <a:pPr>
              <a:defRPr/>
            </a:pPr>
            <a:r>
              <a:rPr lang="fi-FI" smtClean="0"/>
              <a:t>hanna-leena.nuutinen@hel.fi</a:t>
            </a:r>
            <a:endParaRPr lang="fi-FI"/>
          </a:p>
        </p:txBody>
      </p:sp>
      <p:sp>
        <p:nvSpPr>
          <p:cNvPr id="5" name="Rectangle 6"/>
          <p:cNvSpPr>
            <a:spLocks noGrp="1" noChangeArrowheads="1"/>
          </p:cNvSpPr>
          <p:nvPr>
            <p:ph type="sldNum" sz="quarter" idx="12"/>
          </p:nvPr>
        </p:nvSpPr>
        <p:spPr>
          <a:ln/>
        </p:spPr>
        <p:txBody>
          <a:bodyPr/>
          <a:lstStyle>
            <a:lvl1pPr>
              <a:defRPr/>
            </a:lvl1pPr>
          </a:lstStyle>
          <a:p>
            <a:pPr>
              <a:defRPr/>
            </a:pPr>
            <a:fld id="{E965A90C-9FA6-4895-8DB8-4A824EEAA4DC}" type="slidenum">
              <a:rPr lang="fi-FI"/>
              <a:pPr>
                <a:defRPr/>
              </a:pPr>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i-FI"/>
          </a:p>
        </p:txBody>
      </p:sp>
      <p:sp>
        <p:nvSpPr>
          <p:cNvPr id="3" name="Rectangle 5"/>
          <p:cNvSpPr>
            <a:spLocks noGrp="1" noChangeArrowheads="1"/>
          </p:cNvSpPr>
          <p:nvPr>
            <p:ph type="ftr" sz="quarter" idx="11"/>
          </p:nvPr>
        </p:nvSpPr>
        <p:spPr>
          <a:ln/>
        </p:spPr>
        <p:txBody>
          <a:bodyPr/>
          <a:lstStyle>
            <a:lvl1pPr>
              <a:defRPr/>
            </a:lvl1pPr>
          </a:lstStyle>
          <a:p>
            <a:pPr>
              <a:defRPr/>
            </a:pPr>
            <a:r>
              <a:rPr lang="fi-FI" smtClean="0"/>
              <a:t>hanna-leena.nuutinen@hel.fi</a:t>
            </a:r>
            <a:endParaRPr lang="fi-FI"/>
          </a:p>
        </p:txBody>
      </p:sp>
      <p:sp>
        <p:nvSpPr>
          <p:cNvPr id="4" name="Rectangle 6"/>
          <p:cNvSpPr>
            <a:spLocks noGrp="1" noChangeArrowheads="1"/>
          </p:cNvSpPr>
          <p:nvPr>
            <p:ph type="sldNum" sz="quarter" idx="12"/>
          </p:nvPr>
        </p:nvSpPr>
        <p:spPr>
          <a:ln/>
        </p:spPr>
        <p:txBody>
          <a:bodyPr/>
          <a:lstStyle>
            <a:lvl1pPr>
              <a:defRPr/>
            </a:lvl1pPr>
          </a:lstStyle>
          <a:p>
            <a:pPr>
              <a:defRPr/>
            </a:pPr>
            <a:fld id="{DABBE8CE-0DF2-4E45-AF9C-964A8E08981D}" type="slidenum">
              <a:rPr lang="fi-FI"/>
              <a:pPr>
                <a:defRPr/>
              </a:pPr>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395536" y="1412776"/>
            <a:ext cx="3008313" cy="730002"/>
          </a:xfrm>
        </p:spPr>
        <p:txBody>
          <a:bodyPr anchor="b"/>
          <a:lstStyle>
            <a:lvl1pPr algn="l">
              <a:defRPr sz="2000" b="1"/>
            </a:lvl1pPr>
          </a:lstStyle>
          <a:p>
            <a:r>
              <a:rPr lang="fi-FI" smtClean="0"/>
              <a:t>Muokkaa perustyyl. napsautt.</a:t>
            </a:r>
            <a:endParaRPr lang="fi-FI" dirty="0"/>
          </a:p>
        </p:txBody>
      </p:sp>
      <p:sp>
        <p:nvSpPr>
          <p:cNvPr id="3" name="Sisällön paikkamerkki 2"/>
          <p:cNvSpPr>
            <a:spLocks noGrp="1"/>
          </p:cNvSpPr>
          <p:nvPr>
            <p:ph idx="1"/>
          </p:nvPr>
        </p:nvSpPr>
        <p:spPr>
          <a:xfrm>
            <a:off x="3575050" y="1412776"/>
            <a:ext cx="5111750" cy="4713387"/>
          </a:xfrm>
        </p:spPr>
        <p:txBody>
          <a:bodyPr/>
          <a:lstStyle>
            <a:lvl1pPr>
              <a:defRPr sz="1400"/>
            </a:lvl1pPr>
            <a:lvl2pPr>
              <a:defRPr sz="1200"/>
            </a:lvl2pPr>
            <a:lvl3pPr>
              <a:defRPr sz="10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p:txBody>
      </p:sp>
      <p:sp>
        <p:nvSpPr>
          <p:cNvPr id="4" name="Tekstin paikkamerkki 3"/>
          <p:cNvSpPr>
            <a:spLocks noGrp="1"/>
          </p:cNvSpPr>
          <p:nvPr>
            <p:ph type="body" sz="half" idx="2"/>
          </p:nvPr>
        </p:nvSpPr>
        <p:spPr>
          <a:xfrm>
            <a:off x="395536" y="2348880"/>
            <a:ext cx="3008313" cy="3777283"/>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Rectangle 4"/>
          <p:cNvSpPr>
            <a:spLocks noGrp="1" noChangeArrowheads="1"/>
          </p:cNvSpPr>
          <p:nvPr>
            <p:ph type="dt" sz="half" idx="10"/>
          </p:nvPr>
        </p:nvSpPr>
        <p:spPr>
          <a:ln/>
        </p:spPr>
        <p:txBody>
          <a:bodyPr/>
          <a:lstStyle>
            <a:lvl1pPr>
              <a:defRPr/>
            </a:lvl1pPr>
          </a:lstStyle>
          <a:p>
            <a:pPr>
              <a:defRPr/>
            </a:pPr>
            <a:endParaRPr lang="fi-FI"/>
          </a:p>
        </p:txBody>
      </p:sp>
      <p:sp>
        <p:nvSpPr>
          <p:cNvPr id="6" name="Rectangle 5"/>
          <p:cNvSpPr>
            <a:spLocks noGrp="1" noChangeArrowheads="1"/>
          </p:cNvSpPr>
          <p:nvPr>
            <p:ph type="ftr" sz="quarter" idx="11"/>
          </p:nvPr>
        </p:nvSpPr>
        <p:spPr>
          <a:ln/>
        </p:spPr>
        <p:txBody>
          <a:bodyPr/>
          <a:lstStyle>
            <a:lvl1pPr>
              <a:defRPr/>
            </a:lvl1pPr>
          </a:lstStyle>
          <a:p>
            <a:pPr>
              <a:defRPr/>
            </a:pPr>
            <a:r>
              <a:rPr lang="fi-FI" smtClean="0"/>
              <a:t>hanna-leena.nuutinen@hel.fi</a:t>
            </a:r>
            <a:endParaRPr lang="fi-FI"/>
          </a:p>
        </p:txBody>
      </p:sp>
      <p:sp>
        <p:nvSpPr>
          <p:cNvPr id="7" name="Rectangle 6"/>
          <p:cNvSpPr>
            <a:spLocks noGrp="1" noChangeArrowheads="1"/>
          </p:cNvSpPr>
          <p:nvPr>
            <p:ph type="sldNum" sz="quarter" idx="12"/>
          </p:nvPr>
        </p:nvSpPr>
        <p:spPr>
          <a:ln/>
        </p:spPr>
        <p:txBody>
          <a:bodyPr/>
          <a:lstStyle>
            <a:lvl1pPr>
              <a:defRPr/>
            </a:lvl1pPr>
          </a:lstStyle>
          <a:p>
            <a:pPr>
              <a:defRPr/>
            </a:pPr>
            <a:fld id="{DB1C85CB-19C8-4C50-A871-8A55BD9D293D}" type="slidenum">
              <a:rPr lang="fi-FI"/>
              <a:pPr>
                <a:defRPr/>
              </a:pPr>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375064" y="4351457"/>
            <a:ext cx="7365288" cy="426170"/>
          </a:xfrm>
        </p:spPr>
        <p:txBody>
          <a:bodyPr anchor="b"/>
          <a:lstStyle>
            <a:lvl1pPr algn="l">
              <a:defRPr sz="2000" b="1"/>
            </a:lvl1pPr>
          </a:lstStyle>
          <a:p>
            <a:r>
              <a:rPr lang="fi-FI" smtClean="0"/>
              <a:t>Muokkaa perustyyl. napsautt.</a:t>
            </a:r>
            <a:endParaRPr lang="fi-FI" dirty="0"/>
          </a:p>
        </p:txBody>
      </p:sp>
      <p:sp>
        <p:nvSpPr>
          <p:cNvPr id="3" name="Kuvan paikkamerkki 2"/>
          <p:cNvSpPr>
            <a:spLocks noGrp="1"/>
          </p:cNvSpPr>
          <p:nvPr>
            <p:ph type="pic" idx="1"/>
          </p:nvPr>
        </p:nvSpPr>
        <p:spPr>
          <a:xfrm>
            <a:off x="395536" y="1124745"/>
            <a:ext cx="7344816" cy="30243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i-FI" noProof="0" smtClean="0"/>
              <a:t>Lisää kuva napsauttamalla kuvaketta</a:t>
            </a:r>
          </a:p>
        </p:txBody>
      </p:sp>
      <p:sp>
        <p:nvSpPr>
          <p:cNvPr id="4" name="Tekstin paikkamerkki 3"/>
          <p:cNvSpPr>
            <a:spLocks noGrp="1"/>
          </p:cNvSpPr>
          <p:nvPr>
            <p:ph type="body" sz="half" idx="2"/>
          </p:nvPr>
        </p:nvSpPr>
        <p:spPr>
          <a:xfrm>
            <a:off x="395536" y="5013176"/>
            <a:ext cx="7344816" cy="10081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Rectangle 4"/>
          <p:cNvSpPr>
            <a:spLocks noGrp="1" noChangeArrowheads="1"/>
          </p:cNvSpPr>
          <p:nvPr>
            <p:ph type="dt" sz="half" idx="10"/>
          </p:nvPr>
        </p:nvSpPr>
        <p:spPr>
          <a:ln/>
        </p:spPr>
        <p:txBody>
          <a:bodyPr/>
          <a:lstStyle>
            <a:lvl1pPr>
              <a:defRPr/>
            </a:lvl1pPr>
          </a:lstStyle>
          <a:p>
            <a:pPr>
              <a:defRPr/>
            </a:pPr>
            <a:endParaRPr lang="fi-FI"/>
          </a:p>
        </p:txBody>
      </p:sp>
      <p:sp>
        <p:nvSpPr>
          <p:cNvPr id="6" name="Rectangle 5"/>
          <p:cNvSpPr>
            <a:spLocks noGrp="1" noChangeArrowheads="1"/>
          </p:cNvSpPr>
          <p:nvPr>
            <p:ph type="ftr" sz="quarter" idx="11"/>
          </p:nvPr>
        </p:nvSpPr>
        <p:spPr>
          <a:ln/>
        </p:spPr>
        <p:txBody>
          <a:bodyPr/>
          <a:lstStyle>
            <a:lvl1pPr>
              <a:defRPr/>
            </a:lvl1pPr>
          </a:lstStyle>
          <a:p>
            <a:pPr>
              <a:defRPr/>
            </a:pPr>
            <a:r>
              <a:rPr lang="fi-FI" smtClean="0"/>
              <a:t>hanna-leena.nuutinen@hel.fi</a:t>
            </a:r>
            <a:endParaRPr lang="fi-FI"/>
          </a:p>
        </p:txBody>
      </p:sp>
      <p:sp>
        <p:nvSpPr>
          <p:cNvPr id="7" name="Rectangle 6"/>
          <p:cNvSpPr>
            <a:spLocks noGrp="1" noChangeArrowheads="1"/>
          </p:cNvSpPr>
          <p:nvPr>
            <p:ph type="sldNum" sz="quarter" idx="12"/>
          </p:nvPr>
        </p:nvSpPr>
        <p:spPr>
          <a:ln/>
        </p:spPr>
        <p:txBody>
          <a:bodyPr/>
          <a:lstStyle>
            <a:lvl1pPr>
              <a:defRPr/>
            </a:lvl1pPr>
          </a:lstStyle>
          <a:p>
            <a:pPr>
              <a:defRPr/>
            </a:pPr>
            <a:fld id="{FB946D63-DEAA-4889-A786-7496B8661B2D}" type="slidenum">
              <a:rPr lang="fi-FI"/>
              <a:pPr>
                <a:defRPr/>
              </a:pPr>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Kuva 6" descr="Sote_Fin_RGB_png_59557.png"/>
          <p:cNvPicPr>
            <a:picLocks noChangeAspect="1"/>
          </p:cNvPicPr>
          <p:nvPr/>
        </p:nvPicPr>
        <p:blipFill>
          <a:blip r:embed="rId11" cstate="print"/>
          <a:srcRect/>
          <a:stretch>
            <a:fillRect/>
          </a:stretch>
        </p:blipFill>
        <p:spPr bwMode="auto">
          <a:xfrm>
            <a:off x="0" y="0"/>
            <a:ext cx="2624138" cy="1116013"/>
          </a:xfrm>
          <a:prstGeom prst="rect">
            <a:avLst/>
          </a:prstGeom>
          <a:noFill/>
          <a:ln w="9525">
            <a:noFill/>
            <a:miter lim="800000"/>
            <a:headEnd/>
            <a:tailEnd/>
          </a:ln>
        </p:spPr>
      </p:pic>
      <p:pic>
        <p:nvPicPr>
          <p:cNvPr id="1027" name="Kuva 7" descr="kuvio.png"/>
          <p:cNvPicPr>
            <a:picLocks noChangeAspect="1"/>
          </p:cNvPicPr>
          <p:nvPr/>
        </p:nvPicPr>
        <p:blipFill>
          <a:blip r:embed="rId12" cstate="print"/>
          <a:srcRect/>
          <a:stretch>
            <a:fillRect/>
          </a:stretch>
        </p:blipFill>
        <p:spPr bwMode="auto">
          <a:xfrm>
            <a:off x="7951788" y="115888"/>
            <a:ext cx="1192212" cy="2846387"/>
          </a:xfrm>
          <a:prstGeom prst="rect">
            <a:avLst/>
          </a:prstGeom>
          <a:noFill/>
          <a:ln w="9525">
            <a:noFill/>
            <a:miter lim="800000"/>
            <a:headEnd/>
            <a:tailEnd/>
          </a:ln>
        </p:spPr>
      </p:pic>
      <p:sp>
        <p:nvSpPr>
          <p:cNvPr id="1028" name="Rectangle 2"/>
          <p:cNvSpPr>
            <a:spLocks noGrp="1" noChangeArrowheads="1"/>
          </p:cNvSpPr>
          <p:nvPr>
            <p:ph type="title"/>
          </p:nvPr>
        </p:nvSpPr>
        <p:spPr bwMode="auto">
          <a:xfrm>
            <a:off x="395288" y="981075"/>
            <a:ext cx="7343775" cy="9271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i-FI" smtClean="0"/>
              <a:t>Muokkaa perustyyl. napsautt.</a:t>
            </a:r>
          </a:p>
        </p:txBody>
      </p:sp>
      <p:sp>
        <p:nvSpPr>
          <p:cNvPr id="1029" name="Rectangle 3"/>
          <p:cNvSpPr>
            <a:spLocks noGrp="1" noChangeArrowheads="1"/>
          </p:cNvSpPr>
          <p:nvPr>
            <p:ph type="body" idx="1"/>
          </p:nvPr>
        </p:nvSpPr>
        <p:spPr bwMode="auto">
          <a:xfrm>
            <a:off x="395288" y="2060575"/>
            <a:ext cx="7345362" cy="4094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p>
        </p:txBody>
      </p:sp>
      <p:sp>
        <p:nvSpPr>
          <p:cNvPr id="2" name="Rectangle 4"/>
          <p:cNvSpPr>
            <a:spLocks noGrp="1" noChangeArrowheads="1"/>
          </p:cNvSpPr>
          <p:nvPr>
            <p:ph type="dt" sz="half" idx="2"/>
          </p:nvPr>
        </p:nvSpPr>
        <p:spPr bwMode="auto">
          <a:xfrm>
            <a:off x="395288"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898989"/>
                </a:solidFill>
              </a:defRPr>
            </a:lvl1pPr>
          </a:lstStyle>
          <a:p>
            <a:pPr>
              <a:defRPr/>
            </a:pPr>
            <a:endParaRPr lang="fi-FI"/>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rgbClr val="898989"/>
                </a:solidFill>
              </a:defRPr>
            </a:lvl1pPr>
          </a:lstStyle>
          <a:p>
            <a:pPr>
              <a:defRPr/>
            </a:pPr>
            <a:r>
              <a:rPr lang="fi-FI" smtClean="0"/>
              <a:t>hanna-leena.nuutinen@hel.fi</a:t>
            </a:r>
            <a:endParaRPr lang="fi-FI"/>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rgbClr val="898989"/>
                </a:solidFill>
              </a:defRPr>
            </a:lvl1pPr>
          </a:lstStyle>
          <a:p>
            <a:pPr>
              <a:defRPr/>
            </a:pPr>
            <a:fld id="{789E172A-FDBD-4812-BD3B-650651878BAE}" type="slidenum">
              <a:rPr lang="fi-FI"/>
              <a:pPr>
                <a:defRPr/>
              </a:pPr>
              <a:t>‹#›</a:t>
            </a:fld>
            <a:endParaRPr lang="fi-FI"/>
          </a:p>
        </p:txBody>
      </p:sp>
    </p:spTree>
  </p:cSld>
  <p:clrMap bg1="lt1" tx1="dk1" bg2="lt2" tx2="dk2" accent1="accent1" accent2="accent2" accent3="accent3" accent4="accent4" accent5="accent5" accent6="accent6" hlink="hlink" folHlink="folHlink"/>
  <p:sldLayoutIdLst>
    <p:sldLayoutId id="2147483689" r:id="rId1"/>
    <p:sldLayoutId id="2147483682" r:id="rId2"/>
    <p:sldLayoutId id="2147483690" r:id="rId3"/>
    <p:sldLayoutId id="2147483683" r:id="rId4"/>
    <p:sldLayoutId id="2147483684" r:id="rId5"/>
    <p:sldLayoutId id="2147483685" r:id="rId6"/>
    <p:sldLayoutId id="2147483686" r:id="rId7"/>
    <p:sldLayoutId id="2147483687" r:id="rId8"/>
    <p:sldLayoutId id="2147483688" r:id="rId9"/>
  </p:sldLayoutIdLst>
  <p:hf hdr="0" dt="0"/>
  <p:txStyles>
    <p:titleStyle>
      <a:lvl1pPr algn="l" rtl="0" eaLnBrk="1" fontAlgn="base" hangingPunct="1">
        <a:spcBef>
          <a:spcPct val="0"/>
        </a:spcBef>
        <a:spcAft>
          <a:spcPct val="0"/>
        </a:spcAft>
        <a:defRPr sz="2200" b="1">
          <a:solidFill>
            <a:srgbClr val="00A0B6"/>
          </a:solidFill>
          <a:latin typeface="+mj-lt"/>
          <a:ea typeface="+mj-ea"/>
          <a:cs typeface="+mj-cs"/>
        </a:defRPr>
      </a:lvl1pPr>
      <a:lvl2pPr algn="l" rtl="0" eaLnBrk="1" fontAlgn="base" hangingPunct="1">
        <a:spcBef>
          <a:spcPct val="0"/>
        </a:spcBef>
        <a:spcAft>
          <a:spcPct val="0"/>
        </a:spcAft>
        <a:defRPr sz="2200" b="1">
          <a:solidFill>
            <a:srgbClr val="00A0B6"/>
          </a:solidFill>
          <a:latin typeface="Arial" charset="0"/>
          <a:cs typeface="Arial" charset="0"/>
        </a:defRPr>
      </a:lvl2pPr>
      <a:lvl3pPr algn="l" rtl="0" eaLnBrk="1" fontAlgn="base" hangingPunct="1">
        <a:spcBef>
          <a:spcPct val="0"/>
        </a:spcBef>
        <a:spcAft>
          <a:spcPct val="0"/>
        </a:spcAft>
        <a:defRPr sz="2200" b="1">
          <a:solidFill>
            <a:srgbClr val="00A0B6"/>
          </a:solidFill>
          <a:latin typeface="Arial" charset="0"/>
          <a:cs typeface="Arial" charset="0"/>
        </a:defRPr>
      </a:lvl3pPr>
      <a:lvl4pPr algn="l" rtl="0" eaLnBrk="1" fontAlgn="base" hangingPunct="1">
        <a:spcBef>
          <a:spcPct val="0"/>
        </a:spcBef>
        <a:spcAft>
          <a:spcPct val="0"/>
        </a:spcAft>
        <a:defRPr sz="2200" b="1">
          <a:solidFill>
            <a:srgbClr val="00A0B6"/>
          </a:solidFill>
          <a:latin typeface="Arial" charset="0"/>
          <a:cs typeface="Arial" charset="0"/>
        </a:defRPr>
      </a:lvl4pPr>
      <a:lvl5pPr algn="l" rtl="0" eaLnBrk="1" fontAlgn="base" hangingPunct="1">
        <a:spcBef>
          <a:spcPct val="0"/>
        </a:spcBef>
        <a:spcAft>
          <a:spcPct val="0"/>
        </a:spcAft>
        <a:defRPr sz="2200" b="1">
          <a:solidFill>
            <a:srgbClr val="00A0B6"/>
          </a:solidFill>
          <a:latin typeface="Arial" charset="0"/>
          <a:cs typeface="Arial" charset="0"/>
        </a:defRPr>
      </a:lvl5pPr>
      <a:lvl6pPr marL="457200" algn="l" rtl="0" eaLnBrk="1" fontAlgn="base" hangingPunct="1">
        <a:spcBef>
          <a:spcPct val="0"/>
        </a:spcBef>
        <a:spcAft>
          <a:spcPct val="0"/>
        </a:spcAft>
        <a:defRPr sz="2200" b="1">
          <a:solidFill>
            <a:srgbClr val="00A0B6"/>
          </a:solidFill>
          <a:latin typeface="Arial" charset="0"/>
          <a:cs typeface="Arial" charset="0"/>
        </a:defRPr>
      </a:lvl6pPr>
      <a:lvl7pPr marL="914400" algn="l" rtl="0" eaLnBrk="1" fontAlgn="base" hangingPunct="1">
        <a:spcBef>
          <a:spcPct val="0"/>
        </a:spcBef>
        <a:spcAft>
          <a:spcPct val="0"/>
        </a:spcAft>
        <a:defRPr sz="2200" b="1">
          <a:solidFill>
            <a:srgbClr val="00A0B6"/>
          </a:solidFill>
          <a:latin typeface="Arial" charset="0"/>
          <a:cs typeface="Arial" charset="0"/>
        </a:defRPr>
      </a:lvl7pPr>
      <a:lvl8pPr marL="1371600" algn="l" rtl="0" eaLnBrk="1" fontAlgn="base" hangingPunct="1">
        <a:spcBef>
          <a:spcPct val="0"/>
        </a:spcBef>
        <a:spcAft>
          <a:spcPct val="0"/>
        </a:spcAft>
        <a:defRPr sz="2200" b="1">
          <a:solidFill>
            <a:srgbClr val="00A0B6"/>
          </a:solidFill>
          <a:latin typeface="Arial" charset="0"/>
          <a:cs typeface="Arial" charset="0"/>
        </a:defRPr>
      </a:lvl8pPr>
      <a:lvl9pPr marL="1828800" algn="l" rtl="0" eaLnBrk="1" fontAlgn="base" hangingPunct="1">
        <a:spcBef>
          <a:spcPct val="0"/>
        </a:spcBef>
        <a:spcAft>
          <a:spcPct val="0"/>
        </a:spcAft>
        <a:defRPr sz="2200" b="1">
          <a:solidFill>
            <a:srgbClr val="00A0B6"/>
          </a:solidFill>
          <a:latin typeface="Arial" charset="0"/>
          <a:cs typeface="Arial" charset="0"/>
        </a:defRPr>
      </a:lvl9pPr>
    </p:titleStyle>
    <p:bodyStyle>
      <a:lvl1pPr marL="342900" indent="-342900" algn="l" rtl="0" eaLnBrk="1" fontAlgn="base" hangingPunct="1">
        <a:spcBef>
          <a:spcPct val="20000"/>
        </a:spcBef>
        <a:spcAft>
          <a:spcPct val="0"/>
        </a:spcAft>
        <a:buClr>
          <a:srgbClr val="00A0B6"/>
        </a:buClr>
        <a:buChar char="•"/>
        <a:defRPr sz="2000">
          <a:solidFill>
            <a:schemeClr val="tx1"/>
          </a:solidFill>
          <a:latin typeface="+mn-lt"/>
          <a:ea typeface="+mn-ea"/>
          <a:cs typeface="+mn-cs"/>
        </a:defRPr>
      </a:lvl1pPr>
      <a:lvl2pPr marL="742950" indent="-285750" algn="l" rtl="0" eaLnBrk="1" fontAlgn="base" hangingPunct="1">
        <a:spcBef>
          <a:spcPct val="20000"/>
        </a:spcBef>
        <a:spcAft>
          <a:spcPct val="0"/>
        </a:spcAft>
        <a:buClr>
          <a:srgbClr val="00A0B6"/>
        </a:buClr>
        <a:buChar char="•"/>
        <a:defRPr>
          <a:solidFill>
            <a:schemeClr val="tx1"/>
          </a:solidFill>
          <a:latin typeface="+mn-lt"/>
          <a:cs typeface="+mn-cs"/>
        </a:defRPr>
      </a:lvl2pPr>
      <a:lvl3pPr marL="1143000" indent="-228600" algn="l" rtl="0" eaLnBrk="1" fontAlgn="base" hangingPunct="1">
        <a:spcBef>
          <a:spcPct val="20000"/>
        </a:spcBef>
        <a:spcAft>
          <a:spcPct val="0"/>
        </a:spcAft>
        <a:buClr>
          <a:srgbClr val="00A0B6"/>
        </a:buClr>
        <a:buChar char="•"/>
        <a:defRPr sz="1600">
          <a:solidFill>
            <a:schemeClr val="tx1"/>
          </a:solidFill>
          <a:latin typeface="+mn-lt"/>
          <a:cs typeface="+mn-cs"/>
        </a:defRPr>
      </a:lvl3pPr>
      <a:lvl4pPr marL="1600200" indent="-228600" algn="l" rtl="0" eaLnBrk="1" fontAlgn="base" hangingPunct="1">
        <a:spcBef>
          <a:spcPct val="20000"/>
        </a:spcBef>
        <a:spcAft>
          <a:spcPct val="0"/>
        </a:spcAft>
        <a:buClr>
          <a:srgbClr val="00A0B6"/>
        </a:buClr>
        <a:buChar char="•"/>
        <a:defRPr sz="1400">
          <a:solidFill>
            <a:schemeClr val="tx1"/>
          </a:solidFill>
          <a:latin typeface="+mn-lt"/>
          <a:cs typeface="+mn-cs"/>
        </a:defRPr>
      </a:lvl4pPr>
      <a:lvl5pPr marL="2057400" indent="-228600" algn="l" rtl="0" eaLnBrk="1" fontAlgn="base" hangingPunct="1">
        <a:spcBef>
          <a:spcPct val="20000"/>
        </a:spcBef>
        <a:spcAft>
          <a:spcPct val="0"/>
        </a:spcAft>
        <a:buClr>
          <a:srgbClr val="00A0B6"/>
        </a:buClr>
        <a:buChar char="•"/>
        <a:defRPr sz="1200">
          <a:solidFill>
            <a:schemeClr val="tx1"/>
          </a:solidFill>
          <a:latin typeface="+mn-lt"/>
          <a:cs typeface="+mn-cs"/>
        </a:defRPr>
      </a:lvl5pPr>
      <a:lvl6pPr marL="2514600" indent="-228600" algn="l" rtl="0" eaLnBrk="1" fontAlgn="base" hangingPunct="1">
        <a:spcBef>
          <a:spcPct val="20000"/>
        </a:spcBef>
        <a:spcAft>
          <a:spcPct val="0"/>
        </a:spcAft>
        <a:buClr>
          <a:srgbClr val="00A0B6"/>
        </a:buClr>
        <a:buChar char="•"/>
        <a:defRPr sz="1200">
          <a:solidFill>
            <a:schemeClr val="tx1"/>
          </a:solidFill>
          <a:latin typeface="+mn-lt"/>
          <a:cs typeface="+mn-cs"/>
        </a:defRPr>
      </a:lvl6pPr>
      <a:lvl7pPr marL="2971800" indent="-228600" algn="l" rtl="0" eaLnBrk="1" fontAlgn="base" hangingPunct="1">
        <a:spcBef>
          <a:spcPct val="20000"/>
        </a:spcBef>
        <a:spcAft>
          <a:spcPct val="0"/>
        </a:spcAft>
        <a:buClr>
          <a:srgbClr val="00A0B6"/>
        </a:buClr>
        <a:buChar char="•"/>
        <a:defRPr sz="1200">
          <a:solidFill>
            <a:schemeClr val="tx1"/>
          </a:solidFill>
          <a:latin typeface="+mn-lt"/>
          <a:cs typeface="+mn-cs"/>
        </a:defRPr>
      </a:lvl7pPr>
      <a:lvl8pPr marL="3429000" indent="-228600" algn="l" rtl="0" eaLnBrk="1" fontAlgn="base" hangingPunct="1">
        <a:spcBef>
          <a:spcPct val="20000"/>
        </a:spcBef>
        <a:spcAft>
          <a:spcPct val="0"/>
        </a:spcAft>
        <a:buClr>
          <a:srgbClr val="00A0B6"/>
        </a:buClr>
        <a:buChar char="•"/>
        <a:defRPr sz="1200">
          <a:solidFill>
            <a:schemeClr val="tx1"/>
          </a:solidFill>
          <a:latin typeface="+mn-lt"/>
          <a:cs typeface="+mn-cs"/>
        </a:defRPr>
      </a:lvl8pPr>
      <a:lvl9pPr marL="3886200" indent="-228600" algn="l" rtl="0" eaLnBrk="1" fontAlgn="base" hangingPunct="1">
        <a:spcBef>
          <a:spcPct val="20000"/>
        </a:spcBef>
        <a:spcAft>
          <a:spcPct val="0"/>
        </a:spcAft>
        <a:buClr>
          <a:srgbClr val="00A0B6"/>
        </a:buClr>
        <a:buChar char="•"/>
        <a:defRPr sz="1200">
          <a:solidFill>
            <a:schemeClr val="tx1"/>
          </a:solidFill>
          <a:latin typeface="+mn-lt"/>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www.hel.fi/sot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asiointi.hel.fi/"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asiointi.hel.fi/"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hel.fi/sot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sote.avustukset@hel.fi"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hel.fi/www/helsinki/fi/kaupunki-ja-hallinto/strategia-ja-talous/avustukse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hel.fi/static/sote/julkaisut/Sote_strategiasuunnitelma2014_2016.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Otsikko 1"/>
          <p:cNvSpPr>
            <a:spLocks noGrp="1"/>
          </p:cNvSpPr>
          <p:nvPr>
            <p:ph type="title"/>
          </p:nvPr>
        </p:nvSpPr>
        <p:spPr>
          <a:xfrm>
            <a:off x="500034" y="2071678"/>
            <a:ext cx="7343775" cy="3929090"/>
          </a:xfrm>
        </p:spPr>
        <p:txBody>
          <a:bodyPr/>
          <a:lstStyle/>
          <a:p>
            <a:pPr algn="ctr"/>
            <a:r>
              <a:rPr lang="fi-FI" sz="2400" dirty="0" smtClean="0"/>
              <a:t/>
            </a:r>
            <a:br>
              <a:rPr lang="fi-FI" sz="2400" dirty="0" smtClean="0"/>
            </a:br>
            <a:r>
              <a:rPr lang="fi-FI" sz="2400" dirty="0" smtClean="0"/>
              <a:t/>
            </a:r>
            <a:br>
              <a:rPr lang="fi-FI" sz="2400" dirty="0" smtClean="0"/>
            </a:br>
            <a:r>
              <a:rPr lang="fi-FI" sz="3600" dirty="0" smtClean="0"/>
              <a:t>Sosiaali- ja terveyslautakunnan </a:t>
            </a:r>
            <a:br>
              <a:rPr lang="fi-FI" sz="3600" dirty="0" smtClean="0"/>
            </a:br>
            <a:r>
              <a:rPr lang="fi-FI" sz="3600" dirty="0" smtClean="0"/>
              <a:t>avustukset järjestöille </a:t>
            </a:r>
            <a:r>
              <a:rPr lang="fi-FI" sz="2400" dirty="0" smtClean="0"/>
              <a:t/>
            </a:r>
            <a:br>
              <a:rPr lang="fi-FI" sz="2400" dirty="0" smtClean="0"/>
            </a:br>
            <a:r>
              <a:rPr lang="fi-FI" dirty="0" smtClean="0"/>
              <a:t> </a:t>
            </a:r>
            <a:r>
              <a:rPr lang="fi-FI" b="0" dirty="0" smtClean="0"/>
              <a:t/>
            </a:r>
            <a:br>
              <a:rPr lang="fi-FI" b="0" dirty="0" smtClean="0"/>
            </a:br>
            <a:r>
              <a:rPr lang="fi-FI" b="0" dirty="0" smtClean="0">
                <a:solidFill>
                  <a:schemeClr val="accent4">
                    <a:lumMod val="95000"/>
                    <a:lumOff val="5000"/>
                  </a:schemeClr>
                </a:solidFill>
              </a:rPr>
              <a:t>Yhdessä parempaa kaupunkia </a:t>
            </a:r>
            <a:br>
              <a:rPr lang="fi-FI" b="0" dirty="0" smtClean="0">
                <a:solidFill>
                  <a:schemeClr val="accent4">
                    <a:lumMod val="95000"/>
                    <a:lumOff val="5000"/>
                  </a:schemeClr>
                </a:solidFill>
              </a:rPr>
            </a:br>
            <a:r>
              <a:rPr lang="fi-FI" sz="1400" b="0" dirty="0" smtClean="0">
                <a:solidFill>
                  <a:schemeClr val="accent4">
                    <a:lumMod val="95000"/>
                    <a:lumOff val="5000"/>
                  </a:schemeClr>
                </a:solidFill>
              </a:rPr>
              <a:t>Kaupungintalo 13.12.2016</a:t>
            </a:r>
            <a:r>
              <a:rPr lang="fi-FI" sz="1400" b="0" dirty="0" smtClean="0">
                <a:solidFill>
                  <a:schemeClr val="accent4">
                    <a:lumMod val="95000"/>
                    <a:lumOff val="5000"/>
                  </a:schemeClr>
                </a:solidFill>
              </a:rPr>
              <a:t/>
            </a:r>
            <a:br>
              <a:rPr lang="fi-FI" sz="1400" b="0" dirty="0" smtClean="0">
                <a:solidFill>
                  <a:schemeClr val="accent4">
                    <a:lumMod val="95000"/>
                    <a:lumOff val="5000"/>
                  </a:schemeClr>
                </a:solidFill>
              </a:rPr>
            </a:br>
            <a:r>
              <a:rPr lang="fi-FI" b="0" dirty="0" smtClean="0"/>
              <a:t/>
            </a:r>
            <a:br>
              <a:rPr lang="fi-FI" b="0" dirty="0" smtClean="0"/>
            </a:br>
            <a:r>
              <a:rPr lang="fi-FI" sz="1200" dirty="0" smtClean="0"/>
              <a:t>Erityissuunnittelija Hanna-Leena </a:t>
            </a:r>
            <a:r>
              <a:rPr lang="fi-FI" sz="1200" dirty="0" smtClean="0"/>
              <a:t>Nuutinen </a:t>
            </a:r>
            <a:r>
              <a:rPr lang="fi-FI" sz="1200" dirty="0" smtClean="0"/>
              <a:t/>
            </a:r>
            <a:br>
              <a:rPr lang="fi-FI" sz="1200" dirty="0" smtClean="0"/>
            </a:br>
            <a:r>
              <a:rPr lang="fi-FI" sz="1200" b="0" dirty="0" smtClean="0"/>
              <a:t/>
            </a:r>
            <a:br>
              <a:rPr lang="fi-FI" sz="1200" b="0" dirty="0" smtClean="0"/>
            </a:br>
            <a:r>
              <a:rPr lang="fi-FI" sz="1200" b="0" dirty="0" err="1" smtClean="0"/>
              <a:t>Sosiaali</a:t>
            </a:r>
            <a:r>
              <a:rPr lang="fi-FI" sz="1200" b="0" dirty="0" smtClean="0"/>
              <a:t>- ja terveysvirasto</a:t>
            </a:r>
            <a:br>
              <a:rPr lang="fi-FI" sz="1200" b="0" dirty="0" smtClean="0"/>
            </a:br>
            <a:r>
              <a:rPr lang="fi-FI" sz="1200" b="0" dirty="0" smtClean="0"/>
              <a:t>Talous- </a:t>
            </a:r>
            <a:r>
              <a:rPr lang="fi-FI" sz="1200" b="0" dirty="0" smtClean="0"/>
              <a:t>ja </a:t>
            </a:r>
            <a:r>
              <a:rPr lang="fi-FI" sz="1200" b="0" dirty="0" smtClean="0"/>
              <a:t>tukipalvelut</a:t>
            </a:r>
            <a:br>
              <a:rPr lang="fi-FI" sz="1200" b="0" dirty="0" smtClean="0"/>
            </a:br>
            <a:r>
              <a:rPr lang="fi-FI" sz="1200" b="0" dirty="0" smtClean="0"/>
              <a:t>Talous- </a:t>
            </a:r>
            <a:r>
              <a:rPr lang="fi-FI" sz="1200" b="0" dirty="0" smtClean="0"/>
              <a:t>ja strategiapalvelut</a:t>
            </a:r>
            <a:br>
              <a:rPr lang="fi-FI" sz="1200" b="0" dirty="0" smtClean="0"/>
            </a:br>
            <a:r>
              <a:rPr lang="fi-FI" sz="1200" b="0" dirty="0" smtClean="0"/>
              <a:t>Avustustiimi</a:t>
            </a:r>
            <a:br>
              <a:rPr lang="fi-FI" sz="1200" b="0" dirty="0" smtClean="0"/>
            </a:br>
            <a:r>
              <a:rPr lang="fi-FI" sz="1400" b="0" dirty="0" smtClean="0"/>
              <a:t/>
            </a:r>
            <a:br>
              <a:rPr lang="fi-FI" sz="1400" b="0" dirty="0" smtClean="0"/>
            </a:br>
            <a:r>
              <a:rPr lang="fi-FI" sz="1400" b="0" dirty="0" smtClean="0"/>
              <a:t/>
            </a:r>
            <a:br>
              <a:rPr lang="fi-FI" sz="1400" b="0" dirty="0" smtClean="0"/>
            </a:br>
            <a:r>
              <a:rPr lang="fi-FI" sz="1400" dirty="0" smtClean="0"/>
              <a:t/>
            </a:r>
            <a:br>
              <a:rPr lang="fi-FI" sz="1400" dirty="0" smtClean="0"/>
            </a:br>
            <a:endParaRPr lang="fi-FI" sz="1400" dirty="0" smtClean="0"/>
          </a:p>
        </p:txBody>
      </p:sp>
      <p:sp>
        <p:nvSpPr>
          <p:cNvPr id="4" name="Dian numeron paikkamerkki 3"/>
          <p:cNvSpPr>
            <a:spLocks noGrp="1"/>
          </p:cNvSpPr>
          <p:nvPr>
            <p:ph type="sldNum" sz="quarter" idx="12"/>
          </p:nvPr>
        </p:nvSpPr>
        <p:spPr/>
        <p:txBody>
          <a:bodyPr/>
          <a:lstStyle/>
          <a:p>
            <a:pPr>
              <a:defRPr/>
            </a:pPr>
            <a:fld id="{A6016A31-5B51-4708-87C7-41EA079D6B80}" type="slidenum">
              <a:rPr lang="fi-FI" smtClean="0"/>
              <a:pPr>
                <a:defRPr/>
              </a:pPr>
              <a:t>1</a:t>
            </a:fld>
            <a:endParaRPr lang="fi-FI"/>
          </a:p>
        </p:txBody>
      </p:sp>
      <p:sp>
        <p:nvSpPr>
          <p:cNvPr id="6" name="Alatunnisteen paikkamerkki 5"/>
          <p:cNvSpPr>
            <a:spLocks noGrp="1"/>
          </p:cNvSpPr>
          <p:nvPr>
            <p:ph type="ftr" sz="quarter" idx="11"/>
          </p:nvPr>
        </p:nvSpPr>
        <p:spPr/>
        <p:txBody>
          <a:bodyPr/>
          <a:lstStyle/>
          <a:p>
            <a:pPr>
              <a:defRPr/>
            </a:pPr>
            <a:r>
              <a:rPr lang="fi-FI" smtClean="0"/>
              <a:t>hanna-leena.nuutinen@hel.fi</a:t>
            </a:r>
            <a:endParaRPr lang="fi-FI"/>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2400" dirty="0" err="1" smtClean="0"/>
              <a:t>Sosiaali</a:t>
            </a:r>
            <a:r>
              <a:rPr lang="fi-FI" sz="2400" dirty="0" smtClean="0"/>
              <a:t>- ja terveyslautakunnan avustusten hakuaika</a:t>
            </a:r>
            <a:endParaRPr lang="fi-FI" sz="2400" dirty="0"/>
          </a:p>
        </p:txBody>
      </p:sp>
      <p:sp>
        <p:nvSpPr>
          <p:cNvPr id="3" name="Sisällön paikkamerkki 2"/>
          <p:cNvSpPr>
            <a:spLocks noGrp="1"/>
          </p:cNvSpPr>
          <p:nvPr>
            <p:ph idx="1"/>
          </p:nvPr>
        </p:nvSpPr>
        <p:spPr>
          <a:xfrm>
            <a:off x="395288" y="2060575"/>
            <a:ext cx="7993136" cy="4094163"/>
          </a:xfrm>
        </p:spPr>
        <p:txBody>
          <a:bodyPr/>
          <a:lstStyle/>
          <a:p>
            <a:r>
              <a:rPr lang="fi-FI" dirty="0" smtClean="0"/>
              <a:t>Hakuaika on avustusvuotta edellisen vuoden syyskuu</a:t>
            </a:r>
          </a:p>
          <a:p>
            <a:endParaRPr lang="fi-FI" dirty="0" smtClean="0"/>
          </a:p>
          <a:p>
            <a:r>
              <a:rPr lang="fi-FI" b="1" dirty="0" smtClean="0"/>
              <a:t>Vuoden 2018 avustusten hakuaika on 1. - 29.9.2017</a:t>
            </a:r>
          </a:p>
          <a:p>
            <a:endParaRPr lang="fi-FI" dirty="0"/>
          </a:p>
          <a:p>
            <a:r>
              <a:rPr lang="fi-FI" dirty="0" smtClean="0"/>
              <a:t>Hakukuulutus julkaistaan elo-syyskuun vaihteessa sanomalehdissä (HS, HBL ja Metro) sekä </a:t>
            </a:r>
            <a:r>
              <a:rPr lang="fi-FI" dirty="0" err="1" smtClean="0"/>
              <a:t>sosiaali</a:t>
            </a:r>
            <a:r>
              <a:rPr lang="fi-FI" dirty="0" smtClean="0"/>
              <a:t>- ja terveysviraston internet-sivuilla: </a:t>
            </a:r>
            <a:r>
              <a:rPr lang="fi-FI" dirty="0" smtClean="0">
                <a:hlinkClick r:id="rId2"/>
              </a:rPr>
              <a:t>www.hel.fi/sote</a:t>
            </a:r>
            <a:r>
              <a:rPr lang="fi-FI" dirty="0" smtClean="0"/>
              <a:t> &gt; Päätöksenteko &gt; Järjestöyhteistyö ja avustukset</a:t>
            </a:r>
          </a:p>
          <a:p>
            <a:endParaRPr lang="fi-FI" dirty="0"/>
          </a:p>
          <a:p>
            <a:r>
              <a:rPr lang="fi-FI" dirty="0" smtClean="0"/>
              <a:t>Avustuspäätökset tehdään marras-joulukuussa ja lähetetään hakijoille postitse avustusvuotta edeltävän vuoden lopussa</a:t>
            </a:r>
          </a:p>
          <a:p>
            <a:r>
              <a:rPr lang="fi-FI" dirty="0" smtClean="0"/>
              <a:t>Avustuspäätökset ovat nähtävillä myös internetissä</a:t>
            </a:r>
          </a:p>
          <a:p>
            <a:endParaRPr lang="fi-FI" dirty="0"/>
          </a:p>
        </p:txBody>
      </p:sp>
      <p:sp>
        <p:nvSpPr>
          <p:cNvPr id="4" name="Alatunnisteen paikkamerkki 3"/>
          <p:cNvSpPr>
            <a:spLocks noGrp="1"/>
          </p:cNvSpPr>
          <p:nvPr>
            <p:ph type="ftr" sz="quarter" idx="11"/>
          </p:nvPr>
        </p:nvSpPr>
        <p:spPr/>
        <p:txBody>
          <a:bodyPr/>
          <a:lstStyle/>
          <a:p>
            <a:pPr>
              <a:defRPr/>
            </a:pPr>
            <a:r>
              <a:rPr lang="fi-FI" smtClean="0"/>
              <a:t>hanna-leena.nuutinen@hel.fi</a:t>
            </a:r>
            <a:endParaRPr lang="fi-FI"/>
          </a:p>
        </p:txBody>
      </p:sp>
      <p:sp>
        <p:nvSpPr>
          <p:cNvPr id="5" name="Dian numeron paikkamerkki 4"/>
          <p:cNvSpPr>
            <a:spLocks noGrp="1"/>
          </p:cNvSpPr>
          <p:nvPr>
            <p:ph type="sldNum" sz="quarter" idx="12"/>
          </p:nvPr>
        </p:nvSpPr>
        <p:spPr/>
        <p:txBody>
          <a:bodyPr/>
          <a:lstStyle/>
          <a:p>
            <a:pPr>
              <a:defRPr/>
            </a:pPr>
            <a:fld id="{A6016A31-5B51-4708-87C7-41EA079D6B80}" type="slidenum">
              <a:rPr lang="fi-FI" smtClean="0"/>
              <a:pPr>
                <a:defRPr/>
              </a:pPr>
              <a:t>10</a:t>
            </a:fld>
            <a:endParaRPr lang="fi-FI"/>
          </a:p>
        </p:txBody>
      </p:sp>
    </p:spTree>
    <p:extLst>
      <p:ext uri="{BB962C8B-B14F-4D97-AF65-F5344CB8AC3E}">
        <p14:creationId xmlns:p14="http://schemas.microsoft.com/office/powerpoint/2010/main" val="3011961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288" y="981075"/>
            <a:ext cx="7343775" cy="661975"/>
          </a:xfrm>
        </p:spPr>
        <p:txBody>
          <a:bodyPr/>
          <a:lstStyle/>
          <a:p>
            <a:r>
              <a:rPr lang="fi-FI" sz="2400" dirty="0" smtClean="0"/>
              <a:t>Avustushakemuksen jättäminen sähköisesti</a:t>
            </a:r>
            <a:endParaRPr lang="fi-FI" sz="2400" dirty="0"/>
          </a:p>
        </p:txBody>
      </p:sp>
      <p:sp>
        <p:nvSpPr>
          <p:cNvPr id="3" name="Sisällön paikkamerkki 2"/>
          <p:cNvSpPr>
            <a:spLocks noGrp="1"/>
          </p:cNvSpPr>
          <p:nvPr>
            <p:ph idx="1"/>
          </p:nvPr>
        </p:nvSpPr>
        <p:spPr>
          <a:xfrm>
            <a:off x="395288" y="1714488"/>
            <a:ext cx="8105802" cy="4572032"/>
          </a:xfrm>
        </p:spPr>
        <p:txBody>
          <a:bodyPr/>
          <a:lstStyle/>
          <a:p>
            <a:endParaRPr lang="fi-FI" dirty="0" smtClean="0"/>
          </a:p>
          <a:p>
            <a:r>
              <a:rPr lang="fi-FI" dirty="0" smtClean="0"/>
              <a:t>Avustushakemusten jättäminen tapahtuu </a:t>
            </a:r>
            <a:r>
              <a:rPr lang="fi-FI" b="1" dirty="0" smtClean="0"/>
              <a:t>ensisijaisesti sähköisesti </a:t>
            </a:r>
            <a:r>
              <a:rPr lang="fi-FI" dirty="0" smtClean="0"/>
              <a:t>Helsingin kaupungin asiointipalvelusivustolla: </a:t>
            </a:r>
            <a:r>
              <a:rPr lang="fi-FI" dirty="0" smtClean="0">
                <a:hlinkClick r:id="rId2"/>
              </a:rPr>
              <a:t>https://asiointi.hel.fi</a:t>
            </a:r>
            <a:r>
              <a:rPr lang="fi-FI" dirty="0" smtClean="0"/>
              <a:t>. </a:t>
            </a:r>
          </a:p>
          <a:p>
            <a:endParaRPr lang="fi-FI" dirty="0" smtClean="0"/>
          </a:p>
          <a:p>
            <a:r>
              <a:rPr lang="fi-FI" dirty="0"/>
              <a:t>Asiointipalveluun voi kirjautua </a:t>
            </a:r>
            <a:endParaRPr lang="fi-FI" dirty="0" smtClean="0"/>
          </a:p>
          <a:p>
            <a:pPr lvl="1"/>
            <a:r>
              <a:rPr lang="fi-FI" dirty="0" smtClean="0"/>
              <a:t>hakemuksen </a:t>
            </a:r>
            <a:r>
              <a:rPr lang="fi-FI" dirty="0"/>
              <a:t>tekijän </a:t>
            </a:r>
            <a:r>
              <a:rPr lang="fi-FI" dirty="0" smtClean="0"/>
              <a:t>pankkitunnistuksilla </a:t>
            </a:r>
          </a:p>
          <a:p>
            <a:pPr lvl="1"/>
            <a:r>
              <a:rPr lang="fi-FI" dirty="0" smtClean="0"/>
              <a:t>mobiilivarmenteella </a:t>
            </a:r>
          </a:p>
          <a:p>
            <a:pPr lvl="1"/>
            <a:r>
              <a:rPr lang="fi-FI" dirty="0" smtClean="0"/>
              <a:t>varmennekortilla </a:t>
            </a:r>
          </a:p>
          <a:p>
            <a:pPr lvl="1"/>
            <a:r>
              <a:rPr lang="fi-FI" dirty="0" smtClean="0"/>
              <a:t>yhdistyksen </a:t>
            </a:r>
            <a:r>
              <a:rPr lang="fi-FI" dirty="0"/>
              <a:t>Katso-tunnisteilla. </a:t>
            </a:r>
          </a:p>
          <a:p>
            <a:pPr marL="457200" lvl="1" indent="0">
              <a:buNone/>
            </a:pPr>
            <a:r>
              <a:rPr lang="fi-FI" dirty="0" smtClean="0"/>
              <a:t>Yhdistyksen </a:t>
            </a:r>
            <a:r>
              <a:rPr lang="fi-FI" dirty="0"/>
              <a:t>pankkitunnuksia ei voi käyttää. </a:t>
            </a:r>
            <a:endParaRPr lang="fi-FI" dirty="0" smtClean="0"/>
          </a:p>
        </p:txBody>
      </p:sp>
      <p:sp>
        <p:nvSpPr>
          <p:cNvPr id="5" name="Dian numeron paikkamerkki 4"/>
          <p:cNvSpPr>
            <a:spLocks noGrp="1"/>
          </p:cNvSpPr>
          <p:nvPr>
            <p:ph type="sldNum" sz="quarter" idx="12"/>
          </p:nvPr>
        </p:nvSpPr>
        <p:spPr/>
        <p:txBody>
          <a:bodyPr/>
          <a:lstStyle/>
          <a:p>
            <a:pPr>
              <a:defRPr/>
            </a:pPr>
            <a:fld id="{A6016A31-5B51-4708-87C7-41EA079D6B80}" type="slidenum">
              <a:rPr lang="fi-FI" smtClean="0"/>
              <a:pPr>
                <a:defRPr/>
              </a:pPr>
              <a:t>11</a:t>
            </a:fld>
            <a:endParaRPr lang="fi-FI"/>
          </a:p>
        </p:txBody>
      </p:sp>
      <p:sp>
        <p:nvSpPr>
          <p:cNvPr id="7" name="Alatunnisteen paikkamerkki 6"/>
          <p:cNvSpPr>
            <a:spLocks noGrp="1"/>
          </p:cNvSpPr>
          <p:nvPr>
            <p:ph type="ftr" sz="quarter" idx="11"/>
          </p:nvPr>
        </p:nvSpPr>
        <p:spPr/>
        <p:txBody>
          <a:bodyPr/>
          <a:lstStyle/>
          <a:p>
            <a:pPr>
              <a:defRPr/>
            </a:pPr>
            <a:r>
              <a:rPr lang="fi-FI" smtClean="0"/>
              <a:t>hanna-leena.nuutinen@hel.fi</a:t>
            </a:r>
            <a:endParaRPr lang="fi-FI"/>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2400" dirty="0">
                <a:hlinkClick r:id="rId2"/>
              </a:rPr>
              <a:t>https://asiointi.hel.fi</a:t>
            </a:r>
            <a:endParaRPr lang="fi-FI" sz="2400" dirty="0"/>
          </a:p>
        </p:txBody>
      </p:sp>
      <p:pic>
        <p:nvPicPr>
          <p:cNvPr id="6" name="Sisällön paikkamerkki 5"/>
          <p:cNvPicPr>
            <a:picLocks noGrp="1" noChangeAspect="1"/>
          </p:cNvPicPr>
          <p:nvPr>
            <p:ph idx="1"/>
          </p:nvPr>
        </p:nvPicPr>
        <p:blipFill>
          <a:blip r:embed="rId3"/>
          <a:stretch>
            <a:fillRect/>
          </a:stretch>
        </p:blipFill>
        <p:spPr>
          <a:xfrm>
            <a:off x="827583" y="1960365"/>
            <a:ext cx="7128793" cy="4284859"/>
          </a:xfrm>
          <a:prstGeom prst="rect">
            <a:avLst/>
          </a:prstGeom>
        </p:spPr>
      </p:pic>
      <p:sp>
        <p:nvSpPr>
          <p:cNvPr id="4" name="Alatunnisteen paikkamerkki 3"/>
          <p:cNvSpPr>
            <a:spLocks noGrp="1"/>
          </p:cNvSpPr>
          <p:nvPr>
            <p:ph type="ftr" sz="quarter" idx="11"/>
          </p:nvPr>
        </p:nvSpPr>
        <p:spPr/>
        <p:txBody>
          <a:bodyPr/>
          <a:lstStyle/>
          <a:p>
            <a:pPr>
              <a:defRPr/>
            </a:pPr>
            <a:r>
              <a:rPr lang="fi-FI" smtClean="0"/>
              <a:t>hanna-leena.nuutinen@hel.fi</a:t>
            </a:r>
            <a:endParaRPr lang="fi-FI"/>
          </a:p>
        </p:txBody>
      </p:sp>
      <p:sp>
        <p:nvSpPr>
          <p:cNvPr id="5" name="Dian numeron paikkamerkki 4"/>
          <p:cNvSpPr>
            <a:spLocks noGrp="1"/>
          </p:cNvSpPr>
          <p:nvPr>
            <p:ph type="sldNum" sz="quarter" idx="12"/>
          </p:nvPr>
        </p:nvSpPr>
        <p:spPr/>
        <p:txBody>
          <a:bodyPr/>
          <a:lstStyle/>
          <a:p>
            <a:pPr>
              <a:defRPr/>
            </a:pPr>
            <a:fld id="{A6016A31-5B51-4708-87C7-41EA079D6B80}" type="slidenum">
              <a:rPr lang="fi-FI" smtClean="0"/>
              <a:pPr>
                <a:defRPr/>
              </a:pPr>
              <a:t>12</a:t>
            </a:fld>
            <a:endParaRPr lang="fi-FI"/>
          </a:p>
        </p:txBody>
      </p:sp>
    </p:spTree>
    <p:extLst>
      <p:ext uri="{BB962C8B-B14F-4D97-AF65-F5344CB8AC3E}">
        <p14:creationId xmlns:p14="http://schemas.microsoft.com/office/powerpoint/2010/main" val="1520572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2400" dirty="0" smtClean="0"/>
              <a:t>Hakemuksen jättäminen paperilla</a:t>
            </a:r>
            <a:endParaRPr lang="fi-FI" sz="2400" dirty="0"/>
          </a:p>
        </p:txBody>
      </p:sp>
      <p:sp>
        <p:nvSpPr>
          <p:cNvPr id="3" name="Sisällön paikkamerkki 2"/>
          <p:cNvSpPr>
            <a:spLocks noGrp="1"/>
          </p:cNvSpPr>
          <p:nvPr>
            <p:ph idx="1"/>
          </p:nvPr>
        </p:nvSpPr>
        <p:spPr/>
        <p:txBody>
          <a:bodyPr/>
          <a:lstStyle/>
          <a:p>
            <a:r>
              <a:rPr lang="fi-FI" b="1" dirty="0" smtClean="0"/>
              <a:t>Toissijaisesti </a:t>
            </a:r>
            <a:r>
              <a:rPr lang="fi-FI" dirty="0" smtClean="0"/>
              <a:t>avustusta voi hakea </a:t>
            </a:r>
            <a:r>
              <a:rPr lang="fi-FI" b="1" dirty="0" smtClean="0"/>
              <a:t>lomakkeella</a:t>
            </a:r>
            <a:r>
              <a:rPr lang="fi-FI" dirty="0" smtClean="0"/>
              <a:t> L290, jonka voi tulostaa osoitteesta: </a:t>
            </a:r>
            <a:r>
              <a:rPr lang="fi-FI" b="1" dirty="0" err="1" smtClean="0">
                <a:hlinkClick r:id="rId2"/>
              </a:rPr>
              <a:t>www.hel.fi/sote</a:t>
            </a:r>
            <a:r>
              <a:rPr lang="fi-FI" b="1" dirty="0" smtClean="0"/>
              <a:t> </a:t>
            </a:r>
            <a:r>
              <a:rPr lang="fi-FI" dirty="0" smtClean="0"/>
              <a:t>&gt; Lomakkeet &gt; Lomakkeet yhteisöille tai noutaa kaupungin kirjaamosta.</a:t>
            </a:r>
          </a:p>
          <a:p>
            <a:endParaRPr lang="fi-FI" dirty="0" smtClean="0"/>
          </a:p>
          <a:p>
            <a:r>
              <a:rPr lang="fi-FI" dirty="0" smtClean="0"/>
              <a:t>Paperille tehty hakemus palautetaan kirjaamoon</a:t>
            </a:r>
          </a:p>
          <a:p>
            <a:pPr lvl="1"/>
            <a:r>
              <a:rPr lang="fi-FI" dirty="0" smtClean="0"/>
              <a:t>Kirjaamon postiosoite: Helsingin kaupunki, </a:t>
            </a:r>
            <a:r>
              <a:rPr lang="fi-FI" dirty="0" err="1" smtClean="0"/>
              <a:t>Sosiaali</a:t>
            </a:r>
            <a:r>
              <a:rPr lang="fi-FI" dirty="0" smtClean="0"/>
              <a:t>- ja terveysvirasto, Kirjaamo, PL 10, 00099 HELSINGIN KAUPUNKI. </a:t>
            </a:r>
          </a:p>
          <a:p>
            <a:pPr lvl="1"/>
            <a:r>
              <a:rPr lang="fi-FI" dirty="0" smtClean="0"/>
              <a:t>Kirjaamon käyntiosoite: Kaupungintalo, Pohjoisesplanadi 11 - 13, Helsinki 17, avoinna arkisin klo 8.15 - 16.00.</a:t>
            </a:r>
          </a:p>
          <a:p>
            <a:endParaRPr lang="fi-FI" dirty="0"/>
          </a:p>
        </p:txBody>
      </p:sp>
      <p:sp>
        <p:nvSpPr>
          <p:cNvPr id="5" name="Dian numeron paikkamerkki 4"/>
          <p:cNvSpPr>
            <a:spLocks noGrp="1"/>
          </p:cNvSpPr>
          <p:nvPr>
            <p:ph type="sldNum" sz="quarter" idx="12"/>
          </p:nvPr>
        </p:nvSpPr>
        <p:spPr/>
        <p:txBody>
          <a:bodyPr/>
          <a:lstStyle/>
          <a:p>
            <a:pPr>
              <a:defRPr/>
            </a:pPr>
            <a:fld id="{A6016A31-5B51-4708-87C7-41EA079D6B80}" type="slidenum">
              <a:rPr lang="fi-FI" smtClean="0"/>
              <a:pPr>
                <a:defRPr/>
              </a:pPr>
              <a:t>13</a:t>
            </a:fld>
            <a:endParaRPr lang="fi-FI"/>
          </a:p>
        </p:txBody>
      </p:sp>
      <p:sp>
        <p:nvSpPr>
          <p:cNvPr id="6" name="Alatunnisteen paikkamerkki 5"/>
          <p:cNvSpPr>
            <a:spLocks noGrp="1"/>
          </p:cNvSpPr>
          <p:nvPr>
            <p:ph type="ftr" sz="quarter" idx="11"/>
          </p:nvPr>
        </p:nvSpPr>
        <p:spPr/>
        <p:txBody>
          <a:bodyPr/>
          <a:lstStyle/>
          <a:p>
            <a:pPr>
              <a:defRPr/>
            </a:pPr>
            <a:r>
              <a:rPr lang="fi-FI" smtClean="0"/>
              <a:t>hanna-leena.nuutinen@hel.fi</a:t>
            </a:r>
            <a:endParaRPr lang="fi-FI"/>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288" y="981075"/>
            <a:ext cx="7633096" cy="575717"/>
          </a:xfrm>
        </p:spPr>
        <p:txBody>
          <a:bodyPr/>
          <a:lstStyle/>
          <a:p>
            <a:r>
              <a:rPr lang="fi-FI" sz="2400" dirty="0" smtClean="0"/>
              <a:t>Hakemuksen mukana toimitettavat liitteet </a:t>
            </a:r>
            <a:br>
              <a:rPr lang="fi-FI" sz="2400" dirty="0" smtClean="0"/>
            </a:br>
            <a:r>
              <a:rPr lang="fi-FI" sz="1800" b="0" dirty="0" smtClean="0">
                <a:solidFill>
                  <a:schemeClr val="accent5">
                    <a:lumMod val="50000"/>
                  </a:schemeClr>
                </a:solidFill>
              </a:rPr>
              <a:t>yhden sähköisen liitteen koko </a:t>
            </a:r>
            <a:r>
              <a:rPr lang="fi-FI" sz="1800" b="0" dirty="0" err="1" smtClean="0">
                <a:solidFill>
                  <a:schemeClr val="accent5">
                    <a:lumMod val="50000"/>
                  </a:schemeClr>
                </a:solidFill>
              </a:rPr>
              <a:t>max</a:t>
            </a:r>
            <a:r>
              <a:rPr lang="fi-FI" sz="1800" b="0" dirty="0" smtClean="0">
                <a:solidFill>
                  <a:schemeClr val="accent5">
                    <a:lumMod val="50000"/>
                  </a:schemeClr>
                </a:solidFill>
              </a:rPr>
              <a:t>. 20 Mt</a:t>
            </a:r>
            <a:endParaRPr lang="fi-FI" sz="1800" b="0" dirty="0">
              <a:solidFill>
                <a:schemeClr val="accent5">
                  <a:lumMod val="50000"/>
                </a:schemeClr>
              </a:solidFill>
            </a:endParaRPr>
          </a:p>
        </p:txBody>
      </p:sp>
      <p:sp>
        <p:nvSpPr>
          <p:cNvPr id="3" name="Sisällön paikkamerkki 2"/>
          <p:cNvSpPr>
            <a:spLocks noGrp="1"/>
          </p:cNvSpPr>
          <p:nvPr>
            <p:ph idx="1"/>
          </p:nvPr>
        </p:nvSpPr>
        <p:spPr>
          <a:xfrm>
            <a:off x="395288" y="1628800"/>
            <a:ext cx="8748712" cy="4896544"/>
          </a:xfrm>
        </p:spPr>
        <p:txBody>
          <a:bodyPr/>
          <a:lstStyle/>
          <a:p>
            <a:r>
              <a:rPr lang="fi-FI" dirty="0" smtClean="0"/>
              <a:t>alustava </a:t>
            </a:r>
            <a:r>
              <a:rPr lang="fi-FI" dirty="0"/>
              <a:t>toimintasuunnitelma </a:t>
            </a:r>
            <a:r>
              <a:rPr lang="fi-FI" dirty="0" smtClean="0"/>
              <a:t>hakuvuodelle</a:t>
            </a:r>
            <a:endParaRPr lang="fi-FI" dirty="0" smtClean="0"/>
          </a:p>
          <a:p>
            <a:r>
              <a:rPr lang="fi-FI" dirty="0" smtClean="0"/>
              <a:t>alustava </a:t>
            </a:r>
            <a:r>
              <a:rPr lang="fi-FI" dirty="0"/>
              <a:t>talousarvio </a:t>
            </a:r>
            <a:r>
              <a:rPr lang="fi-FI" dirty="0" smtClean="0"/>
              <a:t>hakuvuodelle</a:t>
            </a:r>
            <a:endParaRPr lang="fi-FI" dirty="0" smtClean="0"/>
          </a:p>
          <a:p>
            <a:r>
              <a:rPr lang="fi-FI" dirty="0" smtClean="0"/>
              <a:t>edellisen vuoden toimintakertomus </a:t>
            </a:r>
            <a:endParaRPr lang="fi-FI" dirty="0" smtClean="0"/>
          </a:p>
          <a:p>
            <a:r>
              <a:rPr lang="fi-FI" dirty="0" smtClean="0"/>
              <a:t>edellisen vuoden vahvistettu </a:t>
            </a:r>
            <a:r>
              <a:rPr lang="fi-FI" dirty="0"/>
              <a:t>tuloslaskelma </a:t>
            </a:r>
            <a:r>
              <a:rPr lang="fi-FI" dirty="0" smtClean="0"/>
              <a:t>ja tase </a:t>
            </a:r>
            <a:r>
              <a:rPr lang="fi-FI" dirty="0" smtClean="0"/>
              <a:t>(</a:t>
            </a:r>
            <a:r>
              <a:rPr lang="fi-FI" dirty="0" smtClean="0"/>
              <a:t>allekirjoitettu)</a:t>
            </a:r>
          </a:p>
          <a:p>
            <a:r>
              <a:rPr lang="fi-FI" dirty="0" smtClean="0"/>
              <a:t>edellisen vuoden tilintarkastuskertomus </a:t>
            </a:r>
            <a:r>
              <a:rPr lang="fi-FI" dirty="0"/>
              <a:t>tai toiminnantarkastuskertomus </a:t>
            </a:r>
            <a:r>
              <a:rPr lang="fi-FI" dirty="0" smtClean="0"/>
              <a:t>(allekirjoitettu)</a:t>
            </a:r>
            <a:endParaRPr lang="fi-FI" dirty="0" smtClean="0"/>
          </a:p>
          <a:p>
            <a:r>
              <a:rPr lang="fi-FI" dirty="0" smtClean="0"/>
              <a:t>viimeisin </a:t>
            </a:r>
            <a:r>
              <a:rPr lang="fi-FI" dirty="0"/>
              <a:t>vuosikokouksen </a:t>
            </a:r>
            <a:r>
              <a:rPr lang="fi-FI" dirty="0" smtClean="0"/>
              <a:t>pöytäkirja (allekirjoitettu), josta käy ilmi </a:t>
            </a:r>
            <a:r>
              <a:rPr lang="fi-FI" dirty="0" smtClean="0"/>
              <a:t>edellisen vuoden tilinpäätöksen käsittely </a:t>
            </a:r>
            <a:r>
              <a:rPr lang="fi-FI" dirty="0" smtClean="0"/>
              <a:t>ja vastuuvapauden myöntäminen</a:t>
            </a:r>
          </a:p>
          <a:p>
            <a:r>
              <a:rPr lang="fi-FI" dirty="0" smtClean="0"/>
              <a:t>selostus </a:t>
            </a:r>
            <a:r>
              <a:rPr lang="fi-FI" dirty="0" smtClean="0"/>
              <a:t>edelliselle vuodelle  </a:t>
            </a:r>
            <a:r>
              <a:rPr lang="fi-FI" dirty="0" smtClean="0"/>
              <a:t>saadun avustuksen käytöstä (jos ei käy muuten ilmi hakemuksesta). </a:t>
            </a:r>
          </a:p>
          <a:p>
            <a:r>
              <a:rPr lang="fi-FI" sz="1800" dirty="0" smtClean="0"/>
              <a:t>Lisäksi </a:t>
            </a:r>
            <a:r>
              <a:rPr lang="fi-FI" sz="1800" u="sng" dirty="0" smtClean="0"/>
              <a:t>kopio yhdistyksen tiliotteesta </a:t>
            </a:r>
            <a:r>
              <a:rPr lang="fi-FI" sz="1800" dirty="0" smtClean="0"/>
              <a:t>tai muu todistus tilinomistajasta sekä </a:t>
            </a:r>
            <a:r>
              <a:rPr lang="fi-FI" sz="1800" u="sng" dirty="0" smtClean="0"/>
              <a:t>yhteisön säännöt</a:t>
            </a:r>
            <a:r>
              <a:rPr lang="fi-FI" sz="1800" dirty="0" smtClean="0"/>
              <a:t>, jos kyseessä on uusi hakija tai jos nämä tiedot ovat muuttuneet edellisen hakemuksen jälkeen. </a:t>
            </a:r>
          </a:p>
          <a:p>
            <a:endParaRPr lang="fi-FI" sz="1000" dirty="0" smtClean="0"/>
          </a:p>
          <a:p>
            <a:endParaRPr lang="fi-FI" dirty="0"/>
          </a:p>
        </p:txBody>
      </p:sp>
      <p:sp>
        <p:nvSpPr>
          <p:cNvPr id="5" name="Dian numeron paikkamerkki 4"/>
          <p:cNvSpPr>
            <a:spLocks noGrp="1"/>
          </p:cNvSpPr>
          <p:nvPr>
            <p:ph type="sldNum" sz="quarter" idx="12"/>
          </p:nvPr>
        </p:nvSpPr>
        <p:spPr/>
        <p:txBody>
          <a:bodyPr/>
          <a:lstStyle/>
          <a:p>
            <a:pPr>
              <a:defRPr/>
            </a:pPr>
            <a:fld id="{A6016A31-5B51-4708-87C7-41EA079D6B80}" type="slidenum">
              <a:rPr lang="fi-FI" smtClean="0"/>
              <a:pPr>
                <a:defRPr/>
              </a:pPr>
              <a:t>14</a:t>
            </a:fld>
            <a:endParaRPr lang="fi-FI"/>
          </a:p>
        </p:txBody>
      </p:sp>
      <p:sp>
        <p:nvSpPr>
          <p:cNvPr id="7" name="Alatunnisteen paikkamerkki 6"/>
          <p:cNvSpPr>
            <a:spLocks noGrp="1"/>
          </p:cNvSpPr>
          <p:nvPr>
            <p:ph type="ftr" sz="quarter" idx="11"/>
          </p:nvPr>
        </p:nvSpPr>
        <p:spPr/>
        <p:txBody>
          <a:bodyPr/>
          <a:lstStyle/>
          <a:p>
            <a:pPr>
              <a:defRPr/>
            </a:pPr>
            <a:r>
              <a:rPr lang="fi-FI" smtClean="0"/>
              <a:t>hanna-leena.nuutinen@hel.fi</a:t>
            </a:r>
            <a:endParaRPr lang="fi-FI"/>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
            </a:r>
            <a:br>
              <a:rPr lang="fi-FI" dirty="0" smtClean="0"/>
            </a:br>
            <a:r>
              <a:rPr lang="fi-FI" sz="2400" dirty="0" smtClean="0"/>
              <a:t>Lisätietoja </a:t>
            </a:r>
            <a:r>
              <a:rPr lang="fi-FI" sz="2400" dirty="0" err="1" smtClean="0"/>
              <a:t>sosiaali</a:t>
            </a:r>
            <a:r>
              <a:rPr lang="fi-FI" sz="2400" dirty="0" smtClean="0"/>
              <a:t>- ja terveyslautakunnan </a:t>
            </a:r>
            <a:r>
              <a:rPr lang="fi-FI" sz="2400" dirty="0" smtClean="0"/>
              <a:t>myöntämistä avustuksista järjestöille</a:t>
            </a:r>
            <a:r>
              <a:rPr lang="fi-FI" sz="2400" dirty="0" smtClean="0"/>
              <a:t/>
            </a:r>
            <a:br>
              <a:rPr lang="fi-FI" sz="2400" dirty="0" smtClean="0"/>
            </a:br>
            <a:endParaRPr lang="fi-FI" sz="2400" dirty="0"/>
          </a:p>
        </p:txBody>
      </p:sp>
      <p:sp>
        <p:nvSpPr>
          <p:cNvPr id="3" name="Sisällön paikkamerkki 2"/>
          <p:cNvSpPr>
            <a:spLocks noGrp="1"/>
          </p:cNvSpPr>
          <p:nvPr>
            <p:ph idx="1"/>
          </p:nvPr>
        </p:nvSpPr>
        <p:spPr>
          <a:xfrm>
            <a:off x="395288" y="2060575"/>
            <a:ext cx="8425184" cy="4094163"/>
          </a:xfrm>
        </p:spPr>
        <p:txBody>
          <a:bodyPr/>
          <a:lstStyle/>
          <a:p>
            <a:pPr lvl="0"/>
            <a:endParaRPr lang="fi-FI" sz="1800" dirty="0"/>
          </a:p>
          <a:p>
            <a:pPr lvl="0"/>
            <a:r>
              <a:rPr lang="fi-FI" sz="1800" dirty="0" smtClean="0"/>
              <a:t>sähköpostitse: </a:t>
            </a:r>
            <a:r>
              <a:rPr lang="fi-FI" sz="1800" u="sng" dirty="0" smtClean="0">
                <a:hlinkClick r:id="rId3"/>
              </a:rPr>
              <a:t>sote.avustukset@hel.fi</a:t>
            </a:r>
            <a:endParaRPr lang="fi-FI" sz="1800" u="sng" dirty="0" smtClean="0"/>
          </a:p>
          <a:p>
            <a:pPr lvl="0"/>
            <a:endParaRPr lang="fi-FI" sz="1800" dirty="0" smtClean="0"/>
          </a:p>
          <a:p>
            <a:pPr lvl="0"/>
            <a:r>
              <a:rPr lang="fi-FI" sz="1800" dirty="0"/>
              <a:t>p</a:t>
            </a:r>
            <a:r>
              <a:rPr lang="fi-FI" sz="1800" dirty="0" smtClean="0"/>
              <a:t>uhelimitse: Hanna-Leena Nuutinen, erityissuunnittelija, puh. (09) 310 42 662</a:t>
            </a:r>
          </a:p>
          <a:p>
            <a:endParaRPr lang="fi-FI" dirty="0"/>
          </a:p>
        </p:txBody>
      </p:sp>
      <p:sp>
        <p:nvSpPr>
          <p:cNvPr id="5" name="Dian numeron paikkamerkki 4"/>
          <p:cNvSpPr>
            <a:spLocks noGrp="1"/>
          </p:cNvSpPr>
          <p:nvPr>
            <p:ph type="sldNum" sz="quarter" idx="12"/>
          </p:nvPr>
        </p:nvSpPr>
        <p:spPr/>
        <p:txBody>
          <a:bodyPr/>
          <a:lstStyle/>
          <a:p>
            <a:pPr>
              <a:defRPr/>
            </a:pPr>
            <a:fld id="{A6016A31-5B51-4708-87C7-41EA079D6B80}" type="slidenum">
              <a:rPr lang="fi-FI" smtClean="0"/>
              <a:pPr>
                <a:defRPr/>
              </a:pPr>
              <a:t>15</a:t>
            </a:fld>
            <a:endParaRPr lang="fi-FI"/>
          </a:p>
        </p:txBody>
      </p:sp>
      <p:sp>
        <p:nvSpPr>
          <p:cNvPr id="6" name="Alatunnisteen paikkamerkki 5"/>
          <p:cNvSpPr>
            <a:spLocks noGrp="1"/>
          </p:cNvSpPr>
          <p:nvPr>
            <p:ph type="ftr" sz="quarter" idx="11"/>
          </p:nvPr>
        </p:nvSpPr>
        <p:spPr/>
        <p:txBody>
          <a:bodyPr/>
          <a:lstStyle/>
          <a:p>
            <a:pPr>
              <a:defRPr/>
            </a:pPr>
            <a:r>
              <a:rPr lang="fi-FI" smtClean="0"/>
              <a:t>hanna-leena.nuutinen@hel.fi</a:t>
            </a:r>
            <a:endParaRPr lang="fi-FI"/>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288" y="981075"/>
            <a:ext cx="7343775" cy="447661"/>
          </a:xfrm>
        </p:spPr>
        <p:txBody>
          <a:bodyPr/>
          <a:lstStyle/>
          <a:p>
            <a:r>
              <a:rPr lang="fi-FI" sz="2400" dirty="0" smtClean="0"/>
              <a:t>Helsingin kaupungin avustukset</a:t>
            </a:r>
            <a:endParaRPr lang="fi-FI" sz="2400" dirty="0"/>
          </a:p>
        </p:txBody>
      </p:sp>
      <p:sp>
        <p:nvSpPr>
          <p:cNvPr id="3" name="Sisällön paikkamerkki 2"/>
          <p:cNvSpPr>
            <a:spLocks noGrp="1"/>
          </p:cNvSpPr>
          <p:nvPr>
            <p:ph idx="1"/>
          </p:nvPr>
        </p:nvSpPr>
        <p:spPr>
          <a:xfrm>
            <a:off x="395288" y="1428736"/>
            <a:ext cx="7345362" cy="5072097"/>
          </a:xfrm>
        </p:spPr>
        <p:txBody>
          <a:bodyPr/>
          <a:lstStyle/>
          <a:p>
            <a:r>
              <a:rPr lang="fi-FI" sz="1600" dirty="0" smtClean="0"/>
              <a:t>Kaupunki avustaa helsinkiläisiä järjestöjä, yhteisöjä ja asukasryhmiä vuosittain noin 60 miljoonalla eurolla. </a:t>
            </a:r>
          </a:p>
          <a:p>
            <a:r>
              <a:rPr lang="fi-FI" sz="1600" dirty="0" smtClean="0"/>
              <a:t>Avustettavan toiminnan tulee kohdistua Helsingin kaupungin asukkaisiin.</a:t>
            </a:r>
          </a:p>
          <a:p>
            <a:r>
              <a:rPr lang="fi-FI" sz="1600" dirty="0" smtClean="0"/>
              <a:t>Avustuksia jakavat:</a:t>
            </a:r>
          </a:p>
          <a:p>
            <a:pPr lvl="1"/>
            <a:r>
              <a:rPr lang="fi-FI" sz="1600" dirty="0" smtClean="0"/>
              <a:t>Kaupunginhallitus</a:t>
            </a:r>
          </a:p>
          <a:p>
            <a:pPr lvl="1"/>
            <a:r>
              <a:rPr lang="fi-FI" sz="1600" dirty="0" smtClean="0"/>
              <a:t>Kaupunginkanslia</a:t>
            </a:r>
          </a:p>
          <a:p>
            <a:pPr lvl="1"/>
            <a:r>
              <a:rPr lang="fi-FI" sz="1600" dirty="0" smtClean="0"/>
              <a:t>Kulttuuri- ja kirjastolautakunta</a:t>
            </a:r>
          </a:p>
          <a:p>
            <a:pPr lvl="1"/>
            <a:r>
              <a:rPr lang="fi-FI" sz="1600" dirty="0" smtClean="0"/>
              <a:t>Liikuntalautakunta</a:t>
            </a:r>
          </a:p>
          <a:p>
            <a:pPr lvl="1"/>
            <a:r>
              <a:rPr lang="fi-FI" sz="1600" dirty="0" smtClean="0"/>
              <a:t>Nuorisolautakunta</a:t>
            </a:r>
          </a:p>
          <a:p>
            <a:pPr lvl="1"/>
            <a:r>
              <a:rPr lang="fi-FI" sz="1600" dirty="0" smtClean="0"/>
              <a:t>Opetuslautakunta</a:t>
            </a:r>
          </a:p>
          <a:p>
            <a:pPr lvl="1"/>
            <a:r>
              <a:rPr lang="fi-FI" sz="1600" b="1" dirty="0" smtClean="0"/>
              <a:t>Sosiaali- ja terveyslautakunta</a:t>
            </a:r>
          </a:p>
          <a:p>
            <a:pPr lvl="1"/>
            <a:r>
              <a:rPr lang="fi-FI" sz="1600" dirty="0" smtClean="0"/>
              <a:t>Suomenkielisen työväenopiston johtokunta</a:t>
            </a:r>
          </a:p>
          <a:p>
            <a:pPr lvl="1"/>
            <a:r>
              <a:rPr lang="fi-FI" sz="1600" dirty="0" smtClean="0"/>
              <a:t>Varhaiskasvatuslautakunta</a:t>
            </a:r>
          </a:p>
          <a:p>
            <a:pPr lvl="1"/>
            <a:r>
              <a:rPr lang="fi-FI" sz="1600" dirty="0" smtClean="0"/>
              <a:t>Ympäristölautakunta</a:t>
            </a:r>
          </a:p>
          <a:p>
            <a:endParaRPr lang="fi-FI" sz="1600" dirty="0" smtClean="0"/>
          </a:p>
          <a:p>
            <a:r>
              <a:rPr lang="fi-FI" sz="1600" dirty="0" smtClean="0"/>
              <a:t>Tietoja kaupungin avustuksista</a:t>
            </a:r>
            <a:r>
              <a:rPr lang="fi-FI" sz="1600" dirty="0"/>
              <a:t>: </a:t>
            </a:r>
            <a:r>
              <a:rPr lang="fi-FI" sz="1600" dirty="0">
                <a:hlinkClick r:id="rId2"/>
              </a:rPr>
              <a:t>http://</a:t>
            </a:r>
            <a:r>
              <a:rPr lang="fi-FI" sz="1600" dirty="0" smtClean="0">
                <a:hlinkClick r:id="rId2"/>
              </a:rPr>
              <a:t>www.hel.fi/www/helsinki/fi/kaupunki-ja-hallinto/strategia-ja-talous/avustukset</a:t>
            </a:r>
            <a:endParaRPr lang="fi-FI" sz="1600" dirty="0" smtClean="0"/>
          </a:p>
          <a:p>
            <a:endParaRPr lang="fi-FI" sz="1600" dirty="0" smtClean="0"/>
          </a:p>
          <a:p>
            <a:endParaRPr lang="fi-FI" dirty="0"/>
          </a:p>
        </p:txBody>
      </p:sp>
      <p:sp>
        <p:nvSpPr>
          <p:cNvPr id="5" name="Dian numeron paikkamerkki 4"/>
          <p:cNvSpPr>
            <a:spLocks noGrp="1"/>
          </p:cNvSpPr>
          <p:nvPr>
            <p:ph type="sldNum" sz="quarter" idx="12"/>
          </p:nvPr>
        </p:nvSpPr>
        <p:spPr/>
        <p:txBody>
          <a:bodyPr/>
          <a:lstStyle/>
          <a:p>
            <a:pPr>
              <a:defRPr/>
            </a:pPr>
            <a:fld id="{A6016A31-5B51-4708-87C7-41EA079D6B80}" type="slidenum">
              <a:rPr lang="fi-FI" smtClean="0"/>
              <a:pPr>
                <a:defRPr/>
              </a:pPr>
              <a:t>2</a:t>
            </a:fld>
            <a:endParaRPr lang="fi-FI"/>
          </a:p>
        </p:txBody>
      </p:sp>
      <p:sp>
        <p:nvSpPr>
          <p:cNvPr id="6" name="Alatunnisteen paikkamerkki 5"/>
          <p:cNvSpPr>
            <a:spLocks noGrp="1"/>
          </p:cNvSpPr>
          <p:nvPr>
            <p:ph type="ftr" sz="quarter" idx="11"/>
          </p:nvPr>
        </p:nvSpPr>
        <p:spPr/>
        <p:txBody>
          <a:bodyPr/>
          <a:lstStyle/>
          <a:p>
            <a:pPr>
              <a:defRPr/>
            </a:pPr>
            <a:r>
              <a:rPr lang="fi-FI" smtClean="0"/>
              <a:t>hanna-leena.nuutinen@hel.fi</a:t>
            </a:r>
            <a:endParaRPr lang="fi-FI"/>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2400" dirty="0" smtClean="0"/>
              <a:t>Sosiaali- ja terveyslautakunnan myöntämien avustusten tarkoitus </a:t>
            </a:r>
            <a:endParaRPr lang="fi-FI" sz="2400" dirty="0"/>
          </a:p>
        </p:txBody>
      </p:sp>
      <p:sp>
        <p:nvSpPr>
          <p:cNvPr id="3" name="Sisällön paikkamerkki 2"/>
          <p:cNvSpPr>
            <a:spLocks noGrp="1"/>
          </p:cNvSpPr>
          <p:nvPr>
            <p:ph idx="1"/>
          </p:nvPr>
        </p:nvSpPr>
        <p:spPr>
          <a:xfrm>
            <a:off x="395288" y="2143115"/>
            <a:ext cx="8353176" cy="4011623"/>
          </a:xfrm>
        </p:spPr>
        <p:txBody>
          <a:bodyPr/>
          <a:lstStyle/>
          <a:p>
            <a:pPr>
              <a:buNone/>
            </a:pPr>
            <a:r>
              <a:rPr lang="fi-FI" b="1" dirty="0" smtClean="0"/>
              <a:t>Sosiaali- ja terveyslautakunta myöntää </a:t>
            </a:r>
            <a:r>
              <a:rPr lang="fi-FI" b="1" dirty="0" smtClean="0"/>
              <a:t>vuosittain avustuksia </a:t>
            </a:r>
            <a:endParaRPr lang="fi-FI" b="1" dirty="0" smtClean="0"/>
          </a:p>
          <a:p>
            <a:pPr>
              <a:buNone/>
            </a:pPr>
            <a:r>
              <a:rPr lang="fi-FI" b="1" dirty="0" smtClean="0"/>
              <a:t>helsinkiläisille järjestöille, joiden toiminta tukee ja</a:t>
            </a:r>
          </a:p>
          <a:p>
            <a:pPr>
              <a:buNone/>
            </a:pPr>
            <a:r>
              <a:rPr lang="fi-FI" b="1" dirty="0" smtClean="0"/>
              <a:t>täydentää sosiaali- ja terveystoimen toimialaa </a:t>
            </a:r>
          </a:p>
          <a:p>
            <a:endParaRPr lang="fi-FI" sz="1100" dirty="0" smtClean="0"/>
          </a:p>
          <a:p>
            <a:endParaRPr lang="fi-FI" sz="1100" dirty="0" smtClean="0"/>
          </a:p>
          <a:p>
            <a:pPr>
              <a:buNone/>
            </a:pPr>
            <a:r>
              <a:rPr lang="fi-FI" sz="1800" i="1" dirty="0" smtClean="0"/>
              <a:t>Avustusta voidaan myöntää oikeustoimikelpoisille ja </a:t>
            </a:r>
          </a:p>
          <a:p>
            <a:pPr>
              <a:buNone/>
            </a:pPr>
            <a:r>
              <a:rPr lang="fi-FI" sz="1800" i="1" dirty="0" smtClean="0"/>
              <a:t>yleishyödyllisille yhdistyksille ja säätiöille, jos yhteisö on </a:t>
            </a:r>
          </a:p>
          <a:p>
            <a:pPr>
              <a:buNone/>
            </a:pPr>
            <a:r>
              <a:rPr lang="fi-FI" sz="1800" i="1" dirty="0" smtClean="0"/>
              <a:t>merkitty yhdistys-/säätiörekisteriin tai on todisteellisesti jättänyt </a:t>
            </a:r>
          </a:p>
          <a:p>
            <a:pPr>
              <a:buNone/>
            </a:pPr>
            <a:r>
              <a:rPr lang="fi-FI" sz="1800" i="1" dirty="0" smtClean="0"/>
              <a:t>ilmoituksen yhdistyksen/säätiön rekisteröimiseksi. </a:t>
            </a:r>
          </a:p>
          <a:p>
            <a:pPr>
              <a:buNone/>
            </a:pPr>
            <a:r>
              <a:rPr lang="fi-FI" sz="1800" i="1" dirty="0" smtClean="0"/>
              <a:t>Yhteisön toiminnasta tulee olla näyttöä vähintään yhden vuoden ajalta.</a:t>
            </a:r>
          </a:p>
          <a:p>
            <a:pPr>
              <a:buNone/>
            </a:pPr>
            <a:endParaRPr lang="fi-FI" sz="1800" i="1" dirty="0"/>
          </a:p>
          <a:p>
            <a:pPr>
              <a:buNone/>
            </a:pPr>
            <a:r>
              <a:rPr lang="fi-FI" sz="1800" b="1" dirty="0" smtClean="0"/>
              <a:t>Samaa toimintaa kaupunki ei voi sekä avustaa että hankkia ostopalveluna.</a:t>
            </a:r>
          </a:p>
          <a:p>
            <a:pPr>
              <a:buNone/>
            </a:pPr>
            <a:endParaRPr lang="fi-FI" dirty="0" smtClean="0"/>
          </a:p>
        </p:txBody>
      </p:sp>
      <p:sp>
        <p:nvSpPr>
          <p:cNvPr id="5" name="Dian numeron paikkamerkki 4"/>
          <p:cNvSpPr>
            <a:spLocks noGrp="1"/>
          </p:cNvSpPr>
          <p:nvPr>
            <p:ph type="sldNum" sz="quarter" idx="12"/>
          </p:nvPr>
        </p:nvSpPr>
        <p:spPr/>
        <p:txBody>
          <a:bodyPr/>
          <a:lstStyle/>
          <a:p>
            <a:pPr>
              <a:defRPr/>
            </a:pPr>
            <a:fld id="{A6016A31-5B51-4708-87C7-41EA079D6B80}" type="slidenum">
              <a:rPr lang="fi-FI" smtClean="0"/>
              <a:pPr>
                <a:defRPr/>
              </a:pPr>
              <a:t>3</a:t>
            </a:fld>
            <a:endParaRPr lang="fi-FI"/>
          </a:p>
        </p:txBody>
      </p:sp>
      <p:sp>
        <p:nvSpPr>
          <p:cNvPr id="7" name="Alatunnisteen paikkamerkki 6"/>
          <p:cNvSpPr>
            <a:spLocks noGrp="1"/>
          </p:cNvSpPr>
          <p:nvPr>
            <p:ph type="ftr" sz="quarter" idx="11"/>
          </p:nvPr>
        </p:nvSpPr>
        <p:spPr/>
        <p:txBody>
          <a:bodyPr/>
          <a:lstStyle/>
          <a:p>
            <a:pPr>
              <a:defRPr/>
            </a:pPr>
            <a:r>
              <a:rPr lang="fi-FI" smtClean="0"/>
              <a:t>hanna-leena.nuutinen@hel.fi</a:t>
            </a:r>
            <a:endParaRPr lang="fi-FI"/>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2400" dirty="0" smtClean="0"/>
              <a:t>Sosiaali- ja terveyslautakunnan myöntämien avustusten jakoperusteet</a:t>
            </a:r>
            <a:endParaRPr lang="fi-FI" sz="2400" dirty="0"/>
          </a:p>
        </p:txBody>
      </p:sp>
      <p:sp>
        <p:nvSpPr>
          <p:cNvPr id="3" name="Sisällön paikkamerkki 2"/>
          <p:cNvSpPr>
            <a:spLocks noGrp="1"/>
          </p:cNvSpPr>
          <p:nvPr>
            <p:ph idx="1"/>
          </p:nvPr>
        </p:nvSpPr>
        <p:spPr/>
        <p:txBody>
          <a:bodyPr/>
          <a:lstStyle/>
          <a:p>
            <a:pPr>
              <a:buNone/>
            </a:pPr>
            <a:endParaRPr lang="fi-FI" dirty="0" smtClean="0"/>
          </a:p>
          <a:p>
            <a:pPr>
              <a:buNone/>
            </a:pPr>
            <a:r>
              <a:rPr lang="fi-FI" dirty="0" smtClean="0"/>
              <a:t>Jakoperusteet ovat:</a:t>
            </a:r>
          </a:p>
          <a:p>
            <a:pPr>
              <a:buNone/>
            </a:pPr>
            <a:endParaRPr lang="fi-FI" dirty="0" smtClean="0"/>
          </a:p>
          <a:p>
            <a:pPr marL="457200" indent="-457200">
              <a:buFont typeface="+mj-lt"/>
              <a:buAutoNum type="arabicParenR"/>
            </a:pPr>
            <a:r>
              <a:rPr lang="fi-FI" dirty="0" smtClean="0"/>
              <a:t>Yleisperiaatteena on, että avustuksen piiriin hyväksyttävän toiminnan tulee tukea sosiaali- ja terveysviraston voimassa olevan strategiasuunnitelman tavoitteiden toteuttamista. </a:t>
            </a:r>
          </a:p>
          <a:p>
            <a:pPr marL="0" indent="0">
              <a:buNone/>
            </a:pPr>
            <a:endParaRPr lang="fi-FI" dirty="0" smtClean="0"/>
          </a:p>
          <a:p>
            <a:pPr marL="400050" lvl="1" indent="0">
              <a:buNone/>
            </a:pPr>
            <a:r>
              <a:rPr lang="fi-FI" sz="1400" dirty="0" smtClean="0"/>
              <a:t>Strategiasuunnitelma</a:t>
            </a:r>
            <a:r>
              <a:rPr lang="fi-FI" sz="1400" dirty="0"/>
              <a:t>: </a:t>
            </a:r>
            <a:r>
              <a:rPr lang="fi-FI" sz="1400" dirty="0" smtClean="0">
                <a:hlinkClick r:id="rId2"/>
              </a:rPr>
              <a:t>http</a:t>
            </a:r>
            <a:r>
              <a:rPr lang="fi-FI" sz="1400" dirty="0">
                <a:hlinkClick r:id="rId2"/>
              </a:rPr>
              <a:t>://</a:t>
            </a:r>
            <a:r>
              <a:rPr lang="fi-FI" sz="1400" dirty="0" smtClean="0">
                <a:hlinkClick r:id="rId2"/>
              </a:rPr>
              <a:t>www.hel.fi/static/sote/julkaisut/Sote_strategiasuunnitelma2014_2016.pdf</a:t>
            </a:r>
            <a:endParaRPr lang="fi-FI" sz="1400" dirty="0" smtClean="0"/>
          </a:p>
          <a:p>
            <a:pPr marL="457200" indent="-457200">
              <a:buAutoNum type="arabicParenR"/>
            </a:pPr>
            <a:endParaRPr lang="fi-FI" dirty="0" smtClean="0"/>
          </a:p>
          <a:p>
            <a:pPr>
              <a:buNone/>
            </a:pPr>
            <a:endParaRPr lang="fi-FI" dirty="0" smtClean="0"/>
          </a:p>
          <a:p>
            <a:pPr>
              <a:buNone/>
            </a:pPr>
            <a:endParaRPr lang="fi-FI" dirty="0" smtClean="0"/>
          </a:p>
          <a:p>
            <a:pPr marL="0" indent="0">
              <a:buNone/>
            </a:pPr>
            <a:endParaRPr lang="fi-FI" dirty="0"/>
          </a:p>
        </p:txBody>
      </p:sp>
      <p:sp>
        <p:nvSpPr>
          <p:cNvPr id="5" name="Dian numeron paikkamerkki 4"/>
          <p:cNvSpPr>
            <a:spLocks noGrp="1"/>
          </p:cNvSpPr>
          <p:nvPr>
            <p:ph type="sldNum" sz="quarter" idx="12"/>
          </p:nvPr>
        </p:nvSpPr>
        <p:spPr/>
        <p:txBody>
          <a:bodyPr/>
          <a:lstStyle/>
          <a:p>
            <a:pPr>
              <a:defRPr/>
            </a:pPr>
            <a:fld id="{A6016A31-5B51-4708-87C7-41EA079D6B80}" type="slidenum">
              <a:rPr lang="fi-FI" smtClean="0"/>
              <a:pPr>
                <a:defRPr/>
              </a:pPr>
              <a:t>4</a:t>
            </a:fld>
            <a:endParaRPr lang="fi-FI"/>
          </a:p>
        </p:txBody>
      </p:sp>
      <p:sp>
        <p:nvSpPr>
          <p:cNvPr id="7" name="Alatunnisteen paikkamerkki 6"/>
          <p:cNvSpPr>
            <a:spLocks noGrp="1"/>
          </p:cNvSpPr>
          <p:nvPr>
            <p:ph type="ftr" sz="quarter" idx="11"/>
          </p:nvPr>
        </p:nvSpPr>
        <p:spPr/>
        <p:txBody>
          <a:bodyPr/>
          <a:lstStyle/>
          <a:p>
            <a:pPr>
              <a:defRPr/>
            </a:pPr>
            <a:r>
              <a:rPr lang="fi-FI" smtClean="0"/>
              <a:t>hanna-leena.nuutinen@hel.fi</a:t>
            </a:r>
            <a:endParaRPr lang="fi-FI"/>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288" y="981075"/>
            <a:ext cx="7343775" cy="519099"/>
          </a:xfrm>
        </p:spPr>
        <p:txBody>
          <a:bodyPr/>
          <a:lstStyle/>
          <a:p>
            <a:r>
              <a:rPr lang="fi-FI" sz="2400" dirty="0" smtClean="0"/>
              <a:t>Jakoperusteet (jatkoa)</a:t>
            </a:r>
            <a:endParaRPr lang="fi-FI" sz="2400" dirty="0"/>
          </a:p>
        </p:txBody>
      </p:sp>
      <p:sp>
        <p:nvSpPr>
          <p:cNvPr id="3" name="Sisällön paikkamerkki 2"/>
          <p:cNvSpPr>
            <a:spLocks noGrp="1"/>
          </p:cNvSpPr>
          <p:nvPr>
            <p:ph idx="1"/>
          </p:nvPr>
        </p:nvSpPr>
        <p:spPr>
          <a:xfrm>
            <a:off x="395288" y="1500175"/>
            <a:ext cx="8034364" cy="4654564"/>
          </a:xfrm>
        </p:spPr>
        <p:txBody>
          <a:bodyPr/>
          <a:lstStyle/>
          <a:p>
            <a:pPr>
              <a:buNone/>
            </a:pPr>
            <a:endParaRPr lang="fi-FI" dirty="0" smtClean="0"/>
          </a:p>
          <a:p>
            <a:pPr>
              <a:buNone/>
            </a:pPr>
            <a:r>
              <a:rPr lang="fi-FI" dirty="0" smtClean="0"/>
              <a:t>2) Avustuksilla tuetaan ensisijaisesti toimintaa, joka tähtää </a:t>
            </a:r>
          </a:p>
          <a:p>
            <a:pPr>
              <a:buNone/>
            </a:pPr>
            <a:r>
              <a:rPr lang="fi-FI" b="1" dirty="0" smtClean="0"/>
              <a:t>helsinkiläisen väestön terveys- ja hyvinvointierojen</a:t>
            </a:r>
          </a:p>
          <a:p>
            <a:pPr>
              <a:buNone/>
            </a:pPr>
            <a:r>
              <a:rPr lang="fi-FI" b="1" dirty="0" smtClean="0"/>
              <a:t>kaventamiseen</a:t>
            </a:r>
            <a:r>
              <a:rPr lang="fi-FI" dirty="0" smtClean="0"/>
              <a:t>. Tällä tarkoitetaan muun muassa:</a:t>
            </a:r>
          </a:p>
          <a:p>
            <a:pPr>
              <a:buNone/>
            </a:pPr>
            <a:endParaRPr lang="fi-FI" dirty="0" smtClean="0"/>
          </a:p>
          <a:p>
            <a:pPr>
              <a:buNone/>
            </a:pPr>
            <a:r>
              <a:rPr lang="fi-FI" dirty="0" smtClean="0"/>
              <a:t>a. Terveyden, toimintakyvyn ja itsenäisen selviytymisen tukemista</a:t>
            </a:r>
          </a:p>
          <a:p>
            <a:pPr>
              <a:buNone/>
            </a:pPr>
            <a:r>
              <a:rPr lang="fi-FI" dirty="0" smtClean="0"/>
              <a:t>b. Sosiaalisten ongelmien ennaltaehkäisemistä ja vähentämistä</a:t>
            </a:r>
          </a:p>
          <a:p>
            <a:pPr>
              <a:buNone/>
            </a:pPr>
            <a:r>
              <a:rPr lang="fi-FI" dirty="0" smtClean="0"/>
              <a:t>c. Omatoimisuuden ja itsehoidon lisäämistä</a:t>
            </a:r>
          </a:p>
          <a:p>
            <a:pPr>
              <a:buNone/>
            </a:pPr>
            <a:r>
              <a:rPr lang="fi-FI" dirty="0" smtClean="0"/>
              <a:t>d. Eri-ikäisten syrjäytymisen ehkäisyä ja/tai korjaavia toimia</a:t>
            </a:r>
          </a:p>
          <a:p>
            <a:pPr>
              <a:buNone/>
            </a:pPr>
            <a:r>
              <a:rPr lang="fi-FI" dirty="0" smtClean="0"/>
              <a:t>e. Maahanmuuttajien kotoutumisen edistämistä</a:t>
            </a:r>
          </a:p>
          <a:p>
            <a:endParaRPr lang="fi-FI" dirty="0"/>
          </a:p>
        </p:txBody>
      </p:sp>
      <p:sp>
        <p:nvSpPr>
          <p:cNvPr id="5" name="Dian numeron paikkamerkki 4"/>
          <p:cNvSpPr>
            <a:spLocks noGrp="1"/>
          </p:cNvSpPr>
          <p:nvPr>
            <p:ph type="sldNum" sz="quarter" idx="12"/>
          </p:nvPr>
        </p:nvSpPr>
        <p:spPr/>
        <p:txBody>
          <a:bodyPr/>
          <a:lstStyle/>
          <a:p>
            <a:pPr>
              <a:defRPr/>
            </a:pPr>
            <a:fld id="{A6016A31-5B51-4708-87C7-41EA079D6B80}" type="slidenum">
              <a:rPr lang="fi-FI" smtClean="0"/>
              <a:pPr>
                <a:defRPr/>
              </a:pPr>
              <a:t>5</a:t>
            </a:fld>
            <a:endParaRPr lang="fi-FI"/>
          </a:p>
        </p:txBody>
      </p:sp>
      <p:sp>
        <p:nvSpPr>
          <p:cNvPr id="7" name="Alatunnisteen paikkamerkki 6"/>
          <p:cNvSpPr>
            <a:spLocks noGrp="1"/>
          </p:cNvSpPr>
          <p:nvPr>
            <p:ph type="ftr" sz="quarter" idx="11"/>
          </p:nvPr>
        </p:nvSpPr>
        <p:spPr/>
        <p:txBody>
          <a:bodyPr/>
          <a:lstStyle/>
          <a:p>
            <a:pPr>
              <a:defRPr/>
            </a:pPr>
            <a:r>
              <a:rPr lang="fi-FI" smtClean="0"/>
              <a:t>hanna-leena.nuutinen@hel.fi</a:t>
            </a:r>
            <a:endParaRPr lang="fi-FI"/>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288" y="981075"/>
            <a:ext cx="7343775" cy="447661"/>
          </a:xfrm>
        </p:spPr>
        <p:txBody>
          <a:bodyPr/>
          <a:lstStyle/>
          <a:p>
            <a:r>
              <a:rPr lang="fi-FI" sz="2400" dirty="0" smtClean="0"/>
              <a:t>Jakoperusteet (jatkoa)</a:t>
            </a:r>
            <a:endParaRPr lang="fi-FI" sz="2400" dirty="0"/>
          </a:p>
        </p:txBody>
      </p:sp>
      <p:sp>
        <p:nvSpPr>
          <p:cNvPr id="3" name="Sisällön paikkamerkki 2"/>
          <p:cNvSpPr>
            <a:spLocks noGrp="1"/>
          </p:cNvSpPr>
          <p:nvPr>
            <p:ph idx="1"/>
          </p:nvPr>
        </p:nvSpPr>
        <p:spPr>
          <a:xfrm>
            <a:off x="395288" y="1500174"/>
            <a:ext cx="8034364" cy="4929221"/>
          </a:xfrm>
        </p:spPr>
        <p:txBody>
          <a:bodyPr/>
          <a:lstStyle/>
          <a:p>
            <a:pPr>
              <a:buNone/>
            </a:pPr>
            <a:r>
              <a:rPr lang="fi-FI" dirty="0" smtClean="0"/>
              <a:t>f. Haavoittuviin ryhmiin kuuluvien auttamista ja vertaistukea sekä kriisiapua, jolloin kohderyhminä ovat:</a:t>
            </a:r>
          </a:p>
          <a:p>
            <a:pPr>
              <a:buFontTx/>
              <a:buChar char="-"/>
            </a:pPr>
            <a:r>
              <a:rPr lang="fi-FI" dirty="0" smtClean="0"/>
              <a:t>lapset, nuoret, pienituloiset perheet, ikääntyneet, pitkäaikaissairaat, eri tavoin vammaiset</a:t>
            </a:r>
          </a:p>
          <a:p>
            <a:pPr>
              <a:buFontTx/>
              <a:buChar char="-"/>
            </a:pPr>
            <a:r>
              <a:rPr lang="fi-FI" dirty="0" smtClean="0"/>
              <a:t>päihde- tai mielenterveyspalveluja tarvitsevat</a:t>
            </a:r>
          </a:p>
          <a:p>
            <a:pPr>
              <a:buFontTx/>
              <a:buChar char="-"/>
            </a:pPr>
            <a:r>
              <a:rPr lang="fi-FI" dirty="0" smtClean="0"/>
              <a:t>asunnottomat</a:t>
            </a:r>
          </a:p>
          <a:p>
            <a:pPr>
              <a:buFontTx/>
              <a:buChar char="-"/>
            </a:pPr>
            <a:r>
              <a:rPr lang="fi-FI" dirty="0" smtClean="0"/>
              <a:t>toimeentulovaikeuksissa olevat</a:t>
            </a:r>
          </a:p>
          <a:p>
            <a:pPr>
              <a:buFontTx/>
              <a:buChar char="-"/>
            </a:pPr>
            <a:r>
              <a:rPr lang="fi-FI" dirty="0" smtClean="0"/>
              <a:t>terveyden edistämisen kannalta merkitykselliset, vaikkakin pienet väestöryhmät, joihin kuuluvien</a:t>
            </a:r>
          </a:p>
          <a:p>
            <a:pPr>
              <a:buFontTx/>
              <a:buChar char="-"/>
            </a:pPr>
            <a:r>
              <a:rPr lang="fi-FI" dirty="0" smtClean="0"/>
              <a:t>hoito- tai tukisuhde vaatii erityistä asiantuntemusta ja luottamuksellisuutta</a:t>
            </a:r>
          </a:p>
          <a:p>
            <a:pPr>
              <a:buNone/>
            </a:pPr>
            <a:endParaRPr lang="fi-FI" dirty="0" smtClean="0"/>
          </a:p>
          <a:p>
            <a:pPr>
              <a:buNone/>
            </a:pPr>
            <a:r>
              <a:rPr lang="fi-FI" dirty="0" smtClean="0"/>
              <a:t>g. Vapaaehtoistyötä ja kansalaistoimintaa.</a:t>
            </a:r>
          </a:p>
          <a:p>
            <a:pPr>
              <a:buNone/>
            </a:pPr>
            <a:endParaRPr lang="fi-FI" dirty="0"/>
          </a:p>
        </p:txBody>
      </p:sp>
      <p:sp>
        <p:nvSpPr>
          <p:cNvPr id="5" name="Dian numeron paikkamerkki 4"/>
          <p:cNvSpPr>
            <a:spLocks noGrp="1"/>
          </p:cNvSpPr>
          <p:nvPr>
            <p:ph type="sldNum" sz="quarter" idx="12"/>
          </p:nvPr>
        </p:nvSpPr>
        <p:spPr/>
        <p:txBody>
          <a:bodyPr/>
          <a:lstStyle/>
          <a:p>
            <a:pPr>
              <a:defRPr/>
            </a:pPr>
            <a:fld id="{A6016A31-5B51-4708-87C7-41EA079D6B80}" type="slidenum">
              <a:rPr lang="fi-FI" smtClean="0"/>
              <a:pPr>
                <a:defRPr/>
              </a:pPr>
              <a:t>6</a:t>
            </a:fld>
            <a:endParaRPr lang="fi-FI"/>
          </a:p>
        </p:txBody>
      </p:sp>
      <p:sp>
        <p:nvSpPr>
          <p:cNvPr id="7" name="Alatunnisteen paikkamerkki 6"/>
          <p:cNvSpPr>
            <a:spLocks noGrp="1"/>
          </p:cNvSpPr>
          <p:nvPr>
            <p:ph type="ftr" sz="quarter" idx="11"/>
          </p:nvPr>
        </p:nvSpPr>
        <p:spPr/>
        <p:txBody>
          <a:bodyPr/>
          <a:lstStyle/>
          <a:p>
            <a:pPr>
              <a:defRPr/>
            </a:pPr>
            <a:r>
              <a:rPr lang="fi-FI" smtClean="0"/>
              <a:t>hanna-leena.nuutinen@hel.fi</a:t>
            </a:r>
            <a:endParaRPr lang="fi-FI"/>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288" y="981075"/>
            <a:ext cx="7343775" cy="519099"/>
          </a:xfrm>
        </p:spPr>
        <p:txBody>
          <a:bodyPr/>
          <a:lstStyle/>
          <a:p>
            <a:r>
              <a:rPr lang="fi-FI" sz="2400" dirty="0" smtClean="0"/>
              <a:t>Jakoperusteet (jatkoa)</a:t>
            </a:r>
            <a:endParaRPr lang="fi-FI" sz="2400" dirty="0"/>
          </a:p>
        </p:txBody>
      </p:sp>
      <p:sp>
        <p:nvSpPr>
          <p:cNvPr id="3" name="Sisällön paikkamerkki 2"/>
          <p:cNvSpPr>
            <a:spLocks noGrp="1"/>
          </p:cNvSpPr>
          <p:nvPr>
            <p:ph idx="1"/>
          </p:nvPr>
        </p:nvSpPr>
        <p:spPr>
          <a:xfrm>
            <a:off x="428596" y="1643050"/>
            <a:ext cx="8001056" cy="4857783"/>
          </a:xfrm>
        </p:spPr>
        <p:txBody>
          <a:bodyPr/>
          <a:lstStyle/>
          <a:p>
            <a:pPr>
              <a:buNone/>
            </a:pPr>
            <a:r>
              <a:rPr lang="fi-FI" dirty="0" smtClean="0"/>
              <a:t>3) Avustuksen saajalla tulee olla omaa varainhankintaa tai muuta toimintaresurssia (esim. vapaaehtoistyö), jotta toiminta ei kokonaan ole ulkopuolisen tuen varassa.</a:t>
            </a:r>
          </a:p>
          <a:p>
            <a:pPr>
              <a:buNone/>
            </a:pPr>
            <a:endParaRPr lang="fi-FI" dirty="0" smtClean="0"/>
          </a:p>
          <a:p>
            <a:pPr>
              <a:buNone/>
            </a:pPr>
            <a:r>
              <a:rPr lang="fi-FI" dirty="0" smtClean="0"/>
              <a:t>4) Avustus </a:t>
            </a:r>
            <a:r>
              <a:rPr lang="fi-FI" b="1" dirty="0" smtClean="0"/>
              <a:t>kohdennetaan pääsääntöisesti välittömään auttamis- ja tukemistoimintaan,</a:t>
            </a:r>
            <a:r>
              <a:rPr lang="fi-FI" dirty="0" smtClean="0"/>
              <a:t> </a:t>
            </a:r>
          </a:p>
          <a:p>
            <a:pPr>
              <a:buNone/>
            </a:pPr>
            <a:r>
              <a:rPr lang="fi-FI" dirty="0"/>
              <a:t>	</a:t>
            </a:r>
            <a:r>
              <a:rPr lang="fi-FI" dirty="0" smtClean="0"/>
              <a:t>joten välillistä järjestötyötä, kuten yhteistyötä muiden järjestöjen kanssa ja järjestön tunnetuksi tekemistä, ei ensisijaisesti avusteta, eikä myöskään järjestötoiminnan hallinnollisia ja vieraanvaraisuuteen liittyviä kuluja </a:t>
            </a:r>
          </a:p>
          <a:p>
            <a:pPr>
              <a:buNone/>
            </a:pPr>
            <a:r>
              <a:rPr lang="fi-FI" sz="1800" dirty="0"/>
              <a:t>	</a:t>
            </a:r>
            <a:r>
              <a:rPr lang="fi-FI" sz="1800" dirty="0" smtClean="0"/>
              <a:t>(esimerkiksi kokouskulut, tarjoilut, toimistotarvikkeet, kalusteet, ATK, Internet, AV-laitteet, puhelin, posti, matka- tai päivärahat, henkilökunnan koulutus, julkaisujen tilaaminen tai tuottaminen, korjausrakentaminen ja remontointi, yleiset kiinteistönhoitokulut, eikä sellaisia ajanvietteeseen liittyviä kuluja, jotka järjestön tai osallistujien voidaan katsoa pystyvän kustantamaan itse, esim. luentopalkkiot, juhlat ja retket).</a:t>
            </a:r>
            <a:endParaRPr lang="fi-FI" sz="1800" dirty="0"/>
          </a:p>
        </p:txBody>
      </p:sp>
      <p:sp>
        <p:nvSpPr>
          <p:cNvPr id="5" name="Dian numeron paikkamerkki 4"/>
          <p:cNvSpPr>
            <a:spLocks noGrp="1"/>
          </p:cNvSpPr>
          <p:nvPr>
            <p:ph type="sldNum" sz="quarter" idx="12"/>
          </p:nvPr>
        </p:nvSpPr>
        <p:spPr/>
        <p:txBody>
          <a:bodyPr/>
          <a:lstStyle/>
          <a:p>
            <a:pPr>
              <a:defRPr/>
            </a:pPr>
            <a:fld id="{A6016A31-5B51-4708-87C7-41EA079D6B80}" type="slidenum">
              <a:rPr lang="fi-FI" smtClean="0"/>
              <a:pPr>
                <a:defRPr/>
              </a:pPr>
              <a:t>7</a:t>
            </a:fld>
            <a:endParaRPr lang="fi-FI"/>
          </a:p>
        </p:txBody>
      </p:sp>
      <p:sp>
        <p:nvSpPr>
          <p:cNvPr id="7" name="Alatunnisteen paikkamerkki 6"/>
          <p:cNvSpPr>
            <a:spLocks noGrp="1"/>
          </p:cNvSpPr>
          <p:nvPr>
            <p:ph type="ftr" sz="quarter" idx="11"/>
          </p:nvPr>
        </p:nvSpPr>
        <p:spPr/>
        <p:txBody>
          <a:bodyPr/>
          <a:lstStyle/>
          <a:p>
            <a:pPr>
              <a:defRPr/>
            </a:pPr>
            <a:r>
              <a:rPr lang="fi-FI" smtClean="0"/>
              <a:t>hanna-leena.nuutinen@hel.fi</a:t>
            </a:r>
            <a:endParaRPr lang="fi-FI"/>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288" y="981075"/>
            <a:ext cx="7343775" cy="590537"/>
          </a:xfrm>
        </p:spPr>
        <p:txBody>
          <a:bodyPr/>
          <a:lstStyle/>
          <a:p>
            <a:r>
              <a:rPr lang="fi-FI" sz="2400" dirty="0" smtClean="0"/>
              <a:t>Jakoperusteet (jatkoa)</a:t>
            </a:r>
            <a:endParaRPr lang="fi-FI" sz="2400" dirty="0"/>
          </a:p>
        </p:txBody>
      </p:sp>
      <p:sp>
        <p:nvSpPr>
          <p:cNvPr id="3" name="Sisällön paikkamerkki 2"/>
          <p:cNvSpPr>
            <a:spLocks noGrp="1"/>
          </p:cNvSpPr>
          <p:nvPr>
            <p:ph idx="1"/>
          </p:nvPr>
        </p:nvSpPr>
        <p:spPr>
          <a:xfrm>
            <a:off x="395288" y="1571613"/>
            <a:ext cx="8034364" cy="4583126"/>
          </a:xfrm>
        </p:spPr>
        <p:txBody>
          <a:bodyPr/>
          <a:lstStyle/>
          <a:p>
            <a:pPr>
              <a:buNone/>
            </a:pPr>
            <a:r>
              <a:rPr lang="fi-FI" dirty="0" smtClean="0"/>
              <a:t>5) Kertaluontoisia kohdeavustuksia ei pääsääntöisesti myönnetä.</a:t>
            </a:r>
          </a:p>
          <a:p>
            <a:endParaRPr lang="fi-FI" dirty="0" smtClean="0"/>
          </a:p>
          <a:p>
            <a:pPr>
              <a:buNone/>
            </a:pPr>
            <a:r>
              <a:rPr lang="fi-FI" dirty="0" smtClean="0"/>
              <a:t>6) Avustusta ei myönnetä uskonnolliseen tai poliittiseen toimintaan, eikä sellaiseen toimintaan, johon hakija saa muuta Helsingin kaupungin avustusta.</a:t>
            </a:r>
          </a:p>
          <a:p>
            <a:pPr>
              <a:buNone/>
            </a:pPr>
            <a:endParaRPr lang="fi-FI" dirty="0" smtClean="0"/>
          </a:p>
          <a:p>
            <a:pPr>
              <a:buNone/>
            </a:pPr>
            <a:endParaRPr lang="fi-FI" dirty="0"/>
          </a:p>
          <a:p>
            <a:pPr>
              <a:buNone/>
            </a:pPr>
            <a:endParaRPr lang="fi-FI" dirty="0" smtClean="0"/>
          </a:p>
          <a:p>
            <a:endParaRPr lang="fi-FI" dirty="0" smtClean="0"/>
          </a:p>
          <a:p>
            <a:endParaRPr lang="fi-FI" dirty="0"/>
          </a:p>
        </p:txBody>
      </p:sp>
      <p:sp>
        <p:nvSpPr>
          <p:cNvPr id="5" name="Dian numeron paikkamerkki 4"/>
          <p:cNvSpPr>
            <a:spLocks noGrp="1"/>
          </p:cNvSpPr>
          <p:nvPr>
            <p:ph type="sldNum" sz="quarter" idx="12"/>
          </p:nvPr>
        </p:nvSpPr>
        <p:spPr/>
        <p:txBody>
          <a:bodyPr/>
          <a:lstStyle/>
          <a:p>
            <a:pPr>
              <a:defRPr/>
            </a:pPr>
            <a:fld id="{A6016A31-5B51-4708-87C7-41EA079D6B80}" type="slidenum">
              <a:rPr lang="fi-FI" smtClean="0"/>
              <a:pPr>
                <a:defRPr/>
              </a:pPr>
              <a:t>8</a:t>
            </a:fld>
            <a:endParaRPr lang="fi-FI"/>
          </a:p>
        </p:txBody>
      </p:sp>
      <p:sp>
        <p:nvSpPr>
          <p:cNvPr id="7" name="Alatunnisteen paikkamerkki 6"/>
          <p:cNvSpPr>
            <a:spLocks noGrp="1"/>
          </p:cNvSpPr>
          <p:nvPr>
            <p:ph type="ftr" sz="quarter" idx="11"/>
          </p:nvPr>
        </p:nvSpPr>
        <p:spPr/>
        <p:txBody>
          <a:bodyPr/>
          <a:lstStyle/>
          <a:p>
            <a:pPr>
              <a:defRPr/>
            </a:pPr>
            <a:r>
              <a:rPr lang="fi-FI" smtClean="0"/>
              <a:t>hanna-leena.nuutinen@hel.fi</a:t>
            </a:r>
            <a:endParaRPr lang="fi-FI"/>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9993" y="1289523"/>
            <a:ext cx="7343775" cy="647725"/>
          </a:xfrm>
        </p:spPr>
        <p:txBody>
          <a:bodyPr/>
          <a:lstStyle/>
          <a:p>
            <a:r>
              <a:rPr lang="fi-FI" sz="2400" dirty="0" smtClean="0">
                <a:solidFill>
                  <a:srgbClr val="00B0F0"/>
                </a:solidFill>
              </a:rPr>
              <a:t>Avustussumma </a:t>
            </a:r>
            <a:r>
              <a:rPr lang="fi-FI" sz="2400" dirty="0">
                <a:solidFill>
                  <a:srgbClr val="00B0F0"/>
                </a:solidFill>
              </a:rPr>
              <a:t>ja </a:t>
            </a:r>
            <a:r>
              <a:rPr lang="fi-FI" sz="2400" dirty="0" smtClean="0">
                <a:solidFill>
                  <a:srgbClr val="00B0F0"/>
                </a:solidFill>
              </a:rPr>
              <a:t>hakijat </a:t>
            </a:r>
            <a:r>
              <a:rPr lang="fi-FI" sz="2400" dirty="0">
                <a:solidFill>
                  <a:srgbClr val="00B0F0"/>
                </a:solidFill>
              </a:rPr>
              <a:t/>
            </a:r>
            <a:br>
              <a:rPr lang="fi-FI" sz="2400" dirty="0">
                <a:solidFill>
                  <a:srgbClr val="00B0F0"/>
                </a:solidFill>
              </a:rPr>
            </a:br>
            <a:endParaRPr lang="fi-FI" sz="2400" dirty="0">
              <a:solidFill>
                <a:srgbClr val="00B0F0"/>
              </a:solidFill>
            </a:endParaRPr>
          </a:p>
        </p:txBody>
      </p:sp>
      <p:sp>
        <p:nvSpPr>
          <p:cNvPr id="3" name="Sisällön paikkamerkki 2"/>
          <p:cNvSpPr>
            <a:spLocks noGrp="1"/>
          </p:cNvSpPr>
          <p:nvPr>
            <p:ph idx="1"/>
          </p:nvPr>
        </p:nvSpPr>
        <p:spPr/>
        <p:txBody>
          <a:bodyPr/>
          <a:lstStyle/>
          <a:p>
            <a:pPr>
              <a:buFont typeface="Arial" panose="020B0604020202020204" pitchFamily="34" charset="0"/>
              <a:buChar char="•"/>
            </a:pPr>
            <a:r>
              <a:rPr lang="fi-FI" dirty="0" smtClean="0"/>
              <a:t>Avustusten </a:t>
            </a:r>
            <a:r>
              <a:rPr lang="fi-FI" dirty="0"/>
              <a:t>yhteissumma on noin 6 milj. euroa </a:t>
            </a:r>
            <a:r>
              <a:rPr lang="fi-FI" dirty="0" smtClean="0"/>
              <a:t>vuodessa</a:t>
            </a:r>
          </a:p>
          <a:p>
            <a:pPr>
              <a:buFont typeface="Arial" panose="020B0604020202020204" pitchFamily="34" charset="0"/>
              <a:buChar char="•"/>
            </a:pPr>
            <a:r>
              <a:rPr lang="fi-FI" dirty="0" smtClean="0"/>
              <a:t>Avustushakemuksia </a:t>
            </a:r>
            <a:r>
              <a:rPr lang="fi-FI" dirty="0"/>
              <a:t>vastaanotetaan vuosittain 250 </a:t>
            </a:r>
            <a:r>
              <a:rPr lang="fi-FI" dirty="0" smtClean="0"/>
              <a:t>- 300 kpl</a:t>
            </a:r>
          </a:p>
          <a:p>
            <a:pPr>
              <a:buFont typeface="Arial" panose="020B0604020202020204" pitchFamily="34" charset="0"/>
              <a:buChar char="•"/>
            </a:pPr>
            <a:r>
              <a:rPr lang="fi-FI" dirty="0" smtClean="0"/>
              <a:t>Avustus </a:t>
            </a:r>
            <a:r>
              <a:rPr lang="fi-FI" dirty="0"/>
              <a:t>myönnetään vuosittain noin 80 %:lle </a:t>
            </a:r>
            <a:r>
              <a:rPr lang="fi-FI" dirty="0" smtClean="0"/>
              <a:t>hakijoista</a:t>
            </a:r>
          </a:p>
          <a:p>
            <a:pPr>
              <a:buFont typeface="Arial" panose="020B0604020202020204" pitchFamily="34" charset="0"/>
              <a:buChar char="•"/>
            </a:pPr>
            <a:endParaRPr lang="fi-FI" dirty="0" smtClean="0"/>
          </a:p>
          <a:p>
            <a:pPr>
              <a:buFont typeface="Arial" panose="020B0604020202020204" pitchFamily="34" charset="0"/>
              <a:buChar char="•"/>
            </a:pPr>
            <a:r>
              <a:rPr lang="fi-FI" dirty="0" smtClean="0"/>
              <a:t>Avustukset </a:t>
            </a:r>
            <a:r>
              <a:rPr lang="fi-FI" dirty="0"/>
              <a:t>ovat </a:t>
            </a:r>
            <a:r>
              <a:rPr lang="fi-FI" dirty="0" smtClean="0"/>
              <a:t>suuruudeltaan noin </a:t>
            </a:r>
            <a:r>
              <a:rPr lang="fi-FI" dirty="0"/>
              <a:t>500 - 500 000 </a:t>
            </a:r>
            <a:r>
              <a:rPr lang="fi-FI" dirty="0" smtClean="0"/>
              <a:t>euroa</a:t>
            </a:r>
          </a:p>
          <a:p>
            <a:pPr>
              <a:buFont typeface="Arial" panose="020B0604020202020204" pitchFamily="34" charset="0"/>
              <a:buChar char="•"/>
            </a:pPr>
            <a:r>
              <a:rPr lang="fi-FI" dirty="0" smtClean="0"/>
              <a:t>Yli 11 000 euron avustukset maksetaan erissä ja maksu-ajankohdat ovat helmikuu, kesäkuu ja syyskuu</a:t>
            </a:r>
          </a:p>
          <a:p>
            <a:pPr marL="0" indent="0">
              <a:buNone/>
            </a:pPr>
            <a:endParaRPr lang="fi-FI" dirty="0"/>
          </a:p>
          <a:p>
            <a:pPr>
              <a:buFont typeface="Arial" panose="020B0604020202020204" pitchFamily="34" charset="0"/>
              <a:buChar char="•"/>
            </a:pPr>
            <a:r>
              <a:rPr lang="fi-FI" dirty="0"/>
              <a:t>Sosiaali- ja terveyslautakunta päättää hakemuksista, joissa on anottu yli 10 000 e, tätä pienemmistä hakemuksista tekee päätöksen virastopäällikkö lautakunnan delegoimana </a:t>
            </a:r>
          </a:p>
          <a:p>
            <a:pPr marL="0" indent="0">
              <a:buNone/>
            </a:pPr>
            <a:endParaRPr lang="fi-FI" dirty="0" smtClean="0"/>
          </a:p>
          <a:p>
            <a:pPr>
              <a:buFont typeface="Arial" panose="020B0604020202020204" pitchFamily="34" charset="0"/>
              <a:buChar char="•"/>
            </a:pPr>
            <a:endParaRPr lang="fi-FI" dirty="0"/>
          </a:p>
          <a:p>
            <a:endParaRPr lang="fi-FI" dirty="0"/>
          </a:p>
        </p:txBody>
      </p:sp>
      <p:sp>
        <p:nvSpPr>
          <p:cNvPr id="4" name="Alatunnisteen paikkamerkki 3"/>
          <p:cNvSpPr>
            <a:spLocks noGrp="1"/>
          </p:cNvSpPr>
          <p:nvPr>
            <p:ph type="ftr" sz="quarter" idx="11"/>
          </p:nvPr>
        </p:nvSpPr>
        <p:spPr/>
        <p:txBody>
          <a:bodyPr/>
          <a:lstStyle/>
          <a:p>
            <a:pPr>
              <a:defRPr/>
            </a:pPr>
            <a:r>
              <a:rPr lang="fi-FI" smtClean="0"/>
              <a:t>hanna-leena.nuutinen@hel.fi</a:t>
            </a:r>
            <a:endParaRPr lang="fi-FI"/>
          </a:p>
        </p:txBody>
      </p:sp>
      <p:sp>
        <p:nvSpPr>
          <p:cNvPr id="5" name="Dian numeron paikkamerkki 4"/>
          <p:cNvSpPr>
            <a:spLocks noGrp="1"/>
          </p:cNvSpPr>
          <p:nvPr>
            <p:ph type="sldNum" sz="quarter" idx="12"/>
          </p:nvPr>
        </p:nvSpPr>
        <p:spPr/>
        <p:txBody>
          <a:bodyPr/>
          <a:lstStyle/>
          <a:p>
            <a:pPr>
              <a:defRPr/>
            </a:pPr>
            <a:fld id="{A6016A31-5B51-4708-87C7-41EA079D6B80}" type="slidenum">
              <a:rPr lang="fi-FI" smtClean="0"/>
              <a:pPr>
                <a:defRPr/>
              </a:pPr>
              <a:t>9</a:t>
            </a:fld>
            <a:endParaRPr lang="fi-FI"/>
          </a:p>
        </p:txBody>
      </p:sp>
    </p:spTree>
    <p:extLst>
      <p:ext uri="{BB962C8B-B14F-4D97-AF65-F5344CB8AC3E}">
        <p14:creationId xmlns:p14="http://schemas.microsoft.com/office/powerpoint/2010/main" val="1819991762"/>
      </p:ext>
    </p:extLst>
  </p:cSld>
  <p:clrMapOvr>
    <a:masterClrMapping/>
  </p:clrMapOvr>
</p:sld>
</file>

<file path=ppt/theme/theme1.xml><?xml version="1.0" encoding="utf-8"?>
<a:theme xmlns:a="http://schemas.openxmlformats.org/drawingml/2006/main" name="sote_suomi_012013">
  <a:themeElements>
    <a:clrScheme name="Oletusraken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letusrakenn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letusraken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letusrakenn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letusrakenn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letusrakenn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letusrakenn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letusrakenn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letusrakenn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letusrakenn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letusrakenn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letusrakenn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letusrakenn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letusrakenn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sote_suomi_012013</Template>
  <TotalTime>596</TotalTime>
  <Words>729</Words>
  <Application>Microsoft Office PowerPoint</Application>
  <PresentationFormat>Näytössä katseltava diaesitys (4:3)</PresentationFormat>
  <Paragraphs>155</Paragraphs>
  <Slides>15</Slides>
  <Notes>2</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15</vt:i4>
      </vt:variant>
    </vt:vector>
  </HeadingPairs>
  <TitlesOfParts>
    <vt:vector size="18" baseType="lpstr">
      <vt:lpstr>Arial</vt:lpstr>
      <vt:lpstr>Calibri</vt:lpstr>
      <vt:lpstr>sote_suomi_012013</vt:lpstr>
      <vt:lpstr>  Sosiaali- ja terveyslautakunnan  avustukset järjestöille    Yhdessä parempaa kaupunkia  Kaupungintalo 13.12.2016  Erityissuunnittelija Hanna-Leena Nuutinen   Sosiaali- ja terveysvirasto Talous- ja tukipalvelut Talous- ja strategiapalvelut Avustustiimi    </vt:lpstr>
      <vt:lpstr>Helsingin kaupungin avustukset</vt:lpstr>
      <vt:lpstr>Sosiaali- ja terveyslautakunnan myöntämien avustusten tarkoitus </vt:lpstr>
      <vt:lpstr>Sosiaali- ja terveyslautakunnan myöntämien avustusten jakoperusteet</vt:lpstr>
      <vt:lpstr>Jakoperusteet (jatkoa)</vt:lpstr>
      <vt:lpstr>Jakoperusteet (jatkoa)</vt:lpstr>
      <vt:lpstr>Jakoperusteet (jatkoa)</vt:lpstr>
      <vt:lpstr>Jakoperusteet (jatkoa)</vt:lpstr>
      <vt:lpstr>Avustussumma ja hakijat  </vt:lpstr>
      <vt:lpstr>Sosiaali- ja terveyslautakunnan avustusten hakuaika</vt:lpstr>
      <vt:lpstr>Avustushakemuksen jättäminen sähköisesti</vt:lpstr>
      <vt:lpstr>https://asiointi.hel.fi</vt:lpstr>
      <vt:lpstr>Hakemuksen jättäminen paperilla</vt:lpstr>
      <vt:lpstr>Hakemuksen mukana toimitettavat liitteet  yhden sähköisen liitteen koko max. 20 Mt</vt:lpstr>
      <vt:lpstr> Lisätietoja sosiaali- ja terveyslautakunnan myöntämistä avustuksista järjestöille </vt:lpstr>
    </vt:vector>
  </TitlesOfParts>
  <Company>Helsingin kaupunki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Esitys sosiaali- ja terveyslautakunnan avustuksista järjestöille vuodelle 2014</dc:title>
  <dc:creator>nuutiha</dc:creator>
  <cp:lastModifiedBy>Nuutinen Hanna-Leena</cp:lastModifiedBy>
  <cp:revision>82</cp:revision>
  <cp:lastPrinted>2016-12-13T09:22:36Z</cp:lastPrinted>
  <dcterms:created xsi:type="dcterms:W3CDTF">2013-11-04T08:42:15Z</dcterms:created>
  <dcterms:modified xsi:type="dcterms:W3CDTF">2016-12-13T09:31:17Z</dcterms:modified>
</cp:coreProperties>
</file>