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6" r:id="rId3"/>
    <p:sldId id="301" r:id="rId4"/>
    <p:sldId id="299" r:id="rId5"/>
    <p:sldId id="302" r:id="rId6"/>
    <p:sldId id="303" r:id="rId7"/>
    <p:sldId id="293" r:id="rId8"/>
    <p:sldId id="290" r:id="rId9"/>
    <p:sldId id="294" r:id="rId10"/>
    <p:sldId id="295" r:id="rId11"/>
  </p:sldIdLst>
  <p:sldSz cx="9144000" cy="6858000" type="screen4x3"/>
  <p:notesSz cx="6883400" cy="9906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D629-E076-42EA-A3E6-AC1CFBE718A4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7293-F04A-4605-927F-F1893631F23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142F-5EE4-4430-89AE-D7E5AD71A93A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49A63-A8B3-4477-9FB7-0F7802DD01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2868-E177-4471-967B-5FE4B62C35A6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EA52E-DE77-4AB0-AB69-B50928184D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8DBCE-6ECF-433E-AEC8-43C959749CEC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FDBD7-A81B-4806-BEEF-C6E5A7BE47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E4510-502F-4EE9-ACC3-E7EF9D636B78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BAAE1-618C-47D0-97C5-B23407F303E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90D2-D9BE-4273-8979-6B21D43AEC72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3B646-D6C9-491F-9767-96E305609E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AC515-5C82-4CE9-AA38-F5B4D532D5C5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BFAE4-5003-4BA3-9918-4766688C307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49D42-1F33-4EED-A82C-945B1788765C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52C1-C9F1-42FF-8C2E-3BC9A3FE8FA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0E344-955E-41C7-B717-2E55DCB420E2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06F8-1B9D-4703-83A1-45B8563B001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C486-6386-4B9B-84F7-4AC56352DA70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AB3F-DEC5-48EF-98CD-A8044EF6EB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18231-A98A-4BE9-ABFC-BB8F77A18F54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6FCA5-BB1A-4A74-A1D5-D98805E1E6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1355BC-2DC0-4148-B9CF-8185F2FDB90B}" type="datetimeFigureOut">
              <a:rPr lang="fi-FI"/>
              <a:pPr>
                <a:defRPr/>
              </a:pPr>
              <a:t>23.12.2016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7496A1-20A3-4654-8DE0-12F9DA066F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613" y="1916113"/>
            <a:ext cx="5248275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Suorakulmio 3"/>
          <p:cNvSpPr>
            <a:spLocks noChangeArrowheads="1"/>
          </p:cNvSpPr>
          <p:nvPr/>
        </p:nvSpPr>
        <p:spPr bwMode="auto">
          <a:xfrm>
            <a:off x="876479" y="4653136"/>
            <a:ext cx="79643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i-FI" sz="2800" dirty="0" smtClean="0">
                <a:solidFill>
                  <a:srgbClr val="000062"/>
                </a:solidFill>
                <a:latin typeface="Arial Black" pitchFamily="34" charset="0"/>
              </a:rPr>
              <a:t>Esteettömyysasioiden neuvottelukunta </a:t>
            </a:r>
          </a:p>
          <a:p>
            <a:pPr algn="ctr"/>
            <a:r>
              <a:rPr lang="fi-FI" sz="2800" dirty="0" smtClean="0">
                <a:solidFill>
                  <a:srgbClr val="000062"/>
                </a:solidFill>
                <a:latin typeface="Arial Black" pitchFamily="34" charset="0"/>
              </a:rPr>
              <a:t>1.6.2017 -</a:t>
            </a:r>
            <a:endParaRPr lang="fi-FI" sz="2800" dirty="0">
              <a:solidFill>
                <a:srgbClr val="00006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iruutu 2"/>
          <p:cNvSpPr txBox="1"/>
          <p:nvPr/>
        </p:nvSpPr>
        <p:spPr>
          <a:xfrm>
            <a:off x="770484" y="1153815"/>
            <a:ext cx="1538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Palvelut</a:t>
            </a:r>
            <a:endParaRPr lang="fi-FI" sz="2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395535" y="1556792"/>
            <a:ext cx="83301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Sähköisten palvelujen ideointi ja kehittäminen , esteettömyyden huomiointi.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Kuuloesteettömyys : valtakunnallinen ohjekortti tekeillä, pohjana kiinteistöviraston induktiosilmukkaohje. Pilottikartoitukset.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Ajanvarausmahdollisuus tekstiviestillä kuulovammaisille ja henkilöille, joille puheentuottaminen on vaikeaa.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Olemassa olevien hissien esteettömyystiedot paikkatietoon.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 smtClean="0"/>
              <a:t>Näkovammaisten</a:t>
            </a:r>
            <a:r>
              <a:rPr lang="fi-FI" dirty="0" smtClean="0"/>
              <a:t> opastus.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Kaupungin internet-sivuille haetaan esteettömyys-leimaa 2017.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Kaupungin järjestämien tilaisuuksien esteettömyys: tehdään ohje.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770484" y="4545092"/>
            <a:ext cx="1842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Asuminen</a:t>
            </a:r>
            <a:endParaRPr lang="fi-FI" sz="2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179512" y="5008637"/>
            <a:ext cx="85461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Asuinrakennusten esteettömyyden parantaminen: kenen vastuulle, miten organisoidaan? PT ollut yhteydessä kiinteistöviraston asunto-osastoon.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Maija Könkkölän kirjoittama julkaisu: Esteetön asuinrakennus.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Asunnon muutostyöt. PT ollut yhteydessä </a:t>
            </a:r>
            <a:r>
              <a:rPr lang="fi-FI" dirty="0" err="1" smtClean="0"/>
              <a:t>sosiaali</a:t>
            </a:r>
            <a:r>
              <a:rPr lang="fi-FI" dirty="0" smtClean="0"/>
              <a:t>- ja terveysvirastoon.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8963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296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orakulmio 2"/>
          <p:cNvSpPr/>
          <p:nvPr/>
        </p:nvSpPr>
        <p:spPr>
          <a:xfrm>
            <a:off x="323528" y="141277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Esteettömyysasioiden neuvottelukunnan tilanne</a:t>
            </a:r>
            <a:endParaRPr lang="fi-FI" sz="28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fi-FI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Nykyinen esteettömyysasioiden neuvottelukunta jatkaa </a:t>
            </a:r>
          </a:p>
          <a:p>
            <a:r>
              <a:rPr lang="fi-FI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	toimintaansa 31.5.2017 asti. </a:t>
            </a:r>
          </a:p>
          <a:p>
            <a:endParaRPr lang="fi-FI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Johtamisen jaosto 17.10.2016</a:t>
            </a:r>
          </a:p>
          <a:p>
            <a:r>
              <a:rPr lang="fi-FI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	- selvitetään erikseen jatkovalmistelussa tarve 	erilliselle 	esteettömyysasioiden neuvottelukunnalle</a:t>
            </a:r>
          </a:p>
          <a:p>
            <a:endParaRPr lang="fi-FI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 Kaupunginvaltuuston päätös hallintosäännöstä 16.11.2016</a:t>
            </a:r>
          </a:p>
          <a:p>
            <a:r>
              <a:rPr lang="fi-FI" sz="2400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endParaRPr lang="fi-FI" sz="2400" dirty="0">
              <a:latin typeface="Arial" panose="020B0604020202020204" pitchFamily="34" charset="0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998858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>
            <a:off x="53752" y="723644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Ehdotus toimikunnista ja neuvottelukunnista kaupunginvaltuusto 16.11.2016</a:t>
            </a:r>
          </a:p>
          <a:p>
            <a:endParaRPr lang="fi-FI" sz="2400" dirty="0"/>
          </a:p>
          <a:p>
            <a:r>
              <a:rPr lang="fi-FI" dirty="0" smtClean="0"/>
              <a:t>2 </a:t>
            </a:r>
            <a:r>
              <a:rPr lang="fi-FI" b="1" dirty="0"/>
              <a:t>Esteettömyysasioiden </a:t>
            </a:r>
            <a:r>
              <a:rPr lang="fi-FI" b="1" dirty="0" smtClean="0"/>
              <a:t>neuvottelukunta. </a:t>
            </a:r>
            <a:r>
              <a:rPr lang="fi-FI" dirty="0"/>
              <a:t>Toiminta </a:t>
            </a:r>
            <a:r>
              <a:rPr lang="fi-FI" dirty="0" smtClean="0"/>
              <a:t>uudelleenarvioidaan. </a:t>
            </a:r>
            <a:r>
              <a:rPr lang="fi-FI" dirty="0"/>
              <a:t>Esteettömyysasioiden neuvottelukunnan tarve arvioidaan jatkovalmistelussa.</a:t>
            </a:r>
          </a:p>
          <a:p>
            <a:r>
              <a:rPr lang="fi-FI" i="1" dirty="0"/>
              <a:t>Kaupunginhallituksen </a:t>
            </a:r>
            <a:r>
              <a:rPr lang="fi-FI" i="1" dirty="0" smtClean="0"/>
              <a:t>toistaiseksi asettama </a:t>
            </a:r>
            <a:r>
              <a:rPr lang="fi-FI" i="1" dirty="0"/>
              <a:t>neuvottelukunta</a:t>
            </a:r>
            <a:r>
              <a:rPr lang="fi-FI" i="1" dirty="0" smtClean="0"/>
              <a:t>.</a:t>
            </a:r>
            <a:endParaRPr lang="fi-FI" i="1" dirty="0"/>
          </a:p>
          <a:p>
            <a:r>
              <a:rPr lang="fi-FI" dirty="0" smtClean="0"/>
              <a:t>12 </a:t>
            </a:r>
            <a:r>
              <a:rPr lang="fi-FI" b="1" dirty="0"/>
              <a:t>Tasa-arvotoimikunta (Yhdenvertaisuusneuvottelukunta) </a:t>
            </a:r>
            <a:r>
              <a:rPr lang="fi-FI" dirty="0"/>
              <a:t>Jatkaa </a:t>
            </a:r>
            <a:r>
              <a:rPr lang="fi-FI" dirty="0" smtClean="0"/>
              <a:t>toimintaa.</a:t>
            </a:r>
            <a:endParaRPr lang="fi-FI" dirty="0"/>
          </a:p>
          <a:p>
            <a:r>
              <a:rPr lang="fi-FI" dirty="0"/>
              <a:t>Tasa-arvotoimikunnan (yhdenvertaisuusneuvottelukunta) tehtävää ehdotetaan</a:t>
            </a:r>
          </a:p>
          <a:p>
            <a:r>
              <a:rPr lang="fi-FI" dirty="0"/>
              <a:t>laajennettavaksi siten, että neuvottelukunta käsittelisi laajemmin syrjimättömyyden </a:t>
            </a:r>
            <a:r>
              <a:rPr lang="fi-FI" dirty="0" smtClean="0"/>
              <a:t>ja yhdenvertaisuuden </a:t>
            </a:r>
            <a:r>
              <a:rPr lang="fi-FI" dirty="0"/>
              <a:t>edistämiseen liittyviä asioita, kuten sukupuolten välistä </a:t>
            </a:r>
            <a:r>
              <a:rPr lang="fi-FI" dirty="0" smtClean="0"/>
              <a:t>tasa-arvoa, kansalaispalveluita </a:t>
            </a:r>
            <a:r>
              <a:rPr lang="fi-FI" dirty="0"/>
              <a:t>ja esteettömyyttä</a:t>
            </a:r>
            <a:r>
              <a:rPr lang="fi-FI" dirty="0" smtClean="0"/>
              <a:t>.</a:t>
            </a:r>
          </a:p>
          <a:p>
            <a:r>
              <a:rPr lang="fi-FI" dirty="0" smtClean="0"/>
              <a:t>17</a:t>
            </a:r>
            <a:r>
              <a:rPr lang="fi-FI" b="1" dirty="0" smtClean="0"/>
              <a:t>. Vammaisneuvosto </a:t>
            </a:r>
            <a:r>
              <a:rPr lang="fi-FI" dirty="0"/>
              <a:t>Jatkaa </a:t>
            </a:r>
            <a:r>
              <a:rPr lang="fi-FI" dirty="0" smtClean="0"/>
              <a:t>toimintaa.</a:t>
            </a:r>
            <a:endParaRPr lang="fi-FI" dirty="0"/>
          </a:p>
          <a:p>
            <a:r>
              <a:rPr lang="fi-FI" dirty="0"/>
              <a:t>Lakisääteinen toimielin, jonka tehtävistä on säädetty tarkemmin kuntalaissa. </a:t>
            </a:r>
            <a:r>
              <a:rPr lang="fi-FI" dirty="0" smtClean="0"/>
              <a:t>Tehtäviin ehdotetaan </a:t>
            </a:r>
            <a:r>
              <a:rPr lang="fi-FI" dirty="0"/>
              <a:t>lisättäväksi esteettömyysasian neuvottelukunnalle </a:t>
            </a:r>
            <a:r>
              <a:rPr lang="fi-FI" dirty="0" smtClean="0"/>
              <a:t>kuuluneita seurantavelvoitteita</a:t>
            </a:r>
            <a:r>
              <a:rPr lang="fi-FI" dirty="0"/>
              <a:t>. Tehtävät määritellään tarkemmin osallisuus </a:t>
            </a:r>
            <a:r>
              <a:rPr lang="fi-FI" dirty="0" smtClean="0"/>
              <a:t>–työryhmän ehdotuksen yhteydessä. Kaupunginhallituksen toimikaudekseen asettama </a:t>
            </a:r>
            <a:r>
              <a:rPr lang="fi-FI" dirty="0"/>
              <a:t>neuvottelukunta.</a:t>
            </a:r>
          </a:p>
          <a:p>
            <a:r>
              <a:rPr lang="fi-FI" b="1" dirty="0" smtClean="0"/>
              <a:t>23.Teknillinen </a:t>
            </a:r>
            <a:r>
              <a:rPr lang="fi-FI" b="1" dirty="0"/>
              <a:t>neuvottelukunta </a:t>
            </a:r>
            <a:r>
              <a:rPr lang="fi-FI" dirty="0"/>
              <a:t>Toiminta </a:t>
            </a:r>
            <a:r>
              <a:rPr lang="fi-FI" dirty="0" smtClean="0"/>
              <a:t>uudelleenarvioidaan.</a:t>
            </a:r>
            <a:endParaRPr lang="fi-FI" dirty="0"/>
          </a:p>
          <a:p>
            <a:r>
              <a:rPr lang="fi-FI" dirty="0"/>
              <a:t>Jatkovalmistelussa selvitetään erikseen tarve tekniselle neuvottelukunnalle, jonka </a:t>
            </a:r>
            <a:r>
              <a:rPr lang="fi-FI" dirty="0" smtClean="0"/>
              <a:t>tehtäviin kuuluisivat </a:t>
            </a:r>
            <a:r>
              <a:rPr lang="fi-FI" dirty="0"/>
              <a:t>mahdollisesti myös rakennetun ympäristön energiakysymykset </a:t>
            </a:r>
            <a:r>
              <a:rPr lang="fi-FI" dirty="0" smtClean="0"/>
              <a:t>ja esteettömyyskysymykset</a:t>
            </a:r>
            <a:r>
              <a:rPr lang="fi-FI" dirty="0"/>
              <a:t>.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537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95536" y="1052736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Hallintosääntöön ei ole tarvetta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tai tarkoituksenmukaista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ottaa toimi-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 neuvottelukuntia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koskevia määräyksiä lakisääteistenkään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toimielinten osalta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. Toimielinkokonaisuus jää näin ollen kaupunginhallituksen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harkittavaksi ja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asetettavaksi. Tämä on perusteltua uudistuksen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tavoitteena olevan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kaupunkikonsernin ohjattavuuden parantamisen näkökulmasta.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Lakisääteiset toimielimet kaupunginhallituksella on velvollisuus asettaa.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Myöskään nyt johtosääntötasolla mainittujen toimikuntien ja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neuvottelukuntien asema on </a:t>
            </a:r>
            <a:r>
              <a:rPr lang="fi-FI" sz="2400" dirty="0">
                <a:latin typeface="Arial" panose="020B0604020202020204" pitchFamily="34" charset="0"/>
                <a:cs typeface="Arial" panose="020B0604020202020204" pitchFamily="34" charset="0"/>
              </a:rPr>
              <a:t>sellainen, että hallintosääntökirjaukset eivät ole </a:t>
            </a:r>
            <a:r>
              <a:rPr lang="fi-F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tarpeen.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296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4685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611560" y="1124744"/>
            <a:ext cx="792088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rgbClr val="002060"/>
                </a:solidFill>
                <a:latin typeface="Arial Black" panose="020B0A04020102020204" pitchFamily="34" charset="0"/>
              </a:rPr>
              <a:t>Valtuuston päätöksen </a:t>
            </a:r>
            <a:r>
              <a:rPr lang="fi-FI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täytäntöönpano</a:t>
            </a:r>
          </a:p>
          <a:p>
            <a:endParaRPr lang="fi-FI" dirty="0"/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Kaupunginhallituksen tarkoituksena on, mikäli kaupunginvaltuusto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hyväksyy päätösehdotuksen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, päätöksen täytäntöönpanon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yhteydessä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kehottaa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kaupunginkansliaa valmistelemaan toimi- ja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neuvottelukuntien asettamispäätökset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kesällä 2017 nimitettävälle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kaupunginhallitukselle liitteen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6 mukaisten linjausten mukaisesti ja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tekemään johtamisen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jaoston 17.10.2016 päätöksen mukaiset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selvitykset johtamisen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jaostolle koskien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kaupunkikuvaneuvottelukuntaa, kaupunkikuvakysymysten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valmistelua ja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päätöksentekoprosessia, esteettömyysasioiden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neuvottelukuntaa ja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historiatoimikuntaa sekä 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keskustelupöytäkirjoja.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296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861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296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iruutu 2"/>
          <p:cNvSpPr txBox="1"/>
          <p:nvPr/>
        </p:nvSpPr>
        <p:spPr>
          <a:xfrm>
            <a:off x="467544" y="1844824"/>
            <a:ext cx="811151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Valmistelusta ja aikataulusta oltu yhteydessä kaupunginkansliaan:</a:t>
            </a:r>
          </a:p>
          <a:p>
            <a:r>
              <a:rPr lang="fi-FI" sz="2000" dirty="0" smtClean="0"/>
              <a:t>Tiina Teppo (kaupunginvaltuuston sihteeri) sekä Lauri Menna</a:t>
            </a:r>
          </a:p>
          <a:p>
            <a:r>
              <a:rPr lang="fi-FI" sz="2000" dirty="0" smtClean="0"/>
              <a:t>(kaupunginhallituksen ja kaupunginhallituksen jaostojen sihteeri)</a:t>
            </a:r>
          </a:p>
          <a:p>
            <a:endParaRPr lang="fi-FI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Kuka tekee selvityksen esteettömyysasioiden neuvottelukunnasta?</a:t>
            </a:r>
          </a:p>
          <a:p>
            <a:endParaRPr lang="fi-FI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Entä muut vaihtoehdot, kuka valmistelee ne?</a:t>
            </a:r>
          </a:p>
          <a:p>
            <a:endParaRPr lang="fi-FI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Nykyisen esteettömyysasioiden neuvottelukunnan osallistuminen</a:t>
            </a:r>
          </a:p>
          <a:p>
            <a:r>
              <a:rPr lang="fi-FI" sz="2000" dirty="0"/>
              <a:t>v</a:t>
            </a:r>
            <a:r>
              <a:rPr lang="fi-FI" sz="2000" dirty="0" smtClean="0"/>
              <a:t>almisteluun?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20257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idx="4294967295"/>
          </p:nvPr>
        </p:nvSpPr>
        <p:spPr>
          <a:xfrm>
            <a:off x="14559" y="588850"/>
            <a:ext cx="8229600" cy="538163"/>
          </a:xfrm>
        </p:spPr>
        <p:txBody>
          <a:bodyPr/>
          <a:lstStyle/>
          <a:p>
            <a:r>
              <a:rPr lang="fi-FI" sz="28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Toiminta</a:t>
            </a:r>
            <a:endParaRPr lang="fi-FI" sz="28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iruutu 3"/>
          <p:cNvSpPr txBox="1"/>
          <p:nvPr/>
        </p:nvSpPr>
        <p:spPr>
          <a:xfrm>
            <a:off x="390364" y="976893"/>
            <a:ext cx="836327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 smtClean="0"/>
              <a:t>Jos esteettömyysasioiden neuvottelukuntaa ei enää aseteta  </a:t>
            </a:r>
            <a:r>
              <a:rPr lang="fi-FI" sz="1600" dirty="0"/>
              <a:t>h</a:t>
            </a:r>
            <a:r>
              <a:rPr lang="fi-FI" sz="1600" dirty="0" smtClean="0"/>
              <a:t>alutaanko yhteistyötä silti jatkaa jossain muodossa?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 smtClean="0"/>
              <a:t>Kuka toimisi silloin puheenjohtajana jatkossa?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600" dirty="0" smtClean="0"/>
              <a:t>Neuvottelukunnan rakenne: mitkä toimialat, jaostot jne. jatkossa mukana?</a:t>
            </a:r>
          </a:p>
          <a:p>
            <a:pPr lvl="1"/>
            <a:r>
              <a:rPr lang="fi-FI" sz="1600" dirty="0" smtClean="0"/>
              <a:t>Nykytilanne:</a:t>
            </a:r>
          </a:p>
          <a:p>
            <a:pPr lvl="1"/>
            <a:r>
              <a:rPr lang="fi-FI" sz="1600" dirty="0" smtClean="0"/>
              <a:t>Asuntotuotantotoimisto</a:t>
            </a:r>
          </a:p>
          <a:p>
            <a:pPr lvl="1"/>
            <a:r>
              <a:rPr lang="fi-FI" sz="1600" dirty="0" smtClean="0"/>
              <a:t>Kaupunginkanslia</a:t>
            </a:r>
          </a:p>
          <a:p>
            <a:pPr lvl="1"/>
            <a:r>
              <a:rPr lang="fi-FI" sz="1600" dirty="0" smtClean="0"/>
              <a:t>Kaupunkisuunnitteluvirasto</a:t>
            </a:r>
          </a:p>
          <a:p>
            <a:pPr lvl="1"/>
            <a:r>
              <a:rPr lang="fi-FI" sz="1600" dirty="0" smtClean="0"/>
              <a:t>Kiinteistövirasto</a:t>
            </a:r>
          </a:p>
          <a:p>
            <a:pPr lvl="1"/>
            <a:r>
              <a:rPr lang="fi-FI" sz="1600" dirty="0" smtClean="0"/>
              <a:t>HKL</a:t>
            </a:r>
          </a:p>
          <a:p>
            <a:pPr lvl="1"/>
            <a:r>
              <a:rPr lang="fi-FI" sz="1600" dirty="0" smtClean="0"/>
              <a:t>HSL</a:t>
            </a:r>
          </a:p>
          <a:p>
            <a:pPr lvl="1"/>
            <a:r>
              <a:rPr lang="fi-FI" sz="1600" dirty="0" smtClean="0"/>
              <a:t>Liikuntavirasto</a:t>
            </a:r>
          </a:p>
          <a:p>
            <a:pPr lvl="1"/>
            <a:r>
              <a:rPr lang="fi-FI" sz="1600" dirty="0" smtClean="0"/>
              <a:t>Opetusvirasto</a:t>
            </a:r>
          </a:p>
          <a:p>
            <a:pPr lvl="1"/>
            <a:r>
              <a:rPr lang="fi-FI" sz="1600" dirty="0" smtClean="0"/>
              <a:t>Rakennusvalvontavirasto</a:t>
            </a:r>
          </a:p>
          <a:p>
            <a:pPr lvl="1"/>
            <a:r>
              <a:rPr lang="fi-FI" sz="1600" dirty="0" smtClean="0"/>
              <a:t>Rakennusvirasto</a:t>
            </a:r>
          </a:p>
          <a:p>
            <a:pPr lvl="1"/>
            <a:r>
              <a:rPr lang="fi-FI" sz="1600" dirty="0" err="1" smtClean="0"/>
              <a:t>Sosiaali</a:t>
            </a:r>
            <a:r>
              <a:rPr lang="fi-FI" sz="1600" dirty="0" smtClean="0"/>
              <a:t>- ja terveysvirasto</a:t>
            </a:r>
          </a:p>
          <a:p>
            <a:pPr lvl="1"/>
            <a:r>
              <a:rPr lang="fi-FI" sz="1600" dirty="0" smtClean="0"/>
              <a:t>Vammaisneuvosto</a:t>
            </a:r>
          </a:p>
          <a:p>
            <a:pPr lvl="1"/>
            <a:r>
              <a:rPr lang="fi-FI" sz="1600" dirty="0" smtClean="0"/>
              <a:t>Vanhusneuvosto</a:t>
            </a:r>
          </a:p>
          <a:p>
            <a:pPr lvl="1"/>
            <a:r>
              <a:rPr lang="fi-FI" sz="1600" dirty="0" smtClean="0"/>
              <a:t>Yleisten töiden lautakunta</a:t>
            </a:r>
          </a:p>
          <a:p>
            <a:pPr lvl="1"/>
            <a:endParaRPr lang="fi-FI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 dirty="0"/>
              <a:t>Varhaiskasvatus, </a:t>
            </a:r>
            <a:r>
              <a:rPr lang="fi-FI" sz="1600" dirty="0" smtClean="0"/>
              <a:t>kulttuuri- </a:t>
            </a:r>
            <a:r>
              <a:rPr lang="fi-FI" sz="1600" dirty="0"/>
              <a:t>ja nuorisotoimi eivät toistaiseksi ole olleet mukana,</a:t>
            </a:r>
          </a:p>
          <a:p>
            <a:r>
              <a:rPr lang="fi-FI" sz="1600" dirty="0" smtClean="0"/>
              <a:t>tulisiko </a:t>
            </a:r>
            <a:r>
              <a:rPr lang="fi-FI" sz="1600" dirty="0"/>
              <a:t>olla</a:t>
            </a:r>
            <a:r>
              <a:rPr lang="fi-FI" sz="1600" dirty="0" smtClean="0"/>
              <a:t>? Kyllä. Muita tahoja? Seurakunnat ja yhteistyöverkosto esim. työväenopistot.</a:t>
            </a:r>
            <a:endParaRPr lang="fi-FI" sz="1600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674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kstikehys 3"/>
          <p:cNvSpPr txBox="1">
            <a:spLocks noChangeArrowheads="1"/>
          </p:cNvSpPr>
          <p:nvPr/>
        </p:nvSpPr>
        <p:spPr bwMode="auto">
          <a:xfrm>
            <a:off x="1476375" y="836613"/>
            <a:ext cx="54745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3200" dirty="0">
                <a:solidFill>
                  <a:srgbClr val="002060"/>
                </a:solidFill>
                <a:latin typeface="Arial Black" panose="020B0A04020102020204" pitchFamily="34" charset="0"/>
                <a:cs typeface="Arial" charset="0"/>
              </a:rPr>
              <a:t>Esteettömyyslinjaukset</a:t>
            </a:r>
          </a:p>
        </p:txBody>
      </p:sp>
      <p:sp>
        <p:nvSpPr>
          <p:cNvPr id="36868" name="Tekstikehys 4"/>
          <p:cNvSpPr txBox="1">
            <a:spLocks noChangeArrowheads="1"/>
          </p:cNvSpPr>
          <p:nvPr/>
        </p:nvSpPr>
        <p:spPr bwMode="auto">
          <a:xfrm>
            <a:off x="323528" y="1700808"/>
            <a:ext cx="842486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fi-FI" sz="2000" dirty="0">
                <a:cs typeface="Arial" charset="0"/>
              </a:rPr>
              <a:t>Helsingin kaupungin esteettömyyslinjauksien </a:t>
            </a:r>
          </a:p>
          <a:p>
            <a:r>
              <a:rPr lang="fi-FI" sz="2000" dirty="0">
                <a:cs typeface="Arial" charset="0"/>
              </a:rPr>
              <a:t>tarkoituksena on </a:t>
            </a:r>
            <a:r>
              <a:rPr lang="fi-FI" sz="2000" dirty="0" smtClean="0">
                <a:cs typeface="Arial" charset="0"/>
              </a:rPr>
              <a:t>ollut toimia </a:t>
            </a:r>
            <a:r>
              <a:rPr lang="fi-FI" sz="2000" dirty="0">
                <a:cs typeface="Arial" charset="0"/>
              </a:rPr>
              <a:t>yhtenäisinä koko kaupunkia</a:t>
            </a:r>
          </a:p>
          <a:p>
            <a:r>
              <a:rPr lang="fi-FI" sz="2000" dirty="0">
                <a:cs typeface="Arial" charset="0"/>
              </a:rPr>
              <a:t>koskevina yleisinä linjauksina esteettömyystyössä</a:t>
            </a:r>
            <a:r>
              <a:rPr lang="fi-FI" sz="2000" dirty="0" smtClean="0">
                <a:cs typeface="Arial" charset="0"/>
              </a:rPr>
              <a:t>.</a:t>
            </a:r>
          </a:p>
          <a:p>
            <a:endParaRPr lang="fi-FI" sz="20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i-FI" sz="2000" dirty="0">
                <a:cs typeface="Arial" charset="0"/>
              </a:rPr>
              <a:t>Esteettömyyslinjaukset muodostavat kokonaiskehyksen eri hallintokuntien omille esteettömyyteen liittyville toteutusohjelmille ja hallintokuntien kesken käytävälle vuorovaikutukselle</a:t>
            </a:r>
            <a:r>
              <a:rPr lang="fi-FI" sz="2000" dirty="0" smtClean="0">
                <a:cs typeface="Arial" charset="0"/>
              </a:rPr>
              <a:t>.</a:t>
            </a:r>
          </a:p>
          <a:p>
            <a:endParaRPr lang="fi-FI" sz="20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i-FI" sz="2000" dirty="0">
                <a:cs typeface="Arial" charset="0"/>
              </a:rPr>
              <a:t>Varsinaiset toteutustoimenpiteet ja niiden toteutusaikataulut määritellään hallintokuntien omissa toteutusohjelmissa ja toteutussuunnitelmissa</a:t>
            </a:r>
            <a:r>
              <a:rPr lang="fi-FI" sz="2000" dirty="0" smtClean="0">
                <a:cs typeface="Arial" charset="0"/>
              </a:rPr>
              <a:t>.</a:t>
            </a:r>
          </a:p>
          <a:p>
            <a:pPr>
              <a:buFont typeface="Arial" charset="0"/>
              <a:buChar char="•"/>
            </a:pPr>
            <a:endParaRPr lang="fi-FI" sz="2000" dirty="0"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fi-FI" sz="2000" dirty="0" smtClean="0">
                <a:cs typeface="Arial" charset="0"/>
              </a:rPr>
              <a:t>Neuvottelukunnan työkalut jatkossa esteettömyyslinjaukset ja esteettömyysmittaristo. Esteettömyysmittaristo täytyy päivittää.</a:t>
            </a:r>
            <a:endParaRPr lang="fi-FI" sz="2000" dirty="0">
              <a:cs typeface="Arial" charset="0"/>
            </a:endParaRPr>
          </a:p>
          <a:p>
            <a:pPr>
              <a:buFont typeface="Arial" charset="0"/>
              <a:buChar char="•"/>
            </a:pPr>
            <a:endParaRPr lang="fi-FI" sz="2800" dirty="0">
              <a:cs typeface="Arial" charset="0"/>
            </a:endParaRPr>
          </a:p>
          <a:p>
            <a:endParaRPr lang="fi-FI" sz="2800" dirty="0">
              <a:cs typeface="Arial" charset="0"/>
            </a:endParaRPr>
          </a:p>
          <a:p>
            <a:endParaRPr lang="fi-FI" sz="28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kstiruutu 2"/>
          <p:cNvSpPr txBox="1"/>
          <p:nvPr/>
        </p:nvSpPr>
        <p:spPr>
          <a:xfrm>
            <a:off x="619353" y="716165"/>
            <a:ext cx="6760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Kaavoitus ja liikennesuunnittelu</a:t>
            </a:r>
          </a:p>
          <a:p>
            <a:endParaRPr lang="fi-FI" sz="2400" dirty="0">
              <a:solidFill>
                <a:schemeClr val="tx2"/>
              </a:solidFill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283091" y="1119546"/>
            <a:ext cx="86381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Pyöräilyn edistäminen: yhdistetyt pyörätiet / jalankulku, liittymäkohdat.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Liikkumisesteisten pysäköintipaikat ja ääniopastetut risteykset paikkatietoon.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Reittioppaaseen käyttäjäprofilointi.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Pysäkkitietojen päivitys säännöllisesti: olemassa olevien pysäkkien muutostyöt ja uudet pysäkit. Tietojen päivitys kuuluu Helsingin kaupungille.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Esteettömien metrovaunujen pysähtymispaikan merkitseminen laitureilla.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Metrot: merkitään ne vaunut, joiden lattiat tasattu niin, että ovat samassa tasossa laiturien kanssa.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509112" y="3329925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Rakennukset</a:t>
            </a:r>
            <a:endParaRPr lang="fi-FI" sz="2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248067" y="3767353"/>
            <a:ext cx="86421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Omaisuuden hallinta: rakennusten esteettömyys.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Palvelukartan kartoitustiedon hyödyntäminen ylläpidossa ja perusparannuksissa.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Tietojen päivitys ja puuttuvien tietojen saanti palvelukarttaan.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Metroasemat, teatterit, konserttisalit ja kokoustilat puuttuvat toistaiseksi.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Malli esteettömyyslausunnosta</a:t>
            </a:r>
            <a:r>
              <a:rPr lang="fi-FI" dirty="0"/>
              <a:t>.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509112" y="5294140"/>
            <a:ext cx="2525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Yleiset alueet</a:t>
            </a:r>
            <a:endParaRPr lang="fi-FI" sz="2400" dirty="0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283091" y="5805264"/>
            <a:ext cx="88857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Omaisuuden hallinta: katujen, puistojen, leikkipuistojen ja pysäkkien esteettömyys.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Talvikunnossapito, myös pysäkit.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smtClean="0"/>
              <a:t>Tilapäiset liikennejärjestelyt: esteettömien reittien opastus.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009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641</Words>
  <Application>Microsoft Office PowerPoint</Application>
  <PresentationFormat>Näytössä katseltava diaesitys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Calibri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Toiminta</vt:lpstr>
      <vt:lpstr>PowerPoint-esitys</vt:lpstr>
      <vt:lpstr>PowerPoint-esitys</vt:lpstr>
      <vt:lpstr>PowerPoint-esitys</vt:lpstr>
    </vt:vector>
  </TitlesOfParts>
  <Company>Helsingin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TUJULPI</dc:creator>
  <cp:lastModifiedBy>Tujula Pirjo</cp:lastModifiedBy>
  <cp:revision>76</cp:revision>
  <dcterms:created xsi:type="dcterms:W3CDTF">2011-10-03T12:30:03Z</dcterms:created>
  <dcterms:modified xsi:type="dcterms:W3CDTF">2016-12-23T11:18:52Z</dcterms:modified>
</cp:coreProperties>
</file>