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handoutMasterIdLst>
    <p:handoutMasterId r:id="rId13"/>
  </p:handoutMasterIdLst>
  <p:sldIdLst>
    <p:sldId id="266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414"/>
    <a:srgbClr val="B2B4B3"/>
    <a:srgbClr val="9B9993"/>
    <a:srgbClr val="00AA9E"/>
    <a:srgbClr val="FFC61E"/>
    <a:srgbClr val="00337F"/>
    <a:srgbClr val="0072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1" autoAdjust="0"/>
    <p:restoredTop sz="94715" autoAdjust="0"/>
  </p:normalViewPr>
  <p:slideViewPr>
    <p:cSldViewPr>
      <p:cViewPr varScale="1">
        <p:scale>
          <a:sx n="69" d="100"/>
          <a:sy n="69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CA3D8-F2E3-40A9-A4EA-EE135BA03F90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5DF507-BA71-463C-9E76-C2726FD6A154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7D639-EFDE-46F4-ADA0-F7A89B8EE69B}" type="slidenum">
              <a:rPr lang="fi-FI"/>
              <a:pPr/>
              <a:t>1</a:t>
            </a:fld>
            <a:endParaRPr lang="fi-FI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A594F-F7DF-4A7E-AF84-5F31F66A3EF4}" type="slidenum">
              <a:rPr lang="fi-FI"/>
              <a:pPr/>
              <a:t>2</a:t>
            </a:fld>
            <a:endParaRPr lang="fi-FI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024B-C5C9-45DA-9756-7F5FAD39AE92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77A7-C5A2-49CD-96A1-B2C3EDAFB494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67500" y="1222375"/>
            <a:ext cx="2095500" cy="52546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81000" y="1222375"/>
            <a:ext cx="6134100" cy="52546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18DBE-238F-4105-8649-521C187DECD5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222375"/>
            <a:ext cx="7772400" cy="533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381000" y="2514600"/>
            <a:ext cx="4114800" cy="396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114800" cy="396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33400" y="659288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676400" y="6592888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161213" y="6553200"/>
            <a:ext cx="1828800" cy="230188"/>
          </a:xfrm>
        </p:spPr>
        <p:txBody>
          <a:bodyPr/>
          <a:lstStyle>
            <a:lvl1pPr>
              <a:defRPr/>
            </a:lvl1pPr>
          </a:lstStyle>
          <a:p>
            <a:fld id="{CDC7E022-6E0C-4C3D-83D0-71D8BF626924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222375"/>
            <a:ext cx="7772400" cy="533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381000" y="2514600"/>
            <a:ext cx="8382000" cy="39624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3400" y="6592888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76400" y="6592888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161213" y="6553200"/>
            <a:ext cx="1828800" cy="230188"/>
          </a:xfrm>
        </p:spPr>
        <p:txBody>
          <a:bodyPr/>
          <a:lstStyle>
            <a:lvl1pPr>
              <a:defRPr/>
            </a:lvl1pPr>
          </a:lstStyle>
          <a:p>
            <a:fld id="{8F3C788A-2D0B-4BE4-B427-7B04F201D312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76E01-E052-44D6-8130-F2BF57B3DF6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EB5B7-025A-4A5E-988A-4A2835B52F3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4529-5E00-4C0D-A1BB-FAB02E46942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8605E-B032-46BB-A26B-B7267D5E284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3F4A4-F3A0-49AD-8CAD-7B85960F8B5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E1E51-94F3-4701-A75D-304485E98C0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43F2-644F-4175-BE91-DD7E623DA323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A3413-4783-460C-8824-DC19E8170DA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54453-3FFB-4961-9DD2-48F393276A1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2280-19F3-43BF-8C3C-5579B77809B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D95FD-E9CF-4A4D-A6B1-499B5073393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4F53-545A-447C-B532-61469F23530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21099-1F67-4C0F-B885-9E0EA56E677A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81000" y="2514600"/>
            <a:ext cx="4114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114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701B-9924-4EE7-A4B6-F7FBE66B65D2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C9B8C-DF04-4778-BB29-02171F3E6F91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EFEF-E254-42F7-9210-A9E140604036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7B655-38F3-4D58-B6E0-A34C7550C611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8404C-1AB1-4EFF-9341-52B628E0790B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8040B-ECC2-4A8D-873A-E7900E02E957}" type="slidenum">
              <a:rPr lang="fi-FI"/>
              <a:pPr/>
              <a:t>‹#›</a:t>
            </a:fld>
            <a:endParaRPr lang="fi-FI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2237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514600"/>
            <a:ext cx="838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0"/>
            <a:ext cx="8763000" cy="3810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59288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9288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1213" y="6553200"/>
            <a:ext cx="18288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3AEBE0-F8B6-42AE-B710-2E62BCEB5C24}" type="slidenum">
              <a:rPr lang="fi-FI"/>
              <a:pPr/>
              <a:t>‹#›</a:t>
            </a:fld>
            <a:endParaRPr lang="fi-FI" sz="140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153400" y="0"/>
            <a:ext cx="381000" cy="3810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534400" y="381000"/>
            <a:ext cx="228600" cy="228600"/>
          </a:xfrm>
          <a:prstGeom prst="rect">
            <a:avLst/>
          </a:prstGeom>
          <a:solidFill>
            <a:srgbClr val="00AA9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763000" y="609600"/>
            <a:ext cx="381000" cy="381000"/>
          </a:xfrm>
          <a:prstGeom prst="rect">
            <a:avLst/>
          </a:prstGeom>
          <a:solidFill>
            <a:srgbClr val="FFC6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477000"/>
            <a:ext cx="381000" cy="381000"/>
          </a:xfrm>
          <a:prstGeom prst="rect">
            <a:avLst/>
          </a:prstGeom>
          <a:solidFill>
            <a:srgbClr val="FFC6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 flipV="1">
            <a:off x="381000" y="1752600"/>
            <a:ext cx="8382000" cy="4572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280" y="336"/>
              </a:cxn>
              <a:cxn ang="0">
                <a:pos x="5280" y="0"/>
              </a:cxn>
            </a:cxnLst>
            <a:rect l="0" t="0" r="r" b="b"/>
            <a:pathLst>
              <a:path w="5280" h="336">
                <a:moveTo>
                  <a:pt x="0" y="336"/>
                </a:moveTo>
                <a:lnTo>
                  <a:pt x="5280" y="336"/>
                </a:lnTo>
                <a:lnTo>
                  <a:pt x="52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3352800" y="1905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124200" y="18288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eaLnBrk="1" hangingPunct="1"/>
            <a:endParaRPr lang="fi-FI" sz="3200" b="1">
              <a:solidFill>
                <a:schemeClr val="tx2"/>
              </a:solidFill>
            </a:endParaRPr>
          </a:p>
        </p:txBody>
      </p:sp>
      <p:pic>
        <p:nvPicPr>
          <p:cNvPr id="1047" name="Picture 23" descr="Hankintakeskus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88913"/>
            <a:ext cx="3170238" cy="8969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  <p:sldLayoutId id="2147483685" r:id="rId13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3600" indent="-3302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827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0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rect">
            <a:avLst/>
          </a:prstGeom>
          <a:solidFill>
            <a:srgbClr val="0033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pic>
        <p:nvPicPr>
          <p:cNvPr id="33802" name="Picture 10" descr="Hki2_Fin_RGB_M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228600"/>
            <a:ext cx="2438400" cy="592138"/>
          </a:xfrm>
          <a:prstGeom prst="rect">
            <a:avLst/>
          </a:prstGeom>
          <a:noFill/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6477000"/>
            <a:ext cx="8763000" cy="3810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59288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27.3.2015</a:t>
            </a:r>
            <a:endParaRPr lang="fi-FI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9288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Kari Gröndahl</a:t>
            </a:r>
            <a:endParaRPr lang="fi-FI"/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1213" y="6553200"/>
            <a:ext cx="18288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CBA8E8-BA2B-4C44-B71C-42845EBCAE6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8153400" y="0"/>
            <a:ext cx="381000" cy="3810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8534400" y="381000"/>
            <a:ext cx="228600" cy="228600"/>
          </a:xfrm>
          <a:prstGeom prst="rect">
            <a:avLst/>
          </a:prstGeom>
          <a:solidFill>
            <a:srgbClr val="00AA9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8763000" y="609600"/>
            <a:ext cx="381000" cy="381000"/>
          </a:xfrm>
          <a:prstGeom prst="rect">
            <a:avLst/>
          </a:prstGeom>
          <a:solidFill>
            <a:srgbClr val="FFC6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6477000"/>
            <a:ext cx="381000" cy="381000"/>
          </a:xfrm>
          <a:prstGeom prst="rect">
            <a:avLst/>
          </a:prstGeom>
          <a:solidFill>
            <a:srgbClr val="FFC61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>
              <a:solidFill>
                <a:srgbClr val="0072C6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8400"/>
            <a:ext cx="8382000" cy="1828800"/>
          </a:xfrm>
        </p:spPr>
        <p:txBody>
          <a:bodyPr/>
          <a:lstStyle/>
          <a:p>
            <a:pPr algn="ctr">
              <a:lnSpc>
                <a:spcPts val="4600"/>
              </a:lnSpc>
            </a:pPr>
            <a:r>
              <a:rPr lang="fi-FI" sz="4800" dirty="0" smtClean="0">
                <a:solidFill>
                  <a:schemeClr val="bg1"/>
                </a:solidFill>
              </a:rPr>
              <a:t>Ostodata</a:t>
            </a:r>
            <a:br>
              <a:rPr lang="fi-FI" sz="4800" dirty="0" smtClean="0">
                <a:solidFill>
                  <a:schemeClr val="bg1"/>
                </a:solidFill>
              </a:rPr>
            </a:br>
            <a:r>
              <a:rPr lang="fi-FI" sz="4800" dirty="0" smtClean="0">
                <a:solidFill>
                  <a:schemeClr val="bg1"/>
                </a:solidFill>
              </a:rPr>
              <a:t>avoimena </a:t>
            </a:r>
            <a:r>
              <a:rPr lang="fi-FI" sz="4800" dirty="0" smtClean="0">
                <a:solidFill>
                  <a:schemeClr val="bg1"/>
                </a:solidFill>
              </a:rPr>
              <a:t>datana</a:t>
            </a:r>
            <a:endParaRPr lang="fi-FI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000" dirty="0" smtClean="0"/>
              <a:t>Taustaa</a:t>
            </a:r>
            <a:endParaRPr lang="fi-FI" sz="3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8840"/>
            <a:ext cx="8382000" cy="441196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Ostodataa kerätty vuodesta 2006</a:t>
            </a:r>
          </a:p>
          <a:p>
            <a:pPr lvl="1"/>
            <a:r>
              <a:rPr lang="fi-FI" dirty="0" smtClean="0"/>
              <a:t>Taloushallintojärjestelmän muutos 2012 (Laske) </a:t>
            </a:r>
          </a:p>
          <a:p>
            <a:pPr lvl="2"/>
            <a:r>
              <a:rPr lang="fi-FI" dirty="0" smtClean="0"/>
              <a:t>Perustietojen (toimittajat, tilit…) </a:t>
            </a:r>
            <a:r>
              <a:rPr lang="fi-FI" dirty="0" smtClean="0"/>
              <a:t>muutoksia</a:t>
            </a:r>
            <a:endParaRPr lang="fi-FI" dirty="0" smtClean="0"/>
          </a:p>
          <a:p>
            <a:r>
              <a:rPr lang="fi-FI" dirty="0" smtClean="0"/>
              <a:t>Viraston käyttöön hankintojen johtamiseen</a:t>
            </a:r>
          </a:p>
          <a:p>
            <a:pPr lvl="1"/>
            <a:r>
              <a:rPr lang="fi-FI" dirty="0" smtClean="0"/>
              <a:t>Luokittelu ulkoisiin ja sisäisiin ostoihin</a:t>
            </a:r>
          </a:p>
          <a:p>
            <a:pPr lvl="1"/>
            <a:r>
              <a:rPr lang="fi-FI" dirty="0" smtClean="0"/>
              <a:t>Ostojen ryhmittely	</a:t>
            </a:r>
          </a:p>
          <a:p>
            <a:pPr lvl="2"/>
            <a:r>
              <a:rPr lang="fi-FI" dirty="0" smtClean="0"/>
              <a:t>Asiakaspalvelut, palvelut, tarvikkeet</a:t>
            </a:r>
          </a:p>
          <a:p>
            <a:pPr lvl="1"/>
            <a:r>
              <a:rPr lang="fi-FI" dirty="0" smtClean="0"/>
              <a:t>Hankintojen priorisointi</a:t>
            </a:r>
          </a:p>
          <a:p>
            <a:pPr lvl="2"/>
            <a:r>
              <a:rPr lang="fi-FI" dirty="0" smtClean="0"/>
              <a:t>Kuinka paljon ostettu</a:t>
            </a:r>
          </a:p>
          <a:p>
            <a:pPr lvl="2"/>
            <a:r>
              <a:rPr lang="fi-FI" dirty="0" smtClean="0"/>
              <a:t>Ei kerro mitä on ostettu</a:t>
            </a:r>
          </a:p>
          <a:p>
            <a:pPr lvl="1"/>
            <a:r>
              <a:rPr lang="fi-FI" dirty="0" smtClean="0"/>
              <a:t>Jakelu virastoille </a:t>
            </a:r>
            <a:r>
              <a:rPr lang="fi-FI" dirty="0" err="1" smtClean="0"/>
              <a:t>excel</a:t>
            </a:r>
            <a:r>
              <a:rPr lang="fi-FI" dirty="0" smtClean="0"/>
              <a:t> taulukkona (</a:t>
            </a:r>
            <a:r>
              <a:rPr lang="fi-FI" dirty="0" err="1" smtClean="0"/>
              <a:t>pivotit</a:t>
            </a:r>
            <a:r>
              <a:rPr lang="fi-FI" dirty="0" smtClean="0"/>
              <a:t> dataan)</a:t>
            </a:r>
          </a:p>
          <a:p>
            <a:r>
              <a:rPr lang="fi-FI" dirty="0" smtClean="0"/>
              <a:t>Ostotietojen julkaisu avoimena datana 11/2014</a:t>
            </a:r>
          </a:p>
          <a:p>
            <a:endParaRPr lang="fi-FI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161213" y="6553200"/>
            <a:ext cx="18288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/>
          <a:lstStyle/>
          <a:p>
            <a:pPr algn="r"/>
            <a:fld id="{40767F15-EA70-4CD6-9A11-4ECF8141F2FC}" type="slidenum">
              <a:rPr lang="fi-FI" sz="1200">
                <a:solidFill>
                  <a:schemeClr val="bg1"/>
                </a:solidFill>
              </a:rPr>
              <a:pPr algn="r"/>
              <a:t>2</a:t>
            </a:fld>
            <a:endParaRPr lang="fi-FI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Helsingin kaupungin ostot 2012 -&gt;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988840"/>
            <a:ext cx="8382000" cy="4488160"/>
          </a:xfrm>
        </p:spPr>
        <p:txBody>
          <a:bodyPr>
            <a:normAutofit/>
          </a:bodyPr>
          <a:lstStyle/>
          <a:p>
            <a:r>
              <a:rPr lang="fi-FI" dirty="0" smtClean="0"/>
              <a:t>Tiedot mahdollistavat kaupungin virastojen ostojen tarkastelun toimittaja ja tilitasolla</a:t>
            </a:r>
          </a:p>
          <a:p>
            <a:r>
              <a:rPr lang="fi-FI" dirty="0" smtClean="0"/>
              <a:t>Tiedot sisältävät Helsingin kaupungin ostot vuodesta 2012</a:t>
            </a:r>
          </a:p>
          <a:p>
            <a:r>
              <a:rPr lang="fi-FI" dirty="0" smtClean="0"/>
              <a:t>Tiedoissa on mukana kaupungin kaikki virastot ja liikelaitokset lukuun ottamatta Helsingin Energiaa, Satamaa, Rakennusvirastoa ja </a:t>
            </a:r>
            <a:r>
              <a:rPr lang="fi-FI" dirty="0" err="1" smtClean="0"/>
              <a:t>Staraa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Helsingin kaupungin ostot 2012 -&gt;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988840"/>
            <a:ext cx="8382000" cy="4488160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Tiedot on poimittu ostolaskujen käsittelyjärjestelmästä (BIP) palveluiden ja tarvikkeiden ostojen tileiltä</a:t>
            </a:r>
          </a:p>
          <a:p>
            <a:pPr lvl="1"/>
            <a:r>
              <a:rPr lang="fi-FI" dirty="0" smtClean="0"/>
              <a:t>Tilirajaus</a:t>
            </a:r>
          </a:p>
          <a:p>
            <a:pPr lvl="1"/>
            <a:r>
              <a:rPr lang="fi-FI" dirty="0" smtClean="0"/>
              <a:t>Ei henkilötoimittajia</a:t>
            </a:r>
          </a:p>
          <a:p>
            <a:r>
              <a:rPr lang="fi-FI" dirty="0" smtClean="0"/>
              <a:t>Poiminta laskurivitasolla</a:t>
            </a:r>
          </a:p>
          <a:p>
            <a:pPr lvl="1"/>
            <a:r>
              <a:rPr lang="fi-FI" dirty="0" smtClean="0"/>
              <a:t>Tilitiedot rivitasolla</a:t>
            </a:r>
          </a:p>
          <a:p>
            <a:pPr lvl="1"/>
            <a:r>
              <a:rPr lang="fi-FI" dirty="0" smtClean="0"/>
              <a:t>Rivejä noin 700 000, summauksen jälkeen 50 000</a:t>
            </a:r>
          </a:p>
          <a:p>
            <a:r>
              <a:rPr lang="fi-FI" dirty="0" smtClean="0"/>
              <a:t>Tiedot on summattu (€) virasto, toimittaja ja tili tasolle</a:t>
            </a:r>
          </a:p>
          <a:p>
            <a:r>
              <a:rPr lang="fi-FI" dirty="0" smtClean="0"/>
              <a:t>BIP-&gt; Access -&gt; Excel</a:t>
            </a:r>
          </a:p>
          <a:p>
            <a:r>
              <a:rPr lang="fi-FI" dirty="0" smtClean="0"/>
              <a:t>Lisätty ulkoisia tietoja</a:t>
            </a:r>
          </a:p>
          <a:p>
            <a:pPr lvl="1"/>
            <a:r>
              <a:rPr lang="fi-FI" dirty="0" smtClean="0"/>
              <a:t>Toimittajaryhmittely</a:t>
            </a:r>
          </a:p>
          <a:p>
            <a:pPr lvl="1"/>
            <a:r>
              <a:rPr lang="fi-FI" dirty="0" smtClean="0"/>
              <a:t>Tilihierarkia</a:t>
            </a:r>
          </a:p>
          <a:p>
            <a:r>
              <a:rPr lang="fi-FI" dirty="0" smtClean="0"/>
              <a:t>Tietojen päivitysrytmi kerran vuodessa</a:t>
            </a: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Ostot avoimena datana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988840"/>
            <a:ext cx="8382000" cy="448816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Perusdataan ei tarvittu muutoksia</a:t>
            </a:r>
          </a:p>
          <a:p>
            <a:pPr lvl="1"/>
            <a:r>
              <a:rPr lang="fi-FI" dirty="0" smtClean="0"/>
              <a:t>Käyttäjäpalautteen perusteella lisättiin Y-tunnus</a:t>
            </a:r>
          </a:p>
          <a:p>
            <a:r>
              <a:rPr lang="fi-FI" dirty="0" smtClean="0"/>
              <a:t>Pelkkä Excel taulukko perusdatasta</a:t>
            </a:r>
          </a:p>
          <a:p>
            <a:pPr lvl="1"/>
            <a:r>
              <a:rPr lang="fi-FI" dirty="0" smtClean="0"/>
              <a:t>Mahdollistaa tiedon hyödyntämisen eri sovelluksissa</a:t>
            </a:r>
          </a:p>
          <a:p>
            <a:r>
              <a:rPr lang="fi-FI" dirty="0" smtClean="0"/>
              <a:t>Ennen julkaisemista varmistettiin tietojen avoimuus oikeuspalveluista sekä pyydettiin taloustietojen omistajan lupa julkaisuun</a:t>
            </a:r>
          </a:p>
          <a:p>
            <a:r>
              <a:rPr lang="fi-FI" dirty="0" smtClean="0"/>
              <a:t>HRI hoiti tiedon julkaisun	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Kokemuksia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988840"/>
            <a:ext cx="8382000" cy="4488160"/>
          </a:xfrm>
        </p:spPr>
        <p:txBody>
          <a:bodyPr>
            <a:normAutofit/>
          </a:bodyPr>
          <a:lstStyle/>
          <a:p>
            <a:r>
              <a:rPr lang="fi-FI" dirty="0" smtClean="0"/>
              <a:t>Vastaanotto erittäin myönteistä mediassa ja kaupungin johdossa</a:t>
            </a:r>
          </a:p>
          <a:p>
            <a:r>
              <a:rPr lang="fi-FI" dirty="0" smtClean="0"/>
              <a:t>Helsingin Sanomat julkaisi useita artikkeleita datan pohjalta</a:t>
            </a:r>
          </a:p>
          <a:p>
            <a:pPr lvl="1"/>
            <a:r>
              <a:rPr lang="fi-FI" dirty="0" smtClean="0"/>
              <a:t>Hesarilla hyvät resurssit analysoida aineistoa (datajournalismi)</a:t>
            </a:r>
          </a:p>
          <a:p>
            <a:r>
              <a:rPr lang="fi-FI" dirty="0" smtClean="0"/>
              <a:t>Tietopyynnöt virastoihin ja </a:t>
            </a:r>
            <a:r>
              <a:rPr lang="fi-FI" dirty="0" err="1" smtClean="0"/>
              <a:t>Talpaan</a:t>
            </a:r>
            <a:r>
              <a:rPr lang="fi-FI" dirty="0" smtClean="0"/>
              <a:t> lisääntyi aluksi</a:t>
            </a:r>
          </a:p>
          <a:p>
            <a:pPr lvl="1"/>
            <a:r>
              <a:rPr lang="fi-FI" dirty="0" smtClean="0"/>
              <a:t>Tarkempaa tietoa mitä ostettu</a:t>
            </a: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Kokemuksia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2204864"/>
            <a:ext cx="8382000" cy="4272136"/>
          </a:xfrm>
        </p:spPr>
        <p:txBody>
          <a:bodyPr/>
          <a:lstStyle/>
          <a:p>
            <a:r>
              <a:rPr lang="fi-FI" dirty="0" smtClean="0"/>
              <a:t>Paine hankintojen läpinäkyvyyteen lisääntyi Helsingin avauksen jälkeen muissa kaupungeissa</a:t>
            </a:r>
          </a:p>
          <a:p>
            <a:r>
              <a:rPr lang="fi-FI" dirty="0" smtClean="0"/>
              <a:t>Ostotietoja julkaissut ainakin: </a:t>
            </a:r>
            <a:r>
              <a:rPr lang="fi-FI" dirty="0" err="1" smtClean="0"/>
              <a:t>Keva</a:t>
            </a:r>
            <a:r>
              <a:rPr lang="fi-FI" dirty="0" smtClean="0"/>
              <a:t>, Vantaa, Espoo, Jyväskylä, Tampere</a:t>
            </a:r>
          </a:p>
          <a:p>
            <a:r>
              <a:rPr lang="fi-FI" dirty="0" smtClean="0"/>
              <a:t>Ostodatasta tehty visualisointeja eri sovelluksilla vapaasti hyödynnettäviksi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Jatkokehitys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2204864"/>
            <a:ext cx="8382000" cy="4272136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Rakennusviraston, </a:t>
            </a:r>
            <a:r>
              <a:rPr lang="fi-FI" dirty="0" err="1" smtClean="0"/>
              <a:t>Staran</a:t>
            </a:r>
            <a:r>
              <a:rPr lang="fi-FI" dirty="0" smtClean="0"/>
              <a:t> ja HKL:n ostodatan julkaiseminen</a:t>
            </a:r>
          </a:p>
          <a:p>
            <a:r>
              <a:rPr lang="fi-FI" dirty="0" smtClean="0"/>
              <a:t>Ostoraportointi toteutettu HETA raportoinnin osaksi (Laske)</a:t>
            </a:r>
          </a:p>
          <a:p>
            <a:pPr lvl="1"/>
            <a:r>
              <a:rPr lang="fi-FI" dirty="0" smtClean="0"/>
              <a:t>Mahdollistaa ajantasaisen tiedon</a:t>
            </a:r>
          </a:p>
          <a:p>
            <a:pPr lvl="1"/>
            <a:r>
              <a:rPr lang="fi-FI" dirty="0" smtClean="0"/>
              <a:t>Automaattinen poiminta</a:t>
            </a:r>
          </a:p>
          <a:p>
            <a:pPr lvl="1"/>
            <a:r>
              <a:rPr lang="fi-FI" dirty="0" smtClean="0"/>
              <a:t>Mukaan myös eri </a:t>
            </a:r>
            <a:r>
              <a:rPr lang="fi-FI" dirty="0" err="1" smtClean="0"/>
              <a:t>tiliöinti</a:t>
            </a:r>
            <a:r>
              <a:rPr lang="fi-FI" dirty="0" smtClean="0"/>
              <a:t> dimensioita (</a:t>
            </a:r>
            <a:r>
              <a:rPr lang="fi-FI" dirty="0" err="1" smtClean="0"/>
              <a:t>esim</a:t>
            </a:r>
            <a:r>
              <a:rPr lang="fi-FI" dirty="0" smtClean="0"/>
              <a:t> projektit)</a:t>
            </a:r>
          </a:p>
          <a:p>
            <a:r>
              <a:rPr lang="fi-FI" dirty="0" smtClean="0"/>
              <a:t>Jatkossa mahdollista julkaista ostotietoja avoimena datana kuukausittain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27.3.2015</a:t>
            </a:r>
            <a:endParaRPr lang="fi-FI" sz="100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Kari Gröndahl</a:t>
            </a: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_kalvopohja_vaaka_fi_009">
  <a:themeElements>
    <a:clrScheme name="hki_kalvopohja_vaaka_fi_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ki_kalvopohja_vaaka_fi_00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hki_kalvopohja_vaaka_fi_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ki_kalvopohja_vaaka_fi_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ki_kalvopohja_vaaka_fi_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ki_kalvopohja_vaaka_fi_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ki_kalvopohja_vaaka_fi_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ki_kalvopohja_vaaka_fi_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ki_kalvopohja_vaaka_fi_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 ilman otsikkoa ja tyylejä">
  <a:themeElements>
    <a:clrScheme name="Master ilman otsikkoa ja tyylejä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ilman otsikkoa ja tyylejä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Master ilman otsikkoa ja tyylejä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ilman otsikkoa ja tyylejä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ilman otsikkoa ja tyylejä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ilman otsikkoa ja tyylejä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ilman otsikkoa ja tyylejä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ilman otsikkoa ja tyylejä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ilman otsikkoa ja tyylejä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aster - BLANKO">
  <a:themeElements>
    <a:clrScheme name="Master - BLAN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- BLANK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Master - BLAN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- BLANK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- BLAN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- BLAN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- BLAN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- BLAN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- BLAN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292</Words>
  <Application>Microsoft Office PowerPoint</Application>
  <PresentationFormat>Näytössä katseltava diaesitys (4:3)</PresentationFormat>
  <Paragraphs>74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hki_kalvopohja_vaaka_fi_009</vt:lpstr>
      <vt:lpstr>Master ilman otsikkoa ja tyylejä</vt:lpstr>
      <vt:lpstr>Master - BLANKO</vt:lpstr>
      <vt:lpstr>Ostodata avoimena datana</vt:lpstr>
      <vt:lpstr>Taustaa</vt:lpstr>
      <vt:lpstr>Helsingin kaupungin ostot 2012 -&gt;</vt:lpstr>
      <vt:lpstr>Helsingin kaupungin ostot 2012 -&gt;</vt:lpstr>
      <vt:lpstr>Ostot avoimena datana</vt:lpstr>
      <vt:lpstr>Kokemuksia </vt:lpstr>
      <vt:lpstr>Kokemuksia</vt:lpstr>
      <vt:lpstr>Jatkokehitys</vt:lpstr>
    </vt:vector>
  </TitlesOfParts>
  <Company>Helsingin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aloituskalvo. Tähän tulee tilaisuuden otsikko,  joka voi olla 2-3 rivinen.</dc:title>
  <dc:creator>kauppka</dc:creator>
  <cp:lastModifiedBy>grondkar</cp:lastModifiedBy>
  <cp:revision>17</cp:revision>
  <cp:lastPrinted>2008-08-07T12:12:28Z</cp:lastPrinted>
  <dcterms:created xsi:type="dcterms:W3CDTF">2008-10-31T07:34:39Z</dcterms:created>
  <dcterms:modified xsi:type="dcterms:W3CDTF">2015-03-26T09:54:32Z</dcterms:modified>
</cp:coreProperties>
</file>