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1" r:id="rId2"/>
    <p:sldId id="272" r:id="rId3"/>
    <p:sldId id="340" r:id="rId4"/>
    <p:sldId id="333" r:id="rId5"/>
    <p:sldId id="287" r:id="rId6"/>
    <p:sldId id="320" r:id="rId7"/>
    <p:sldId id="316" r:id="rId8"/>
    <p:sldId id="318" r:id="rId9"/>
    <p:sldId id="330" r:id="rId10"/>
    <p:sldId id="344" r:id="rId11"/>
    <p:sldId id="331" r:id="rId12"/>
    <p:sldId id="327" r:id="rId13"/>
    <p:sldId id="305" r:id="rId14"/>
    <p:sldId id="290" r:id="rId15"/>
    <p:sldId id="345" r:id="rId16"/>
    <p:sldId id="346" r:id="rId17"/>
    <p:sldId id="347" r:id="rId18"/>
    <p:sldId id="342" r:id="rId19"/>
    <p:sldId id="310" r:id="rId20"/>
    <p:sldId id="291" r:id="rId21"/>
    <p:sldId id="338" r:id="rId22"/>
    <p:sldId id="343" r:id="rId23"/>
    <p:sldId id="269" r:id="rId24"/>
    <p:sldId id="348" r:id="rId25"/>
    <p:sldId id="336" r:id="rId26"/>
    <p:sldId id="306" r:id="rId27"/>
  </p:sldIdLst>
  <p:sldSz cx="9144000" cy="6858000" type="screen4x3"/>
  <p:notesSz cx="6794500" cy="9931400"/>
  <p:defaultTextStyle>
    <a:defPPr>
      <a:defRPr lang="fi-FI"/>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525">
          <p15:clr>
            <a:srgbClr val="A4A3A4"/>
          </p15:clr>
        </p15:guide>
        <p15:guide id="2" orient="horz" pos="3566">
          <p15:clr>
            <a:srgbClr val="A4A3A4"/>
          </p15:clr>
        </p15:guide>
        <p15:guide id="3" orient="horz" pos="1752">
          <p15:clr>
            <a:srgbClr val="A4A3A4"/>
          </p15:clr>
        </p15:guide>
        <p15:guide id="4" pos="657">
          <p15:clr>
            <a:srgbClr val="A4A3A4"/>
          </p15:clr>
        </p15:guide>
        <p15:guide id="5" pos="5103">
          <p15:clr>
            <a:srgbClr val="A4A3A4"/>
          </p15:clr>
        </p15:guide>
        <p15:guide id="6" pos="2880">
          <p15:clr>
            <a:srgbClr val="A4A3A4"/>
          </p15:clr>
        </p15:guide>
      </p15:sldGuideLst>
    </p:ext>
    <p:ext uri="{2D200454-40CA-4A62-9FC3-DE9A4176ACB9}">
      <p15:notesGuideLst xmlns:p15="http://schemas.microsoft.com/office/powerpoint/2012/main" xmlns="">
        <p15:guide id="1" orient="horz" pos="3120">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99" autoAdjust="0"/>
  </p:normalViewPr>
  <p:slideViewPr>
    <p:cSldViewPr>
      <p:cViewPr>
        <p:scale>
          <a:sx n="66" d="100"/>
          <a:sy n="66" d="100"/>
        </p:scale>
        <p:origin x="-1470" y="-1092"/>
      </p:cViewPr>
      <p:guideLst>
        <p:guide orient="horz" pos="1525"/>
        <p:guide orient="horz" pos="3566"/>
        <p:guide orient="horz" pos="1752"/>
        <p:guide pos="657"/>
        <p:guide pos="5103"/>
        <p:guide pos="2880"/>
      </p:guideLst>
    </p:cSldViewPr>
  </p:slideViewPr>
  <p:notesTextViewPr>
    <p:cViewPr>
      <p:scale>
        <a:sx n="1" d="1"/>
        <a:sy n="1" d="1"/>
      </p:scale>
      <p:origin x="0" y="0"/>
    </p:cViewPr>
  </p:notesTextViewPr>
  <p:notesViewPr>
    <p:cSldViewPr>
      <p:cViewPr>
        <p:scale>
          <a:sx n="100" d="100"/>
          <a:sy n="100" d="100"/>
        </p:scale>
        <p:origin x="1565" y="-109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fontAlgn="auto">
              <a:spcBef>
                <a:spcPts val="0"/>
              </a:spcBef>
              <a:spcAft>
                <a:spcPts val="0"/>
              </a:spcAft>
              <a:defRPr sz="800">
                <a:latin typeface="+mn-lt"/>
                <a:cs typeface="+mn-cs"/>
              </a:defRPr>
            </a:lvl1pPr>
          </a:lstStyle>
          <a:p>
            <a:pPr>
              <a:defRPr/>
            </a:pPr>
            <a:endParaRPr lang="fi-FI"/>
          </a:p>
        </p:txBody>
      </p:sp>
      <p:sp>
        <p:nvSpPr>
          <p:cNvPr id="3" name="Date Placeholder 2"/>
          <p:cNvSpPr>
            <a:spLocks noGrp="1"/>
          </p:cNvSpPr>
          <p:nvPr>
            <p:ph type="dt" sz="quarter" idx="1"/>
          </p:nvPr>
        </p:nvSpPr>
        <p:spPr>
          <a:xfrm>
            <a:off x="3848646" y="0"/>
            <a:ext cx="2944283" cy="496570"/>
          </a:xfrm>
          <a:prstGeom prst="rect">
            <a:avLst/>
          </a:prstGeom>
        </p:spPr>
        <p:txBody>
          <a:bodyPr vert="horz" lIns="91440" tIns="45720" rIns="91440" bIns="45720" rtlCol="0"/>
          <a:lstStyle>
            <a:lvl1pPr algn="r" fontAlgn="auto">
              <a:spcBef>
                <a:spcPts val="0"/>
              </a:spcBef>
              <a:spcAft>
                <a:spcPts val="0"/>
              </a:spcAft>
              <a:defRPr sz="800">
                <a:latin typeface="+mn-lt"/>
                <a:cs typeface="+mn-cs"/>
              </a:defRPr>
            </a:lvl1pPr>
          </a:lstStyle>
          <a:p>
            <a:pPr>
              <a:defRPr/>
            </a:pPr>
            <a:fld id="{25B770A7-7CD5-4C65-96A8-DE1B129BE4A9}" type="datetimeFigureOut">
              <a:rPr lang="fi-FI"/>
              <a:pPr>
                <a:defRPr/>
              </a:pPr>
              <a:t>5.5.2014</a:t>
            </a:fld>
            <a:endParaRPr lang="fi-FI"/>
          </a:p>
        </p:txBody>
      </p:sp>
      <p:sp>
        <p:nvSpPr>
          <p:cNvPr id="4" name="Footer Placeholder 3"/>
          <p:cNvSpPr>
            <a:spLocks noGrp="1"/>
          </p:cNvSpPr>
          <p:nvPr>
            <p:ph type="ftr" sz="quarter" idx="2"/>
          </p:nvPr>
        </p:nvSpPr>
        <p:spPr>
          <a:xfrm>
            <a:off x="0" y="9433107"/>
            <a:ext cx="2944283" cy="496570"/>
          </a:xfrm>
          <a:prstGeom prst="rect">
            <a:avLst/>
          </a:prstGeom>
        </p:spPr>
        <p:txBody>
          <a:bodyPr vert="horz" lIns="91440" tIns="45720" rIns="91440" bIns="45720" rtlCol="0" anchor="b"/>
          <a:lstStyle>
            <a:lvl1pPr algn="l" fontAlgn="auto">
              <a:spcBef>
                <a:spcPts val="0"/>
              </a:spcBef>
              <a:spcAft>
                <a:spcPts val="0"/>
              </a:spcAft>
              <a:defRPr sz="800">
                <a:latin typeface="+mn-lt"/>
                <a:cs typeface="+mn-cs"/>
              </a:defRPr>
            </a:lvl1pPr>
          </a:lstStyle>
          <a:p>
            <a:pPr>
              <a:defRPr/>
            </a:pPr>
            <a:endParaRPr lang="fi-FI"/>
          </a:p>
        </p:txBody>
      </p:sp>
      <p:sp>
        <p:nvSpPr>
          <p:cNvPr id="5" name="Slide Number Placeholder 4"/>
          <p:cNvSpPr>
            <a:spLocks noGrp="1"/>
          </p:cNvSpPr>
          <p:nvPr>
            <p:ph type="sldNum" sz="quarter" idx="3"/>
          </p:nvPr>
        </p:nvSpPr>
        <p:spPr>
          <a:xfrm>
            <a:off x="3848646" y="9433107"/>
            <a:ext cx="2944283" cy="496570"/>
          </a:xfrm>
          <a:prstGeom prst="rect">
            <a:avLst/>
          </a:prstGeom>
        </p:spPr>
        <p:txBody>
          <a:bodyPr vert="horz" lIns="91440" tIns="45720" rIns="91440" bIns="45720" rtlCol="0" anchor="b"/>
          <a:lstStyle>
            <a:lvl1pPr algn="r" fontAlgn="auto">
              <a:spcBef>
                <a:spcPts val="0"/>
              </a:spcBef>
              <a:spcAft>
                <a:spcPts val="0"/>
              </a:spcAft>
              <a:defRPr sz="800">
                <a:latin typeface="+mn-lt"/>
                <a:cs typeface="+mn-cs"/>
              </a:defRPr>
            </a:lvl1pPr>
          </a:lstStyle>
          <a:p>
            <a:pPr>
              <a:defRPr/>
            </a:pPr>
            <a:fld id="{E0518DAB-002E-47D9-BAC6-7608A8B20F83}" type="slidenum">
              <a:rPr lang="fi-FI"/>
              <a:pPr>
                <a:defRPr/>
              </a:pPr>
              <a:t>‹#›</a:t>
            </a:fld>
            <a:endParaRPr lang="fi-FI"/>
          </a:p>
        </p:txBody>
      </p:sp>
    </p:spTree>
    <p:extLst>
      <p:ext uri="{BB962C8B-B14F-4D97-AF65-F5344CB8AC3E}">
        <p14:creationId xmlns:p14="http://schemas.microsoft.com/office/powerpoint/2010/main" val="3488406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fontAlgn="auto">
              <a:spcBef>
                <a:spcPts val="0"/>
              </a:spcBef>
              <a:spcAft>
                <a:spcPts val="0"/>
              </a:spcAft>
              <a:defRPr sz="800">
                <a:latin typeface="+mn-lt"/>
                <a:cs typeface="+mn-cs"/>
              </a:defRPr>
            </a:lvl1pPr>
          </a:lstStyle>
          <a:p>
            <a:pPr>
              <a:defRPr/>
            </a:pPr>
            <a:endParaRPr lang="fi-FI"/>
          </a:p>
        </p:txBody>
      </p:sp>
      <p:sp>
        <p:nvSpPr>
          <p:cNvPr id="3" name="Date Placeholder 2"/>
          <p:cNvSpPr>
            <a:spLocks noGrp="1"/>
          </p:cNvSpPr>
          <p:nvPr>
            <p:ph type="dt" idx="1"/>
          </p:nvPr>
        </p:nvSpPr>
        <p:spPr>
          <a:xfrm>
            <a:off x="3848646" y="0"/>
            <a:ext cx="2944283" cy="496570"/>
          </a:xfrm>
          <a:prstGeom prst="rect">
            <a:avLst/>
          </a:prstGeom>
        </p:spPr>
        <p:txBody>
          <a:bodyPr vert="horz" lIns="91440" tIns="45720" rIns="91440" bIns="45720" rtlCol="0"/>
          <a:lstStyle>
            <a:lvl1pPr algn="r" fontAlgn="auto">
              <a:spcBef>
                <a:spcPts val="0"/>
              </a:spcBef>
              <a:spcAft>
                <a:spcPts val="0"/>
              </a:spcAft>
              <a:defRPr sz="800">
                <a:latin typeface="+mn-lt"/>
                <a:cs typeface="+mn-cs"/>
              </a:defRPr>
            </a:lvl1pPr>
          </a:lstStyle>
          <a:p>
            <a:pPr>
              <a:defRPr/>
            </a:pPr>
            <a:fld id="{6EA61141-726C-4DE5-BB24-BAFC0D9FE11A}" type="datetimeFigureOut">
              <a:rPr lang="fi-FI"/>
              <a:pPr>
                <a:defRPr/>
              </a:pPr>
              <a:t>5.5.2014</a:t>
            </a:fld>
            <a:endParaRPr lang="fi-FI"/>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fi-FI" noProof="0"/>
          </a:p>
        </p:txBody>
      </p:sp>
      <p:sp>
        <p:nvSpPr>
          <p:cNvPr id="6" name="Footer Placeholder 5"/>
          <p:cNvSpPr>
            <a:spLocks noGrp="1"/>
          </p:cNvSpPr>
          <p:nvPr>
            <p:ph type="ftr" sz="quarter" idx="4"/>
          </p:nvPr>
        </p:nvSpPr>
        <p:spPr>
          <a:xfrm>
            <a:off x="0" y="9433107"/>
            <a:ext cx="2944283" cy="496570"/>
          </a:xfrm>
          <a:prstGeom prst="rect">
            <a:avLst/>
          </a:prstGeom>
        </p:spPr>
        <p:txBody>
          <a:bodyPr vert="horz" lIns="91440" tIns="45720" rIns="91440" bIns="45720" rtlCol="0" anchor="b"/>
          <a:lstStyle>
            <a:lvl1pPr algn="l" fontAlgn="auto">
              <a:spcBef>
                <a:spcPts val="0"/>
              </a:spcBef>
              <a:spcAft>
                <a:spcPts val="0"/>
              </a:spcAft>
              <a:defRPr sz="800">
                <a:latin typeface="+mn-lt"/>
                <a:cs typeface="+mn-cs"/>
              </a:defRPr>
            </a:lvl1pPr>
          </a:lstStyle>
          <a:p>
            <a:pPr>
              <a:defRPr/>
            </a:pPr>
            <a:endParaRPr lang="fi-FI"/>
          </a:p>
        </p:txBody>
      </p:sp>
      <p:sp>
        <p:nvSpPr>
          <p:cNvPr id="7" name="Slide Number Placeholder 6"/>
          <p:cNvSpPr>
            <a:spLocks noGrp="1"/>
          </p:cNvSpPr>
          <p:nvPr>
            <p:ph type="sldNum" sz="quarter" idx="5"/>
          </p:nvPr>
        </p:nvSpPr>
        <p:spPr>
          <a:xfrm>
            <a:off x="3848646" y="9433107"/>
            <a:ext cx="2944283" cy="496570"/>
          </a:xfrm>
          <a:prstGeom prst="rect">
            <a:avLst/>
          </a:prstGeom>
        </p:spPr>
        <p:txBody>
          <a:bodyPr vert="horz" lIns="91440" tIns="45720" rIns="91440" bIns="45720" rtlCol="0" anchor="b"/>
          <a:lstStyle>
            <a:lvl1pPr algn="r" fontAlgn="auto">
              <a:spcBef>
                <a:spcPts val="0"/>
              </a:spcBef>
              <a:spcAft>
                <a:spcPts val="0"/>
              </a:spcAft>
              <a:defRPr sz="800">
                <a:latin typeface="+mn-lt"/>
                <a:cs typeface="+mn-cs"/>
              </a:defRPr>
            </a:lvl1pPr>
          </a:lstStyle>
          <a:p>
            <a:pPr>
              <a:defRPr/>
            </a:pPr>
            <a:fld id="{BB3322C3-E673-481E-B074-19D266A84E88}" type="slidenum">
              <a:rPr lang="fi-FI"/>
              <a:pPr>
                <a:defRPr/>
              </a:pPr>
              <a:t>‹#›</a:t>
            </a:fld>
            <a:endParaRPr lang="fi-FI"/>
          </a:p>
        </p:txBody>
      </p:sp>
    </p:spTree>
    <p:extLst>
      <p:ext uri="{BB962C8B-B14F-4D97-AF65-F5344CB8AC3E}">
        <p14:creationId xmlns:p14="http://schemas.microsoft.com/office/powerpoint/2010/main" val="2180137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2000" dirty="0" smtClean="0"/>
              <a:t>- Kuka olen ja mitä teen</a:t>
            </a:r>
          </a:p>
          <a:p>
            <a:pPr marL="171450" indent="-171450">
              <a:buFontTx/>
              <a:buChar char="-"/>
            </a:pPr>
            <a:r>
              <a:rPr lang="fi-FI" sz="2000" dirty="0" err="1" smtClean="0"/>
              <a:t>Ksv:ssä</a:t>
            </a:r>
            <a:r>
              <a:rPr lang="fi-FI" sz="2000" dirty="0" smtClean="0"/>
              <a:t> asemakaavoja ja liikennesuunnitelmia</a:t>
            </a:r>
          </a:p>
          <a:p>
            <a:pPr marL="171450" indent="-171450">
              <a:buFontTx/>
              <a:buChar char="-"/>
            </a:pPr>
            <a:r>
              <a:rPr lang="fi-FI" sz="2000" dirty="0" smtClean="0"/>
              <a:t>Kerron teille </a:t>
            </a:r>
            <a:r>
              <a:rPr lang="fi-FI" sz="2000" dirty="0" err="1" smtClean="0"/>
              <a:t>yk</a:t>
            </a:r>
            <a:r>
              <a:rPr lang="fi-FI" sz="2000" dirty="0" smtClean="0"/>
              <a:t>, kysely, open data ja </a:t>
            </a:r>
            <a:r>
              <a:rPr lang="fi-FI" sz="2000" dirty="0" err="1" smtClean="0"/>
              <a:t>hackathon</a:t>
            </a:r>
            <a:endParaRPr lang="fi-FI" sz="2000" dirty="0" smtClean="0"/>
          </a:p>
          <a:p>
            <a:pPr marL="171450" indent="-171450">
              <a:buFontTx/>
              <a:buChar char="-"/>
            </a:pPr>
            <a:r>
              <a:rPr lang="fi-FI" sz="2000" dirty="0" smtClean="0"/>
              <a:t>Tarinan opetus: minimaalisilla tiedoilla, vähällä ajalla ja yhteistyöllä voi tehdä mitä vain itse haluaa…</a:t>
            </a:r>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1</a:t>
            </a:fld>
            <a:endParaRPr lang="fi-FI"/>
          </a:p>
        </p:txBody>
      </p:sp>
    </p:spTree>
    <p:extLst>
      <p:ext uri="{BB962C8B-B14F-4D97-AF65-F5344CB8AC3E}">
        <p14:creationId xmlns:p14="http://schemas.microsoft.com/office/powerpoint/2010/main" val="313890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Kuinka moni tietää mikä on yleiskaava?</a:t>
            </a:r>
          </a:p>
          <a:p>
            <a:r>
              <a:rPr lang="fi-FI" dirty="0" smtClean="0"/>
              <a:t>Mikä se on?</a:t>
            </a:r>
          </a:p>
          <a:p>
            <a:r>
              <a:rPr lang="fi-FI" dirty="0" smtClean="0"/>
              <a:t>Kuinka moni tietää että Helsingissä tehdään parhaillaan uutta yleiskaavaa?</a:t>
            </a:r>
          </a:p>
          <a:p>
            <a:endParaRPr lang="fi-FI" dirty="0"/>
          </a:p>
          <a:p>
            <a:r>
              <a:rPr lang="fi-FI" dirty="0" smtClean="0"/>
              <a:t>Ehkä abstraktein, vaikein ymmärtää, </a:t>
            </a:r>
            <a:r>
              <a:rPr lang="fi-FI" dirty="0" err="1" smtClean="0"/>
              <a:t>laajiin</a:t>
            </a:r>
            <a:r>
              <a:rPr lang="fi-FI" dirty="0" smtClean="0"/>
              <a:t> suunnitelma joka meillä tehdään. Joku on sanonut: kiinnostavin </a:t>
            </a:r>
            <a:r>
              <a:rPr lang="fi-FI" dirty="0" err="1" smtClean="0"/>
              <a:t>epäkiinnostava</a:t>
            </a:r>
            <a:r>
              <a:rPr lang="fi-FI" dirty="0" smtClean="0"/>
              <a:t> asia (tarkista!)</a:t>
            </a:r>
          </a:p>
          <a:p>
            <a:endParaRPr lang="fi-FI" dirty="0"/>
          </a:p>
          <a:p>
            <a:r>
              <a:rPr lang="fi-FI" dirty="0" smtClean="0"/>
              <a:t>Tavoite:</a:t>
            </a:r>
          </a:p>
          <a:p>
            <a:pPr marL="171450" indent="-171450">
              <a:buFontTx/>
              <a:buChar char="-"/>
            </a:pPr>
            <a:r>
              <a:rPr lang="fi-FI" dirty="0" smtClean="0"/>
              <a:t>Saada sitä ymmärrettävämmäksi</a:t>
            </a:r>
          </a:p>
          <a:p>
            <a:pPr marL="171450" indent="-171450">
              <a:buFontTx/>
              <a:buChar char="-"/>
            </a:pPr>
            <a:r>
              <a:rPr lang="fi-FI" dirty="0" smtClean="0"/>
              <a:t>Ne joita kiinnostaa saisivat tiedon</a:t>
            </a:r>
          </a:p>
          <a:p>
            <a:pPr marL="171450" indent="-171450">
              <a:buFontTx/>
              <a:buChar char="-"/>
            </a:pPr>
            <a:r>
              <a:rPr lang="fi-FI" dirty="0" smtClean="0"/>
              <a:t>Ihmiset ymmärtää miten se vaikuttaa heidän elämäänsä</a:t>
            </a:r>
          </a:p>
          <a:p>
            <a:pPr marL="171450" indent="-171450">
              <a:buFontTx/>
              <a:buChar char="-"/>
            </a:pPr>
            <a:r>
              <a:rPr lang="fi-FI" dirty="0" smtClean="0"/>
              <a:t>Yleiskaavoittajien ideoiden hyväksyminen ja ymmärtäminen</a:t>
            </a:r>
          </a:p>
          <a:p>
            <a:pPr marL="171450" indent="-171450">
              <a:buFontTx/>
              <a:buChar char="-"/>
            </a:pPr>
            <a:endParaRPr lang="fi-FI" dirty="0"/>
          </a:p>
          <a:p>
            <a:r>
              <a:rPr lang="fi-FI" dirty="0" smtClean="0"/>
              <a:t>Nettisivuja, työpajoja, yms. Marraskuusta joulukuuhun nettikysely</a:t>
            </a:r>
          </a:p>
          <a:p>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2</a:t>
            </a:fld>
            <a:endParaRPr lang="fi-FI"/>
          </a:p>
        </p:txBody>
      </p:sp>
    </p:spTree>
    <p:extLst>
      <p:ext uri="{BB962C8B-B14F-4D97-AF65-F5344CB8AC3E}">
        <p14:creationId xmlns:p14="http://schemas.microsoft.com/office/powerpoint/2010/main" val="238718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Meillä oli taustakysymyksiä, tietenkin: ikä, missä asut, liikkumisesta yms.</a:t>
            </a:r>
          </a:p>
          <a:p>
            <a:r>
              <a:rPr lang="fi-FI" dirty="0" smtClean="0"/>
              <a:t>Väittämiä: mitä mieltä ihmiset on väittämistä</a:t>
            </a:r>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5</a:t>
            </a:fld>
            <a:endParaRPr lang="fi-FI"/>
          </a:p>
        </p:txBody>
      </p:sp>
    </p:spTree>
    <p:extLst>
      <p:ext uri="{BB962C8B-B14F-4D97-AF65-F5344CB8AC3E}">
        <p14:creationId xmlns:p14="http://schemas.microsoft.com/office/powerpoint/2010/main" val="388062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Vastaajia saatiin todella paljon </a:t>
            </a:r>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6</a:t>
            </a:fld>
            <a:endParaRPr lang="fi-FI"/>
          </a:p>
        </p:txBody>
      </p:sp>
    </p:spTree>
    <p:extLst>
      <p:ext uri="{BB962C8B-B14F-4D97-AF65-F5344CB8AC3E}">
        <p14:creationId xmlns:p14="http://schemas.microsoft.com/office/powerpoint/2010/main" val="301607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641630"/>
            <a:ext cx="5435600" cy="4938382"/>
          </a:xfrm>
        </p:spPr>
        <p:txBody>
          <a:bodyPr/>
          <a:lstStyle/>
          <a:p>
            <a:r>
              <a:rPr lang="fi-FI" sz="1100" dirty="0" smtClean="0">
                <a:latin typeface="Cambria" pitchFamily="18" charset="0"/>
              </a:rPr>
              <a:t>Ryhmittelyanalyysin avulla tunnistettiin kaksi ryhmää, jotka nimettiin tiivistyskriitikoiksi ja urbaaneiksi. Näiden kahden ryhmän arvoprofiilit ovat sisäisesti yhdenmukaiset, mutta eroavat kuitenkin merkitsevästi toisistaan suurimmassa osassa väittämiä.”Urbaanit” ovat selvästi sitä mieltä, että kaupunkia on hyvä tiivistää ja että tällä tavoin voidaan saavuttaa suurkaupungeille ominaisia laadullisia etuja. ”Tiivistyskriitikotkaan” eivät täysin tyrmää kaupungin tiivistämistä, mutta he kokevat rakenteen tiivistämisen enemmän henkilökohtaisista laatukriteereistä luopumisena. Heidän mielestään kasvu tulee suunnata muualle kuin heidän omalle asuinalueelleen. Tiivistyskriitikot kokevat oman alueensa valmiiksi eikä korkeaa rakentamista nähdä myönteisenä. Näkemykset kahden ryhmän välillä ovat </a:t>
            </a:r>
            <a:r>
              <a:rPr lang="fi-FI" sz="1100" dirty="0">
                <a:latin typeface="Cambria" pitchFamily="18" charset="0"/>
              </a:rPr>
              <a:t>yhteneväisiä ainoastaan yhden väittämän kohdalla, joka koskee ulkoilua joko pienillä lähellä kotia sijaitsevilla alueilla tai kauempana. Kummassakin ryhmässä suurin osa vastaajista on sitä mieltä, että pienet lähellä kotia sijaitsevat puistoalueet ovat riittäviä ulkoiluun. </a:t>
            </a:r>
            <a:endParaRPr lang="fi-FI" sz="1100" dirty="0" smtClean="0">
              <a:latin typeface="Cambria" pitchFamily="18" charset="0"/>
            </a:endParaRPr>
          </a:p>
          <a:p>
            <a:endParaRPr lang="fi-FI" sz="1100" i="1" dirty="0" smtClean="0">
              <a:latin typeface="Cambria" pitchFamily="18" charset="0"/>
            </a:endParaRPr>
          </a:p>
          <a:p>
            <a:endParaRPr lang="fi-FI" sz="1100" i="1" dirty="0">
              <a:latin typeface="Cambria" pitchFamily="18" charset="0"/>
            </a:endParaRPr>
          </a:p>
          <a:p>
            <a:endParaRPr lang="fi-FI" sz="1100" i="1" dirty="0" smtClean="0">
              <a:latin typeface="Cambria" pitchFamily="18" charset="0"/>
            </a:endParaRPr>
          </a:p>
          <a:p>
            <a:endParaRPr lang="fi-FI" sz="1100" i="1" dirty="0">
              <a:latin typeface="Cambria" pitchFamily="18" charset="0"/>
            </a:endParaRPr>
          </a:p>
          <a:p>
            <a:endParaRPr lang="fi-FI" sz="1100" i="1" dirty="0" smtClean="0">
              <a:latin typeface="Cambria" pitchFamily="18" charset="0"/>
            </a:endParaRPr>
          </a:p>
          <a:p>
            <a:endParaRPr lang="fi-FI" sz="1100" i="1" dirty="0">
              <a:latin typeface="Cambria" pitchFamily="18" charset="0"/>
            </a:endParaRPr>
          </a:p>
          <a:p>
            <a:endParaRPr lang="fi-FI" sz="1100" i="1" dirty="0" smtClean="0">
              <a:latin typeface="Cambria" pitchFamily="18" charset="0"/>
            </a:endParaRPr>
          </a:p>
          <a:p>
            <a:r>
              <a:rPr lang="fi-FI" sz="1000" dirty="0" smtClean="0">
                <a:latin typeface="Cambria" pitchFamily="18" charset="0"/>
              </a:rPr>
              <a:t>Kaikki </a:t>
            </a:r>
            <a:r>
              <a:rPr lang="fi-FI" sz="1000" dirty="0">
                <a:latin typeface="Cambria" pitchFamily="18" charset="0"/>
              </a:rPr>
              <a:t>vastaajat eivät ottanut kantaa jokaiseen annettuun väitteeseen.  Tehtyyn ryhmittelyanalyysiin haluttiin  kuitenkin useampi vastaaja mukaan. Tästä syystä aineistoon lisättiin puuttuvien arvojen kohdalle kaikkien vastaajien keskiarvo kyseiseen väitteeseen niiden vastaajien kohdalle, jotka olivat ottaneet kantaa johonkin väitteeseen. Arvoprofiileissa ei ollut sisällöllisesti eroa alkuperäisen aineiston ja lisätyn aineiston välillä, ja ryhmien osuudet olivat näillä kahdella analyysitavalla 35 %/65 % ja 39 %/65 %. Jatkoanalyyseissa esitellään lisätyn aineiston perusteella muodostettuja tuloksia.</a:t>
            </a:r>
          </a:p>
          <a:p>
            <a:endParaRPr lang="fi-FI" sz="1100" dirty="0">
              <a:latin typeface="Cambria" pitchFamily="18" charset="0"/>
            </a:endParaRPr>
          </a:p>
        </p:txBody>
      </p:sp>
      <p:cxnSp>
        <p:nvCxnSpPr>
          <p:cNvPr id="6" name="Straight Connector 5"/>
          <p:cNvCxnSpPr/>
          <p:nvPr/>
        </p:nvCxnSpPr>
        <p:spPr>
          <a:xfrm>
            <a:off x="614941" y="8328674"/>
            <a:ext cx="54932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47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smtClean="0"/>
          </a:p>
        </p:txBody>
      </p:sp>
      <p:sp>
        <p:nvSpPr>
          <p:cNvPr id="4" name="Dian numeron paikkamerkki 3"/>
          <p:cNvSpPr>
            <a:spLocks noGrp="1"/>
          </p:cNvSpPr>
          <p:nvPr>
            <p:ph type="sldNum" sz="quarter" idx="5"/>
          </p:nvPr>
        </p:nvSpPr>
        <p:spPr/>
        <p:txBody>
          <a:bodyPr/>
          <a:lstStyle/>
          <a:p>
            <a:pPr>
              <a:defRPr/>
            </a:pPr>
            <a:fld id="{A09CF65C-18E0-46DF-9952-7DF5CE9B4BB4}" type="slidenum">
              <a:rPr lang="fi-FI" smtClean="0"/>
              <a:pPr>
                <a:defRPr/>
              </a:pPr>
              <a:t>10</a:t>
            </a:fld>
            <a:endParaRPr lang="fi-F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24</a:t>
            </a:fld>
            <a:endParaRPr lang="fi-FI"/>
          </a:p>
        </p:txBody>
      </p:sp>
    </p:spTree>
    <p:extLst>
      <p:ext uri="{BB962C8B-B14F-4D97-AF65-F5344CB8AC3E}">
        <p14:creationId xmlns:p14="http://schemas.microsoft.com/office/powerpoint/2010/main" val="133564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BB3322C3-E673-481E-B074-19D266A84E88}" type="slidenum">
              <a:rPr lang="fi-FI" smtClean="0"/>
              <a:pPr>
                <a:defRPr/>
              </a:pPr>
              <a:t>25</a:t>
            </a:fld>
            <a:endParaRPr lang="fi-FI"/>
          </a:p>
        </p:txBody>
      </p:sp>
    </p:spTree>
    <p:extLst>
      <p:ext uri="{BB962C8B-B14F-4D97-AF65-F5344CB8AC3E}">
        <p14:creationId xmlns:p14="http://schemas.microsoft.com/office/powerpoint/2010/main" val="1335644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grpSp>
        <p:nvGrpSpPr>
          <p:cNvPr id="6" name="Group 1040"/>
          <p:cNvGrpSpPr>
            <a:grpSpLocks/>
          </p:cNvGrpSpPr>
          <p:nvPr userDrawn="1"/>
        </p:nvGrpSpPr>
        <p:grpSpPr bwMode="auto">
          <a:xfrm>
            <a:off x="0" y="-1588"/>
            <a:ext cx="9150350" cy="6859588"/>
            <a:chOff x="0" y="-1588"/>
            <a:chExt cx="9150350" cy="6859588"/>
          </a:xfrm>
        </p:grpSpPr>
        <p:sp>
          <p:nvSpPr>
            <p:cNvPr id="7" name="Freeform 6"/>
            <p:cNvSpPr>
              <a:spLocks/>
            </p:cNvSpPr>
            <p:nvPr userDrawn="1"/>
          </p:nvSpPr>
          <p:spPr bwMode="auto">
            <a:xfrm>
              <a:off x="8570913" y="4572000"/>
              <a:ext cx="571500" cy="1143000"/>
            </a:xfrm>
            <a:custGeom>
              <a:avLst/>
              <a:gdLst>
                <a:gd name="T0" fmla="*/ 720 w 720"/>
                <a:gd name="T1" fmla="*/ 1440 h 1440"/>
                <a:gd name="T2" fmla="*/ 0 w 720"/>
                <a:gd name="T3" fmla="*/ 1440 h 1440"/>
                <a:gd name="T4" fmla="*/ 0 w 720"/>
                <a:gd name="T5" fmla="*/ 720 h 1440"/>
                <a:gd name="T6" fmla="*/ 720 w 720"/>
                <a:gd name="T7" fmla="*/ 0 h 1440"/>
                <a:gd name="T8" fmla="*/ 720 w 720"/>
                <a:gd name="T9" fmla="*/ 720 h 1440"/>
                <a:gd name="T10" fmla="*/ 720 w 720"/>
                <a:gd name="T11" fmla="*/ 1440 h 1440"/>
              </a:gdLst>
              <a:ahLst/>
              <a:cxnLst>
                <a:cxn ang="0">
                  <a:pos x="T0" y="T1"/>
                </a:cxn>
                <a:cxn ang="0">
                  <a:pos x="T2" y="T3"/>
                </a:cxn>
                <a:cxn ang="0">
                  <a:pos x="T4" y="T5"/>
                </a:cxn>
                <a:cxn ang="0">
                  <a:pos x="T6" y="T7"/>
                </a:cxn>
                <a:cxn ang="0">
                  <a:pos x="T8" y="T9"/>
                </a:cxn>
                <a:cxn ang="0">
                  <a:pos x="T10" y="T11"/>
                </a:cxn>
              </a:cxnLst>
              <a:rect l="0" t="0" r="r" b="b"/>
              <a:pathLst>
                <a:path w="720" h="1440">
                  <a:moveTo>
                    <a:pt x="720" y="1440"/>
                  </a:moveTo>
                  <a:lnTo>
                    <a:pt x="0" y="1440"/>
                  </a:lnTo>
                  <a:lnTo>
                    <a:pt x="0" y="720"/>
                  </a:lnTo>
                  <a:lnTo>
                    <a:pt x="720" y="0"/>
                  </a:lnTo>
                  <a:lnTo>
                    <a:pt x="720" y="720"/>
                  </a:lnTo>
                  <a:lnTo>
                    <a:pt x="720" y="144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8" name="Freeform 7"/>
            <p:cNvSpPr>
              <a:spLocks/>
            </p:cNvSpPr>
            <p:nvPr userDrawn="1"/>
          </p:nvSpPr>
          <p:spPr bwMode="auto">
            <a:xfrm>
              <a:off x="0" y="2286000"/>
              <a:ext cx="571500" cy="1714500"/>
            </a:xfrm>
            <a:custGeom>
              <a:avLst/>
              <a:gdLst>
                <a:gd name="T0" fmla="*/ 0 w 720"/>
                <a:gd name="T1" fmla="*/ 0 h 2160"/>
                <a:gd name="T2" fmla="*/ 720 w 720"/>
                <a:gd name="T3" fmla="*/ 0 h 2160"/>
                <a:gd name="T4" fmla="*/ 720 w 720"/>
                <a:gd name="T5" fmla="*/ 720 h 2160"/>
                <a:gd name="T6" fmla="*/ 720 w 720"/>
                <a:gd name="T7" fmla="*/ 1440 h 2160"/>
                <a:gd name="T8" fmla="*/ 0 w 720"/>
                <a:gd name="T9" fmla="*/ 2160 h 2160"/>
                <a:gd name="T10" fmla="*/ 0 w 720"/>
                <a:gd name="T11" fmla="*/ 1080 h 2160"/>
                <a:gd name="T12" fmla="*/ 0 w 720"/>
                <a:gd name="T13" fmla="*/ 0 h 2160"/>
              </a:gdLst>
              <a:ahLst/>
              <a:cxnLst>
                <a:cxn ang="0">
                  <a:pos x="T0" y="T1"/>
                </a:cxn>
                <a:cxn ang="0">
                  <a:pos x="T2" y="T3"/>
                </a:cxn>
                <a:cxn ang="0">
                  <a:pos x="T4" y="T5"/>
                </a:cxn>
                <a:cxn ang="0">
                  <a:pos x="T6" y="T7"/>
                </a:cxn>
                <a:cxn ang="0">
                  <a:pos x="T8" y="T9"/>
                </a:cxn>
                <a:cxn ang="0">
                  <a:pos x="T10" y="T11"/>
                </a:cxn>
                <a:cxn ang="0">
                  <a:pos x="T12" y="T13"/>
                </a:cxn>
              </a:cxnLst>
              <a:rect l="0" t="0" r="r" b="b"/>
              <a:pathLst>
                <a:path w="720" h="2160">
                  <a:moveTo>
                    <a:pt x="0" y="0"/>
                  </a:moveTo>
                  <a:lnTo>
                    <a:pt x="720" y="0"/>
                  </a:lnTo>
                  <a:lnTo>
                    <a:pt x="720" y="720"/>
                  </a:lnTo>
                  <a:lnTo>
                    <a:pt x="720" y="1440"/>
                  </a:lnTo>
                  <a:lnTo>
                    <a:pt x="0" y="2160"/>
                  </a:lnTo>
                  <a:lnTo>
                    <a:pt x="0" y="1080"/>
                  </a:lnTo>
                  <a:lnTo>
                    <a:pt x="0" y="0"/>
                  </a:lnTo>
                  <a:close/>
                </a:path>
              </a:pathLst>
            </a:custGeom>
            <a:solidFill>
              <a:srgbClr val="52A7DD"/>
            </a:solidFill>
            <a:ln>
              <a:noFill/>
            </a:ln>
            <a:extLst/>
          </p:spPr>
          <p:txBody>
            <a:bodyPr/>
            <a:lstStyle/>
            <a:p>
              <a:pPr fontAlgn="auto">
                <a:spcBef>
                  <a:spcPts val="0"/>
                </a:spcBef>
                <a:spcAft>
                  <a:spcPts val="0"/>
                </a:spcAft>
                <a:defRPr/>
              </a:pPr>
              <a:endParaRPr lang="fi-FI">
                <a:latin typeface="+mn-lt"/>
                <a:cs typeface="+mn-cs"/>
              </a:endParaRPr>
            </a:p>
          </p:txBody>
        </p:sp>
        <p:sp>
          <p:nvSpPr>
            <p:cNvPr id="9" name="Freeform 8"/>
            <p:cNvSpPr>
              <a:spLocks/>
            </p:cNvSpPr>
            <p:nvPr userDrawn="1"/>
          </p:nvSpPr>
          <p:spPr bwMode="auto">
            <a:xfrm>
              <a:off x="8570913" y="1717675"/>
              <a:ext cx="285750" cy="568325"/>
            </a:xfrm>
            <a:custGeom>
              <a:avLst/>
              <a:gdLst>
                <a:gd name="T0" fmla="*/ 358 w 358"/>
                <a:gd name="T1" fmla="*/ 357 h 716"/>
                <a:gd name="T2" fmla="*/ 0 w 358"/>
                <a:gd name="T3" fmla="*/ 716 h 716"/>
                <a:gd name="T4" fmla="*/ 0 w 358"/>
                <a:gd name="T5" fmla="*/ 0 h 716"/>
                <a:gd name="T6" fmla="*/ 358 w 358"/>
                <a:gd name="T7" fmla="*/ 357 h 716"/>
              </a:gdLst>
              <a:ahLst/>
              <a:cxnLst>
                <a:cxn ang="0">
                  <a:pos x="T0" y="T1"/>
                </a:cxn>
                <a:cxn ang="0">
                  <a:pos x="T2" y="T3"/>
                </a:cxn>
                <a:cxn ang="0">
                  <a:pos x="T4" y="T5"/>
                </a:cxn>
                <a:cxn ang="0">
                  <a:pos x="T6" y="T7"/>
                </a:cxn>
              </a:cxnLst>
              <a:rect l="0" t="0" r="r" b="b"/>
              <a:pathLst>
                <a:path w="358" h="716">
                  <a:moveTo>
                    <a:pt x="358" y="357"/>
                  </a:moveTo>
                  <a:lnTo>
                    <a:pt x="0" y="716"/>
                  </a:lnTo>
                  <a:lnTo>
                    <a:pt x="0" y="0"/>
                  </a:lnTo>
                  <a:lnTo>
                    <a:pt x="358" y="357"/>
                  </a:lnTo>
                  <a:close/>
                </a:path>
              </a:pathLst>
            </a:custGeom>
            <a:solidFill>
              <a:srgbClr val="52A7DD"/>
            </a:solidFill>
            <a:ln>
              <a:noFill/>
            </a:ln>
            <a:extLst/>
          </p:spPr>
          <p:txBody>
            <a:bodyPr/>
            <a:lstStyle/>
            <a:p>
              <a:pPr fontAlgn="auto">
                <a:spcBef>
                  <a:spcPts val="0"/>
                </a:spcBef>
                <a:spcAft>
                  <a:spcPts val="0"/>
                </a:spcAft>
                <a:defRPr/>
              </a:pPr>
              <a:endParaRPr lang="fi-FI">
                <a:latin typeface="+mn-lt"/>
                <a:cs typeface="+mn-cs"/>
              </a:endParaRPr>
            </a:p>
          </p:txBody>
        </p:sp>
        <p:sp>
          <p:nvSpPr>
            <p:cNvPr id="10" name="Freeform 9"/>
            <p:cNvSpPr>
              <a:spLocks/>
            </p:cNvSpPr>
            <p:nvPr userDrawn="1"/>
          </p:nvSpPr>
          <p:spPr bwMode="auto">
            <a:xfrm>
              <a:off x="8570913" y="2286000"/>
              <a:ext cx="571500" cy="571500"/>
            </a:xfrm>
            <a:custGeom>
              <a:avLst/>
              <a:gdLst>
                <a:gd name="T0" fmla="*/ 720 w 720"/>
                <a:gd name="T1" fmla="*/ 0 h 720"/>
                <a:gd name="T2" fmla="*/ 720 w 720"/>
                <a:gd name="T3" fmla="*/ 720 h 720"/>
                <a:gd name="T4" fmla="*/ 0 w 720"/>
                <a:gd name="T5" fmla="*/ 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720" y="720"/>
                  </a:lnTo>
                  <a:lnTo>
                    <a:pt x="0" y="0"/>
                  </a:lnTo>
                  <a:lnTo>
                    <a:pt x="720" y="0"/>
                  </a:lnTo>
                  <a:close/>
                </a:path>
              </a:pathLst>
            </a:cu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11" name="Freeform 10"/>
            <p:cNvSpPr>
              <a:spLocks/>
            </p:cNvSpPr>
            <p:nvPr userDrawn="1"/>
          </p:nvSpPr>
          <p:spPr bwMode="auto">
            <a:xfrm>
              <a:off x="8570913" y="22860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52A7DD"/>
            </a:solidFill>
            <a:ln>
              <a:noFill/>
            </a:ln>
            <a:extLst/>
          </p:spPr>
          <p:txBody>
            <a:bodyPr/>
            <a:lstStyle/>
            <a:p>
              <a:pPr fontAlgn="auto">
                <a:spcBef>
                  <a:spcPts val="0"/>
                </a:spcBef>
                <a:spcAft>
                  <a:spcPts val="0"/>
                </a:spcAft>
                <a:defRPr/>
              </a:pPr>
              <a:endParaRPr lang="fi-FI">
                <a:latin typeface="+mn-lt"/>
                <a:cs typeface="+mn-cs"/>
              </a:endParaRPr>
            </a:p>
          </p:txBody>
        </p:sp>
        <p:sp>
          <p:nvSpPr>
            <p:cNvPr id="12" name="Rectangle 11"/>
            <p:cNvSpPr>
              <a:spLocks noChangeArrowheads="1"/>
            </p:cNvSpPr>
            <p:nvPr userDrawn="1"/>
          </p:nvSpPr>
          <p:spPr bwMode="auto">
            <a:xfrm>
              <a:off x="8570913" y="285750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13" name="Rectangle 12"/>
            <p:cNvSpPr>
              <a:spLocks noChangeArrowheads="1"/>
            </p:cNvSpPr>
            <p:nvPr userDrawn="1"/>
          </p:nvSpPr>
          <p:spPr bwMode="auto">
            <a:xfrm>
              <a:off x="8570913" y="3429000"/>
              <a:ext cx="571500" cy="571500"/>
            </a:xfrm>
            <a:prstGeom prst="rect">
              <a:avLst/>
            </a:pr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14" name="Freeform 13"/>
            <p:cNvSpPr>
              <a:spLocks/>
            </p:cNvSpPr>
            <p:nvPr userDrawn="1"/>
          </p:nvSpPr>
          <p:spPr bwMode="auto">
            <a:xfrm>
              <a:off x="8567738" y="5148263"/>
              <a:ext cx="569912" cy="569912"/>
            </a:xfrm>
            <a:custGeom>
              <a:avLst/>
              <a:gdLst>
                <a:gd name="T0" fmla="*/ 0 w 719"/>
                <a:gd name="T1" fmla="*/ 718 h 718"/>
                <a:gd name="T2" fmla="*/ 719 w 719"/>
                <a:gd name="T3" fmla="*/ 718 h 718"/>
                <a:gd name="T4" fmla="*/ 0 w 719"/>
                <a:gd name="T5" fmla="*/ 0 h 718"/>
                <a:gd name="T6" fmla="*/ 0 w 719"/>
                <a:gd name="T7" fmla="*/ 718 h 718"/>
              </a:gdLst>
              <a:ahLst/>
              <a:cxnLst>
                <a:cxn ang="0">
                  <a:pos x="T0" y="T1"/>
                </a:cxn>
                <a:cxn ang="0">
                  <a:pos x="T2" y="T3"/>
                </a:cxn>
                <a:cxn ang="0">
                  <a:pos x="T4" y="T5"/>
                </a:cxn>
                <a:cxn ang="0">
                  <a:pos x="T6" y="T7"/>
                </a:cxn>
              </a:cxnLst>
              <a:rect l="0" t="0" r="r" b="b"/>
              <a:pathLst>
                <a:path w="719" h="718">
                  <a:moveTo>
                    <a:pt x="0" y="718"/>
                  </a:moveTo>
                  <a:lnTo>
                    <a:pt x="719" y="718"/>
                  </a:lnTo>
                  <a:lnTo>
                    <a:pt x="0" y="0"/>
                  </a:lnTo>
                  <a:lnTo>
                    <a:pt x="0" y="718"/>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15" name="Rectangle 14"/>
            <p:cNvSpPr>
              <a:spLocks noChangeArrowheads="1"/>
            </p:cNvSpPr>
            <p:nvPr userDrawn="1"/>
          </p:nvSpPr>
          <p:spPr bwMode="auto">
            <a:xfrm>
              <a:off x="8570913" y="571500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16" name="Freeform 15"/>
            <p:cNvSpPr>
              <a:spLocks/>
            </p:cNvSpPr>
            <p:nvPr userDrawn="1"/>
          </p:nvSpPr>
          <p:spPr bwMode="auto">
            <a:xfrm>
              <a:off x="5715000" y="6286500"/>
              <a:ext cx="571500" cy="571500"/>
            </a:xfrm>
            <a:custGeom>
              <a:avLst/>
              <a:gdLst>
                <a:gd name="T0" fmla="*/ 720 w 720"/>
                <a:gd name="T1" fmla="*/ 720 h 720"/>
                <a:gd name="T2" fmla="*/ 0 w 720"/>
                <a:gd name="T3" fmla="*/ 720 h 720"/>
                <a:gd name="T4" fmla="*/ 720 w 720"/>
                <a:gd name="T5" fmla="*/ 0 h 720"/>
                <a:gd name="T6" fmla="*/ 720 w 720"/>
                <a:gd name="T7" fmla="*/ 720 h 720"/>
              </a:gdLst>
              <a:ahLst/>
              <a:cxnLst>
                <a:cxn ang="0">
                  <a:pos x="T0" y="T1"/>
                </a:cxn>
                <a:cxn ang="0">
                  <a:pos x="T2" y="T3"/>
                </a:cxn>
                <a:cxn ang="0">
                  <a:pos x="T4" y="T5"/>
                </a:cxn>
                <a:cxn ang="0">
                  <a:pos x="T6" y="T7"/>
                </a:cxn>
              </a:cxnLst>
              <a:rect l="0" t="0" r="r" b="b"/>
              <a:pathLst>
                <a:path w="720" h="720">
                  <a:moveTo>
                    <a:pt x="720" y="720"/>
                  </a:moveTo>
                  <a:lnTo>
                    <a:pt x="0" y="720"/>
                  </a:lnTo>
                  <a:lnTo>
                    <a:pt x="720" y="0"/>
                  </a:lnTo>
                  <a:lnTo>
                    <a:pt x="72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17" name="Freeform 16"/>
            <p:cNvSpPr>
              <a:spLocks/>
            </p:cNvSpPr>
            <p:nvPr userDrawn="1"/>
          </p:nvSpPr>
          <p:spPr bwMode="auto">
            <a:xfrm>
              <a:off x="5715000" y="6286500"/>
              <a:ext cx="571500" cy="571500"/>
            </a:xfrm>
            <a:custGeom>
              <a:avLst/>
              <a:gdLst>
                <a:gd name="T0" fmla="*/ 0 w 720"/>
                <a:gd name="T1" fmla="*/ 0 h 720"/>
                <a:gd name="T2" fmla="*/ 720 w 720"/>
                <a:gd name="T3" fmla="*/ 0 h 720"/>
                <a:gd name="T4" fmla="*/ 0 w 720"/>
                <a:gd name="T5" fmla="*/ 720 h 720"/>
                <a:gd name="T6" fmla="*/ 0 w 720"/>
                <a:gd name="T7" fmla="*/ 0 h 720"/>
              </a:gdLst>
              <a:ahLst/>
              <a:cxnLst>
                <a:cxn ang="0">
                  <a:pos x="T0" y="T1"/>
                </a:cxn>
                <a:cxn ang="0">
                  <a:pos x="T2" y="T3"/>
                </a:cxn>
                <a:cxn ang="0">
                  <a:pos x="T4" y="T5"/>
                </a:cxn>
                <a:cxn ang="0">
                  <a:pos x="T6" y="T7"/>
                </a:cxn>
              </a:cxnLst>
              <a:rect l="0" t="0" r="r" b="b"/>
              <a:pathLst>
                <a:path w="720" h="720">
                  <a:moveTo>
                    <a:pt x="0" y="0"/>
                  </a:moveTo>
                  <a:lnTo>
                    <a:pt x="720" y="0"/>
                  </a:lnTo>
                  <a:lnTo>
                    <a:pt x="0" y="720"/>
                  </a:lnTo>
                  <a:lnTo>
                    <a:pt x="0" y="0"/>
                  </a:lnTo>
                  <a:close/>
                </a:path>
              </a:pathLst>
            </a:cu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18" name="Freeform 17"/>
            <p:cNvSpPr>
              <a:spLocks/>
            </p:cNvSpPr>
            <p:nvPr userDrawn="1"/>
          </p:nvSpPr>
          <p:spPr bwMode="auto">
            <a:xfrm>
              <a:off x="5715000" y="0"/>
              <a:ext cx="571500" cy="571500"/>
            </a:xfrm>
            <a:custGeom>
              <a:avLst/>
              <a:gdLst>
                <a:gd name="T0" fmla="*/ 0 w 720"/>
                <a:gd name="T1" fmla="*/ 0 h 720"/>
                <a:gd name="T2" fmla="*/ 720 w 720"/>
                <a:gd name="T3" fmla="*/ 0 h 720"/>
                <a:gd name="T4" fmla="*/ 0 w 720"/>
                <a:gd name="T5" fmla="*/ 720 h 720"/>
                <a:gd name="T6" fmla="*/ 0 w 720"/>
                <a:gd name="T7" fmla="*/ 0 h 720"/>
              </a:gdLst>
              <a:ahLst/>
              <a:cxnLst>
                <a:cxn ang="0">
                  <a:pos x="T0" y="T1"/>
                </a:cxn>
                <a:cxn ang="0">
                  <a:pos x="T2" y="T3"/>
                </a:cxn>
                <a:cxn ang="0">
                  <a:pos x="T4" y="T5"/>
                </a:cxn>
                <a:cxn ang="0">
                  <a:pos x="T6" y="T7"/>
                </a:cxn>
              </a:cxnLst>
              <a:rect l="0" t="0" r="r" b="b"/>
              <a:pathLst>
                <a:path w="720" h="720">
                  <a:moveTo>
                    <a:pt x="0" y="0"/>
                  </a:moveTo>
                  <a:lnTo>
                    <a:pt x="720" y="0"/>
                  </a:lnTo>
                  <a:lnTo>
                    <a:pt x="0" y="720"/>
                  </a:lnTo>
                  <a:lnTo>
                    <a:pt x="0" y="0"/>
                  </a:lnTo>
                  <a:close/>
                </a:path>
              </a:pathLst>
            </a:cu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19" name="Freeform 18"/>
            <p:cNvSpPr>
              <a:spLocks/>
            </p:cNvSpPr>
            <p:nvPr userDrawn="1"/>
          </p:nvSpPr>
          <p:spPr bwMode="auto">
            <a:xfrm>
              <a:off x="6858000" y="6286500"/>
              <a:ext cx="569913"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20" name="Freeform 19"/>
            <p:cNvSpPr>
              <a:spLocks/>
            </p:cNvSpPr>
            <p:nvPr userDrawn="1"/>
          </p:nvSpPr>
          <p:spPr bwMode="auto">
            <a:xfrm>
              <a:off x="628650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21" name="Freeform 20"/>
            <p:cNvSpPr>
              <a:spLocks/>
            </p:cNvSpPr>
            <p:nvPr userDrawn="1"/>
          </p:nvSpPr>
          <p:spPr bwMode="auto">
            <a:xfrm>
              <a:off x="6286500"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22" name="Freeform 21"/>
            <p:cNvSpPr>
              <a:spLocks/>
            </p:cNvSpPr>
            <p:nvPr userDrawn="1"/>
          </p:nvSpPr>
          <p:spPr bwMode="auto">
            <a:xfrm>
              <a:off x="6858000" y="6286500"/>
              <a:ext cx="569913"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23" name="Freeform 22"/>
            <p:cNvSpPr>
              <a:spLocks/>
            </p:cNvSpPr>
            <p:nvPr userDrawn="1"/>
          </p:nvSpPr>
          <p:spPr bwMode="auto">
            <a:xfrm>
              <a:off x="7999413"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24" name="Freeform 23"/>
            <p:cNvSpPr>
              <a:spLocks/>
            </p:cNvSpPr>
            <p:nvPr userDrawn="1"/>
          </p:nvSpPr>
          <p:spPr bwMode="auto">
            <a:xfrm>
              <a:off x="7999413"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25" name="Freeform 24"/>
            <p:cNvSpPr>
              <a:spLocks/>
            </p:cNvSpPr>
            <p:nvPr userDrawn="1"/>
          </p:nvSpPr>
          <p:spPr bwMode="auto">
            <a:xfrm>
              <a:off x="7427913"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26" name="Freeform 25"/>
            <p:cNvSpPr>
              <a:spLocks/>
            </p:cNvSpPr>
            <p:nvPr userDrawn="1"/>
          </p:nvSpPr>
          <p:spPr bwMode="auto">
            <a:xfrm>
              <a:off x="8570913" y="6286500"/>
              <a:ext cx="571500" cy="571500"/>
            </a:xfrm>
            <a:custGeom>
              <a:avLst/>
              <a:gdLst>
                <a:gd name="T0" fmla="*/ 0 w 720"/>
                <a:gd name="T1" fmla="*/ 0 h 720"/>
                <a:gd name="T2" fmla="*/ 720 w 720"/>
                <a:gd name="T3" fmla="*/ 0 h 720"/>
                <a:gd name="T4" fmla="*/ 0 w 720"/>
                <a:gd name="T5" fmla="*/ 720 h 720"/>
                <a:gd name="T6" fmla="*/ 0 w 720"/>
                <a:gd name="T7" fmla="*/ 0 h 720"/>
              </a:gdLst>
              <a:ahLst/>
              <a:cxnLst>
                <a:cxn ang="0">
                  <a:pos x="T0" y="T1"/>
                </a:cxn>
                <a:cxn ang="0">
                  <a:pos x="T2" y="T3"/>
                </a:cxn>
                <a:cxn ang="0">
                  <a:pos x="T4" y="T5"/>
                </a:cxn>
                <a:cxn ang="0">
                  <a:pos x="T6" y="T7"/>
                </a:cxn>
              </a:cxnLst>
              <a:rect l="0" t="0" r="r" b="b"/>
              <a:pathLst>
                <a:path w="720" h="720">
                  <a:moveTo>
                    <a:pt x="0" y="0"/>
                  </a:moveTo>
                  <a:lnTo>
                    <a:pt x="720" y="0"/>
                  </a:lnTo>
                  <a:lnTo>
                    <a:pt x="0" y="720"/>
                  </a:lnTo>
                  <a:lnTo>
                    <a:pt x="0" y="0"/>
                  </a:lnTo>
                  <a:close/>
                </a:path>
              </a:pathLst>
            </a:cu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27" name="Freeform 26"/>
            <p:cNvSpPr>
              <a:spLocks/>
            </p:cNvSpPr>
            <p:nvPr userDrawn="1"/>
          </p:nvSpPr>
          <p:spPr bwMode="auto">
            <a:xfrm>
              <a:off x="8570913" y="6286500"/>
              <a:ext cx="571500" cy="571500"/>
            </a:xfrm>
            <a:custGeom>
              <a:avLst/>
              <a:gdLst>
                <a:gd name="T0" fmla="*/ 720 w 720"/>
                <a:gd name="T1" fmla="*/ 720 h 720"/>
                <a:gd name="T2" fmla="*/ 0 w 720"/>
                <a:gd name="T3" fmla="*/ 720 h 720"/>
                <a:gd name="T4" fmla="*/ 720 w 720"/>
                <a:gd name="T5" fmla="*/ 0 h 720"/>
                <a:gd name="T6" fmla="*/ 720 w 720"/>
                <a:gd name="T7" fmla="*/ 720 h 720"/>
              </a:gdLst>
              <a:ahLst/>
              <a:cxnLst>
                <a:cxn ang="0">
                  <a:pos x="T0" y="T1"/>
                </a:cxn>
                <a:cxn ang="0">
                  <a:pos x="T2" y="T3"/>
                </a:cxn>
                <a:cxn ang="0">
                  <a:pos x="T4" y="T5"/>
                </a:cxn>
                <a:cxn ang="0">
                  <a:pos x="T6" y="T7"/>
                </a:cxn>
              </a:cxnLst>
              <a:rect l="0" t="0" r="r" b="b"/>
              <a:pathLst>
                <a:path w="720" h="720">
                  <a:moveTo>
                    <a:pt x="720" y="720"/>
                  </a:moveTo>
                  <a:lnTo>
                    <a:pt x="0" y="720"/>
                  </a:lnTo>
                  <a:lnTo>
                    <a:pt x="720" y="0"/>
                  </a:lnTo>
                  <a:lnTo>
                    <a:pt x="72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28" name="Freeform 27"/>
            <p:cNvSpPr>
              <a:spLocks/>
            </p:cNvSpPr>
            <p:nvPr userDrawn="1"/>
          </p:nvSpPr>
          <p:spPr bwMode="auto">
            <a:xfrm>
              <a:off x="0" y="4572000"/>
              <a:ext cx="571500" cy="571500"/>
            </a:xfrm>
            <a:custGeom>
              <a:avLst/>
              <a:gdLst>
                <a:gd name="T0" fmla="*/ 0 w 720"/>
                <a:gd name="T1" fmla="*/ 720 h 720"/>
                <a:gd name="T2" fmla="*/ 720 w 720"/>
                <a:gd name="T3" fmla="*/ 720 h 720"/>
                <a:gd name="T4" fmla="*/ 72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720" y="0"/>
                  </a:lnTo>
                  <a:lnTo>
                    <a:pt x="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29" name="Rectangle 28"/>
            <p:cNvSpPr>
              <a:spLocks noChangeArrowheads="1"/>
            </p:cNvSpPr>
            <p:nvPr userDrawn="1"/>
          </p:nvSpPr>
          <p:spPr bwMode="auto">
            <a:xfrm>
              <a:off x="0" y="514350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30" name="Freeform 29"/>
            <p:cNvSpPr>
              <a:spLocks/>
            </p:cNvSpPr>
            <p:nvPr userDrawn="1"/>
          </p:nvSpPr>
          <p:spPr bwMode="auto">
            <a:xfrm>
              <a:off x="0" y="4000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31" name="Freeform 30"/>
            <p:cNvSpPr>
              <a:spLocks/>
            </p:cNvSpPr>
            <p:nvPr userDrawn="1"/>
          </p:nvSpPr>
          <p:spPr bwMode="auto">
            <a:xfrm>
              <a:off x="0" y="4000500"/>
              <a:ext cx="571500" cy="571500"/>
            </a:xfrm>
            <a:custGeom>
              <a:avLst/>
              <a:gdLst>
                <a:gd name="T0" fmla="*/ 0 w 720"/>
                <a:gd name="T1" fmla="*/ 0 h 720"/>
                <a:gd name="T2" fmla="*/ 720 w 720"/>
                <a:gd name="T3" fmla="*/ 720 h 720"/>
                <a:gd name="T4" fmla="*/ 720 w 720"/>
                <a:gd name="T5" fmla="*/ 0 h 720"/>
                <a:gd name="T6" fmla="*/ 0 w 720"/>
                <a:gd name="T7" fmla="*/ 0 h 720"/>
              </a:gdLst>
              <a:ahLst/>
              <a:cxnLst>
                <a:cxn ang="0">
                  <a:pos x="T0" y="T1"/>
                </a:cxn>
                <a:cxn ang="0">
                  <a:pos x="T2" y="T3"/>
                </a:cxn>
                <a:cxn ang="0">
                  <a:pos x="T4" y="T5"/>
                </a:cxn>
                <a:cxn ang="0">
                  <a:pos x="T6" y="T7"/>
                </a:cxn>
              </a:cxnLst>
              <a:rect l="0" t="0" r="r" b="b"/>
              <a:pathLst>
                <a:path w="720" h="720">
                  <a:moveTo>
                    <a:pt x="0" y="0"/>
                  </a:moveTo>
                  <a:lnTo>
                    <a:pt x="720" y="720"/>
                  </a:lnTo>
                  <a:lnTo>
                    <a:pt x="720" y="0"/>
                  </a:lnTo>
                  <a:lnTo>
                    <a:pt x="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32" name="Freeform 31"/>
            <p:cNvSpPr>
              <a:spLocks/>
            </p:cNvSpPr>
            <p:nvPr userDrawn="1"/>
          </p:nvSpPr>
          <p:spPr bwMode="auto">
            <a:xfrm>
              <a:off x="0" y="57150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33" name="Freeform 32"/>
            <p:cNvSpPr>
              <a:spLocks/>
            </p:cNvSpPr>
            <p:nvPr userDrawn="1"/>
          </p:nvSpPr>
          <p:spPr bwMode="auto">
            <a:xfrm>
              <a:off x="457200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34" name="Freeform 33"/>
            <p:cNvSpPr>
              <a:spLocks/>
            </p:cNvSpPr>
            <p:nvPr userDrawn="1"/>
          </p:nvSpPr>
          <p:spPr bwMode="auto">
            <a:xfrm>
              <a:off x="5143500"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35" name="Freeform 34"/>
            <p:cNvSpPr>
              <a:spLocks/>
            </p:cNvSpPr>
            <p:nvPr userDrawn="1"/>
          </p:nvSpPr>
          <p:spPr bwMode="auto">
            <a:xfrm>
              <a:off x="2286000"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36" name="Freeform 35"/>
            <p:cNvSpPr>
              <a:spLocks/>
            </p:cNvSpPr>
            <p:nvPr userDrawn="1"/>
          </p:nvSpPr>
          <p:spPr bwMode="auto">
            <a:xfrm>
              <a:off x="514350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37" name="Freeform 36"/>
            <p:cNvSpPr>
              <a:spLocks/>
            </p:cNvSpPr>
            <p:nvPr userDrawn="1"/>
          </p:nvSpPr>
          <p:spPr bwMode="auto">
            <a:xfrm>
              <a:off x="4572000"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38" name="Rectangle 37"/>
            <p:cNvSpPr>
              <a:spLocks noChangeArrowheads="1"/>
            </p:cNvSpPr>
            <p:nvPr userDrawn="1"/>
          </p:nvSpPr>
          <p:spPr bwMode="auto">
            <a:xfrm>
              <a:off x="1711325" y="6286500"/>
              <a:ext cx="571500" cy="571500"/>
            </a:xfrm>
            <a:prstGeom prst="rect">
              <a:avLst/>
            </a:pr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39" name="Rectangle 38"/>
            <p:cNvSpPr>
              <a:spLocks noChangeArrowheads="1"/>
            </p:cNvSpPr>
            <p:nvPr userDrawn="1"/>
          </p:nvSpPr>
          <p:spPr bwMode="auto">
            <a:xfrm>
              <a:off x="0" y="6286500"/>
              <a:ext cx="571500" cy="571500"/>
            </a:xfrm>
            <a:prstGeom prst="rect">
              <a:avLst/>
            </a:pr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40" name="Freeform 39"/>
            <p:cNvSpPr>
              <a:spLocks/>
            </p:cNvSpPr>
            <p:nvPr userDrawn="1"/>
          </p:nvSpPr>
          <p:spPr bwMode="auto">
            <a:xfrm>
              <a:off x="57150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41" name="Freeform 40"/>
            <p:cNvSpPr>
              <a:spLocks/>
            </p:cNvSpPr>
            <p:nvPr userDrawn="1"/>
          </p:nvSpPr>
          <p:spPr bwMode="auto">
            <a:xfrm>
              <a:off x="8570913" y="4000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42" name="Freeform 41"/>
            <p:cNvSpPr>
              <a:spLocks/>
            </p:cNvSpPr>
            <p:nvPr userDrawn="1"/>
          </p:nvSpPr>
          <p:spPr bwMode="auto">
            <a:xfrm>
              <a:off x="0" y="-1588"/>
              <a:ext cx="571500" cy="571501"/>
            </a:xfrm>
            <a:custGeom>
              <a:avLst/>
              <a:gdLst>
                <a:gd name="T0" fmla="*/ 0 w 720"/>
                <a:gd name="T1" fmla="*/ 0 h 720"/>
                <a:gd name="T2" fmla="*/ 0 w 720"/>
                <a:gd name="T3" fmla="*/ 720 h 720"/>
                <a:gd name="T4" fmla="*/ 720 w 720"/>
                <a:gd name="T5" fmla="*/ 0 h 720"/>
                <a:gd name="T6" fmla="*/ 0 w 720"/>
                <a:gd name="T7" fmla="*/ 0 h 720"/>
              </a:gdLst>
              <a:ahLst/>
              <a:cxnLst>
                <a:cxn ang="0">
                  <a:pos x="T0" y="T1"/>
                </a:cxn>
                <a:cxn ang="0">
                  <a:pos x="T2" y="T3"/>
                </a:cxn>
                <a:cxn ang="0">
                  <a:pos x="T4" y="T5"/>
                </a:cxn>
                <a:cxn ang="0">
                  <a:pos x="T6" y="T7"/>
                </a:cxn>
              </a:cxnLst>
              <a:rect l="0" t="0" r="r" b="b"/>
              <a:pathLst>
                <a:path w="720" h="720">
                  <a:moveTo>
                    <a:pt x="0" y="0"/>
                  </a:moveTo>
                  <a:lnTo>
                    <a:pt x="0" y="720"/>
                  </a:lnTo>
                  <a:lnTo>
                    <a:pt x="720" y="0"/>
                  </a:lnTo>
                  <a:lnTo>
                    <a:pt x="0" y="0"/>
                  </a:lnTo>
                  <a:close/>
                </a:path>
              </a:pathLst>
            </a:custGeom>
            <a:solidFill>
              <a:srgbClr val="FB6E6B"/>
            </a:solidFill>
            <a:ln>
              <a:noFill/>
            </a:ln>
            <a:extLst/>
          </p:spPr>
          <p:txBody>
            <a:bodyPr/>
            <a:lstStyle/>
            <a:p>
              <a:pPr fontAlgn="auto">
                <a:spcBef>
                  <a:spcPts val="0"/>
                </a:spcBef>
                <a:spcAft>
                  <a:spcPts val="0"/>
                </a:spcAft>
                <a:defRPr/>
              </a:pPr>
              <a:endParaRPr lang="fi-FI">
                <a:latin typeface="+mn-lt"/>
                <a:cs typeface="+mn-cs"/>
              </a:endParaRPr>
            </a:p>
          </p:txBody>
        </p:sp>
        <p:sp>
          <p:nvSpPr>
            <p:cNvPr id="43" name="Freeform 42"/>
            <p:cNvSpPr>
              <a:spLocks/>
            </p:cNvSpPr>
            <p:nvPr userDrawn="1"/>
          </p:nvSpPr>
          <p:spPr bwMode="auto">
            <a:xfrm>
              <a:off x="571500" y="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44" name="Freeform 43"/>
            <p:cNvSpPr>
              <a:spLocks/>
            </p:cNvSpPr>
            <p:nvPr userDrawn="1"/>
          </p:nvSpPr>
          <p:spPr bwMode="auto">
            <a:xfrm>
              <a:off x="1143000" y="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45" name="Freeform 44"/>
            <p:cNvSpPr>
              <a:spLocks/>
            </p:cNvSpPr>
            <p:nvPr userDrawn="1"/>
          </p:nvSpPr>
          <p:spPr bwMode="auto">
            <a:xfrm>
              <a:off x="571500" y="628650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46" name="Freeform 45"/>
            <p:cNvSpPr>
              <a:spLocks/>
            </p:cNvSpPr>
            <p:nvPr userDrawn="1"/>
          </p:nvSpPr>
          <p:spPr bwMode="auto">
            <a:xfrm>
              <a:off x="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47" name="Freeform 46"/>
            <p:cNvSpPr>
              <a:spLocks/>
            </p:cNvSpPr>
            <p:nvPr userDrawn="1"/>
          </p:nvSpPr>
          <p:spPr bwMode="auto">
            <a:xfrm>
              <a:off x="3429000" y="6286500"/>
              <a:ext cx="571500" cy="571500"/>
            </a:xfrm>
            <a:custGeom>
              <a:avLst/>
              <a:gdLst>
                <a:gd name="T0" fmla="*/ 0 w 719"/>
                <a:gd name="T1" fmla="*/ 720 h 720"/>
                <a:gd name="T2" fmla="*/ 719 w 719"/>
                <a:gd name="T3" fmla="*/ 720 h 720"/>
                <a:gd name="T4" fmla="*/ 0 w 719"/>
                <a:gd name="T5" fmla="*/ 0 h 720"/>
                <a:gd name="T6" fmla="*/ 0 w 719"/>
                <a:gd name="T7" fmla="*/ 720 h 720"/>
              </a:gdLst>
              <a:ahLst/>
              <a:cxnLst>
                <a:cxn ang="0">
                  <a:pos x="T0" y="T1"/>
                </a:cxn>
                <a:cxn ang="0">
                  <a:pos x="T2" y="T3"/>
                </a:cxn>
                <a:cxn ang="0">
                  <a:pos x="T4" y="T5"/>
                </a:cxn>
                <a:cxn ang="0">
                  <a:pos x="T6" y="T7"/>
                </a:cxn>
              </a:cxnLst>
              <a:rect l="0" t="0" r="r" b="b"/>
              <a:pathLst>
                <a:path w="719" h="720">
                  <a:moveTo>
                    <a:pt x="0" y="720"/>
                  </a:moveTo>
                  <a:lnTo>
                    <a:pt x="719" y="720"/>
                  </a:lnTo>
                  <a:lnTo>
                    <a:pt x="0" y="0"/>
                  </a:lnTo>
                  <a:lnTo>
                    <a:pt x="0" y="72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48" name="Freeform 47"/>
            <p:cNvSpPr>
              <a:spLocks/>
            </p:cNvSpPr>
            <p:nvPr userDrawn="1"/>
          </p:nvSpPr>
          <p:spPr bwMode="auto">
            <a:xfrm>
              <a:off x="3429000" y="6286500"/>
              <a:ext cx="571500" cy="571500"/>
            </a:xfrm>
            <a:custGeom>
              <a:avLst/>
              <a:gdLst>
                <a:gd name="T0" fmla="*/ 719 w 719"/>
                <a:gd name="T1" fmla="*/ 0 h 720"/>
                <a:gd name="T2" fmla="*/ 0 w 719"/>
                <a:gd name="T3" fmla="*/ 0 h 720"/>
                <a:gd name="T4" fmla="*/ 719 w 719"/>
                <a:gd name="T5" fmla="*/ 720 h 720"/>
                <a:gd name="T6" fmla="*/ 719 w 719"/>
                <a:gd name="T7" fmla="*/ 0 h 720"/>
              </a:gdLst>
              <a:ahLst/>
              <a:cxnLst>
                <a:cxn ang="0">
                  <a:pos x="T0" y="T1"/>
                </a:cxn>
                <a:cxn ang="0">
                  <a:pos x="T2" y="T3"/>
                </a:cxn>
                <a:cxn ang="0">
                  <a:pos x="T4" y="T5"/>
                </a:cxn>
                <a:cxn ang="0">
                  <a:pos x="T6" y="T7"/>
                </a:cxn>
              </a:cxnLst>
              <a:rect l="0" t="0" r="r" b="b"/>
              <a:pathLst>
                <a:path w="719" h="720">
                  <a:moveTo>
                    <a:pt x="719" y="0"/>
                  </a:moveTo>
                  <a:lnTo>
                    <a:pt x="0" y="0"/>
                  </a:lnTo>
                  <a:lnTo>
                    <a:pt x="719" y="720"/>
                  </a:lnTo>
                  <a:lnTo>
                    <a:pt x="719"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49" name="Freeform 48"/>
            <p:cNvSpPr>
              <a:spLocks/>
            </p:cNvSpPr>
            <p:nvPr userDrawn="1"/>
          </p:nvSpPr>
          <p:spPr bwMode="auto">
            <a:xfrm>
              <a:off x="4000500" y="628650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50" name="Freeform 49"/>
            <p:cNvSpPr>
              <a:spLocks/>
            </p:cNvSpPr>
            <p:nvPr userDrawn="1"/>
          </p:nvSpPr>
          <p:spPr bwMode="auto">
            <a:xfrm>
              <a:off x="2857500" y="6286500"/>
              <a:ext cx="571500" cy="571500"/>
            </a:xfrm>
            <a:custGeom>
              <a:avLst/>
              <a:gdLst>
                <a:gd name="T0" fmla="*/ 720 w 720"/>
                <a:gd name="T1" fmla="*/ 720 h 720"/>
                <a:gd name="T2" fmla="*/ 0 w 720"/>
                <a:gd name="T3" fmla="*/ 720 h 720"/>
                <a:gd name="T4" fmla="*/ 720 w 720"/>
                <a:gd name="T5" fmla="*/ 0 h 720"/>
                <a:gd name="T6" fmla="*/ 720 w 720"/>
                <a:gd name="T7" fmla="*/ 720 h 720"/>
              </a:gdLst>
              <a:ahLst/>
              <a:cxnLst>
                <a:cxn ang="0">
                  <a:pos x="T0" y="T1"/>
                </a:cxn>
                <a:cxn ang="0">
                  <a:pos x="T2" y="T3"/>
                </a:cxn>
                <a:cxn ang="0">
                  <a:pos x="T4" y="T5"/>
                </a:cxn>
                <a:cxn ang="0">
                  <a:pos x="T6" y="T7"/>
                </a:cxn>
              </a:cxnLst>
              <a:rect l="0" t="0" r="r" b="b"/>
              <a:pathLst>
                <a:path w="720" h="720">
                  <a:moveTo>
                    <a:pt x="720" y="720"/>
                  </a:moveTo>
                  <a:lnTo>
                    <a:pt x="0" y="720"/>
                  </a:lnTo>
                  <a:lnTo>
                    <a:pt x="720" y="0"/>
                  </a:lnTo>
                  <a:lnTo>
                    <a:pt x="720" y="720"/>
                  </a:lnTo>
                  <a:close/>
                </a:path>
              </a:pathLst>
            </a:cu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51" name="Freeform 50"/>
            <p:cNvSpPr>
              <a:spLocks/>
            </p:cNvSpPr>
            <p:nvPr userDrawn="1"/>
          </p:nvSpPr>
          <p:spPr bwMode="auto">
            <a:xfrm>
              <a:off x="2857500" y="6286500"/>
              <a:ext cx="571500" cy="571500"/>
            </a:xfrm>
            <a:custGeom>
              <a:avLst/>
              <a:gdLst>
                <a:gd name="T0" fmla="*/ 0 w 720"/>
                <a:gd name="T1" fmla="*/ 0 h 720"/>
                <a:gd name="T2" fmla="*/ 720 w 720"/>
                <a:gd name="T3" fmla="*/ 0 h 720"/>
                <a:gd name="T4" fmla="*/ 0 w 720"/>
                <a:gd name="T5" fmla="*/ 720 h 720"/>
                <a:gd name="T6" fmla="*/ 0 w 720"/>
                <a:gd name="T7" fmla="*/ 0 h 720"/>
              </a:gdLst>
              <a:ahLst/>
              <a:cxnLst>
                <a:cxn ang="0">
                  <a:pos x="T0" y="T1"/>
                </a:cxn>
                <a:cxn ang="0">
                  <a:pos x="T2" y="T3"/>
                </a:cxn>
                <a:cxn ang="0">
                  <a:pos x="T4" y="T5"/>
                </a:cxn>
                <a:cxn ang="0">
                  <a:pos x="T6" y="T7"/>
                </a:cxn>
              </a:cxnLst>
              <a:rect l="0" t="0" r="r" b="b"/>
              <a:pathLst>
                <a:path w="720" h="720">
                  <a:moveTo>
                    <a:pt x="0" y="0"/>
                  </a:moveTo>
                  <a:lnTo>
                    <a:pt x="720" y="0"/>
                  </a:lnTo>
                  <a:lnTo>
                    <a:pt x="0" y="720"/>
                  </a:lnTo>
                  <a:lnTo>
                    <a:pt x="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52" name="Freeform 51"/>
            <p:cNvSpPr>
              <a:spLocks/>
            </p:cNvSpPr>
            <p:nvPr userDrawn="1"/>
          </p:nvSpPr>
          <p:spPr bwMode="auto">
            <a:xfrm>
              <a:off x="1143000" y="6286500"/>
              <a:ext cx="1714500" cy="571500"/>
            </a:xfrm>
            <a:custGeom>
              <a:avLst/>
              <a:gdLst>
                <a:gd name="T0" fmla="*/ 0 w 2160"/>
                <a:gd name="T1" fmla="*/ 720 h 720"/>
                <a:gd name="T2" fmla="*/ 0 w 2160"/>
                <a:gd name="T3" fmla="*/ 0 h 720"/>
                <a:gd name="T4" fmla="*/ 720 w 2160"/>
                <a:gd name="T5" fmla="*/ 0 h 720"/>
                <a:gd name="T6" fmla="*/ 1440 w 2160"/>
                <a:gd name="T7" fmla="*/ 0 h 720"/>
                <a:gd name="T8" fmla="*/ 2160 w 2160"/>
                <a:gd name="T9" fmla="*/ 720 h 720"/>
                <a:gd name="T10" fmla="*/ 1080 w 2160"/>
                <a:gd name="T11" fmla="*/ 720 h 720"/>
                <a:gd name="T12" fmla="*/ 0 w 2160"/>
                <a:gd name="T13" fmla="*/ 720 h 720"/>
              </a:gdLst>
              <a:ahLst/>
              <a:cxnLst>
                <a:cxn ang="0">
                  <a:pos x="T0" y="T1"/>
                </a:cxn>
                <a:cxn ang="0">
                  <a:pos x="T2" y="T3"/>
                </a:cxn>
                <a:cxn ang="0">
                  <a:pos x="T4" y="T5"/>
                </a:cxn>
                <a:cxn ang="0">
                  <a:pos x="T6" y="T7"/>
                </a:cxn>
                <a:cxn ang="0">
                  <a:pos x="T8" y="T9"/>
                </a:cxn>
                <a:cxn ang="0">
                  <a:pos x="T10" y="T11"/>
                </a:cxn>
                <a:cxn ang="0">
                  <a:pos x="T12" y="T13"/>
                </a:cxn>
              </a:cxnLst>
              <a:rect l="0" t="0" r="r" b="b"/>
              <a:pathLst>
                <a:path w="2160" h="720">
                  <a:moveTo>
                    <a:pt x="0" y="720"/>
                  </a:moveTo>
                  <a:lnTo>
                    <a:pt x="0" y="0"/>
                  </a:lnTo>
                  <a:lnTo>
                    <a:pt x="720" y="0"/>
                  </a:lnTo>
                  <a:lnTo>
                    <a:pt x="1440" y="0"/>
                  </a:lnTo>
                  <a:lnTo>
                    <a:pt x="2160" y="720"/>
                  </a:lnTo>
                  <a:lnTo>
                    <a:pt x="1080" y="720"/>
                  </a:lnTo>
                  <a:lnTo>
                    <a:pt x="0" y="720"/>
                  </a:lnTo>
                  <a:close/>
                </a:path>
              </a:pathLst>
            </a:custGeom>
            <a:solidFill>
              <a:srgbClr val="FB6E6B"/>
            </a:solidFill>
            <a:ln>
              <a:noFill/>
            </a:ln>
            <a:extLst/>
          </p:spPr>
          <p:txBody>
            <a:bodyPr/>
            <a:lstStyle/>
            <a:p>
              <a:pPr fontAlgn="auto">
                <a:spcBef>
                  <a:spcPts val="0"/>
                </a:spcBef>
                <a:spcAft>
                  <a:spcPts val="0"/>
                </a:spcAft>
                <a:defRPr/>
              </a:pPr>
              <a:endParaRPr lang="fi-FI">
                <a:latin typeface="+mn-lt"/>
                <a:cs typeface="+mn-cs"/>
              </a:endParaRPr>
            </a:p>
          </p:txBody>
        </p:sp>
        <p:sp>
          <p:nvSpPr>
            <p:cNvPr id="53" name="Freeform 52"/>
            <p:cNvSpPr>
              <a:spLocks/>
            </p:cNvSpPr>
            <p:nvPr userDrawn="1"/>
          </p:nvSpPr>
          <p:spPr bwMode="auto">
            <a:xfrm>
              <a:off x="0" y="3429000"/>
              <a:ext cx="571500" cy="571500"/>
            </a:xfrm>
            <a:custGeom>
              <a:avLst/>
              <a:gdLst>
                <a:gd name="T0" fmla="*/ 0 w 720"/>
                <a:gd name="T1" fmla="*/ 720 h 720"/>
                <a:gd name="T2" fmla="*/ 720 w 720"/>
                <a:gd name="T3" fmla="*/ 720 h 720"/>
                <a:gd name="T4" fmla="*/ 72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720" y="0"/>
                  </a:lnTo>
                  <a:lnTo>
                    <a:pt x="0" y="720"/>
                  </a:lnTo>
                  <a:close/>
                </a:path>
              </a:pathLst>
            </a:cu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54" name="Freeform 53"/>
            <p:cNvSpPr>
              <a:spLocks/>
            </p:cNvSpPr>
            <p:nvPr userDrawn="1"/>
          </p:nvSpPr>
          <p:spPr bwMode="auto">
            <a:xfrm>
              <a:off x="5143500" y="0"/>
              <a:ext cx="571500" cy="571500"/>
            </a:xfrm>
            <a:custGeom>
              <a:avLst/>
              <a:gdLst>
                <a:gd name="T0" fmla="*/ 720 w 720"/>
                <a:gd name="T1" fmla="*/ 720 h 720"/>
                <a:gd name="T2" fmla="*/ 720 w 720"/>
                <a:gd name="T3" fmla="*/ 0 h 720"/>
                <a:gd name="T4" fmla="*/ 0 w 720"/>
                <a:gd name="T5" fmla="*/ 720 h 720"/>
                <a:gd name="T6" fmla="*/ 720 w 720"/>
                <a:gd name="T7" fmla="*/ 720 h 720"/>
              </a:gdLst>
              <a:ahLst/>
              <a:cxnLst>
                <a:cxn ang="0">
                  <a:pos x="T0" y="T1"/>
                </a:cxn>
                <a:cxn ang="0">
                  <a:pos x="T2" y="T3"/>
                </a:cxn>
                <a:cxn ang="0">
                  <a:pos x="T4" y="T5"/>
                </a:cxn>
                <a:cxn ang="0">
                  <a:pos x="T6" y="T7"/>
                </a:cxn>
              </a:cxnLst>
              <a:rect l="0" t="0" r="r" b="b"/>
              <a:pathLst>
                <a:path w="720" h="720">
                  <a:moveTo>
                    <a:pt x="720" y="720"/>
                  </a:moveTo>
                  <a:lnTo>
                    <a:pt x="720" y="0"/>
                  </a:lnTo>
                  <a:lnTo>
                    <a:pt x="0" y="720"/>
                  </a:lnTo>
                  <a:lnTo>
                    <a:pt x="720" y="72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55" name="Freeform 54"/>
            <p:cNvSpPr>
              <a:spLocks/>
            </p:cNvSpPr>
            <p:nvPr userDrawn="1"/>
          </p:nvSpPr>
          <p:spPr bwMode="auto">
            <a:xfrm>
              <a:off x="2571750" y="0"/>
              <a:ext cx="285750" cy="571500"/>
            </a:xfrm>
            <a:custGeom>
              <a:avLst/>
              <a:gdLst>
                <a:gd name="T0" fmla="*/ 360 w 360"/>
                <a:gd name="T1" fmla="*/ 720 h 720"/>
                <a:gd name="T2" fmla="*/ 0 w 360"/>
                <a:gd name="T3" fmla="*/ 360 h 720"/>
                <a:gd name="T4" fmla="*/ 360 w 360"/>
                <a:gd name="T5" fmla="*/ 0 h 720"/>
                <a:gd name="T6" fmla="*/ 360 w 360"/>
                <a:gd name="T7" fmla="*/ 720 h 720"/>
              </a:gdLst>
              <a:ahLst/>
              <a:cxnLst>
                <a:cxn ang="0">
                  <a:pos x="T0" y="T1"/>
                </a:cxn>
                <a:cxn ang="0">
                  <a:pos x="T2" y="T3"/>
                </a:cxn>
                <a:cxn ang="0">
                  <a:pos x="T4" y="T5"/>
                </a:cxn>
                <a:cxn ang="0">
                  <a:pos x="T6" y="T7"/>
                </a:cxn>
              </a:cxnLst>
              <a:rect l="0" t="0" r="r" b="b"/>
              <a:pathLst>
                <a:path w="360" h="720">
                  <a:moveTo>
                    <a:pt x="360" y="720"/>
                  </a:moveTo>
                  <a:lnTo>
                    <a:pt x="0" y="360"/>
                  </a:lnTo>
                  <a:lnTo>
                    <a:pt x="360" y="0"/>
                  </a:lnTo>
                  <a:lnTo>
                    <a:pt x="360" y="720"/>
                  </a:lnTo>
                  <a:close/>
                </a:path>
              </a:pathLst>
            </a:custGeom>
            <a:solidFill>
              <a:srgbClr val="52A7DD"/>
            </a:solidFill>
            <a:ln>
              <a:noFill/>
            </a:ln>
            <a:extLst/>
          </p:spPr>
          <p:txBody>
            <a:bodyPr/>
            <a:lstStyle/>
            <a:p>
              <a:pPr fontAlgn="auto">
                <a:spcBef>
                  <a:spcPts val="0"/>
                </a:spcBef>
                <a:spcAft>
                  <a:spcPts val="0"/>
                </a:spcAft>
                <a:defRPr/>
              </a:pPr>
              <a:endParaRPr lang="fi-FI">
                <a:latin typeface="+mn-lt"/>
                <a:cs typeface="+mn-cs"/>
              </a:endParaRPr>
            </a:p>
          </p:txBody>
        </p:sp>
        <p:sp>
          <p:nvSpPr>
            <p:cNvPr id="56" name="Freeform 55"/>
            <p:cNvSpPr>
              <a:spLocks/>
            </p:cNvSpPr>
            <p:nvPr userDrawn="1"/>
          </p:nvSpPr>
          <p:spPr bwMode="auto">
            <a:xfrm>
              <a:off x="2286000" y="0"/>
              <a:ext cx="571500" cy="571500"/>
            </a:xfrm>
            <a:custGeom>
              <a:avLst/>
              <a:gdLst>
                <a:gd name="T0" fmla="*/ 0 w 720"/>
                <a:gd name="T1" fmla="*/ 0 h 720"/>
                <a:gd name="T2" fmla="*/ 0 w 720"/>
                <a:gd name="T3" fmla="*/ 720 h 720"/>
                <a:gd name="T4" fmla="*/ 720 w 720"/>
                <a:gd name="T5" fmla="*/ 0 h 720"/>
                <a:gd name="T6" fmla="*/ 0 w 720"/>
                <a:gd name="T7" fmla="*/ 0 h 720"/>
              </a:gdLst>
              <a:ahLst/>
              <a:cxnLst>
                <a:cxn ang="0">
                  <a:pos x="T0" y="T1"/>
                </a:cxn>
                <a:cxn ang="0">
                  <a:pos x="T2" y="T3"/>
                </a:cxn>
                <a:cxn ang="0">
                  <a:pos x="T4" y="T5"/>
                </a:cxn>
                <a:cxn ang="0">
                  <a:pos x="T6" y="T7"/>
                </a:cxn>
              </a:cxnLst>
              <a:rect l="0" t="0" r="r" b="b"/>
              <a:pathLst>
                <a:path w="720" h="720">
                  <a:moveTo>
                    <a:pt x="0" y="0"/>
                  </a:moveTo>
                  <a:lnTo>
                    <a:pt x="0" y="720"/>
                  </a:lnTo>
                  <a:lnTo>
                    <a:pt x="720" y="0"/>
                  </a:lnTo>
                  <a:lnTo>
                    <a:pt x="0" y="0"/>
                  </a:lnTo>
                  <a:close/>
                </a:path>
              </a:pathLst>
            </a:custGeom>
            <a:solidFill>
              <a:srgbClr val="FB6E6B"/>
            </a:solidFill>
            <a:ln>
              <a:noFill/>
            </a:ln>
            <a:extLst/>
          </p:spPr>
          <p:txBody>
            <a:bodyPr/>
            <a:lstStyle/>
            <a:p>
              <a:pPr fontAlgn="auto">
                <a:spcBef>
                  <a:spcPts val="0"/>
                </a:spcBef>
                <a:spcAft>
                  <a:spcPts val="0"/>
                </a:spcAft>
                <a:defRPr/>
              </a:pPr>
              <a:endParaRPr lang="fi-FI">
                <a:latin typeface="+mn-lt"/>
                <a:cs typeface="+mn-cs"/>
              </a:endParaRPr>
            </a:p>
          </p:txBody>
        </p:sp>
        <p:sp>
          <p:nvSpPr>
            <p:cNvPr id="57" name="Rectangle 56"/>
            <p:cNvSpPr>
              <a:spLocks noChangeArrowheads="1"/>
            </p:cNvSpPr>
            <p:nvPr userDrawn="1"/>
          </p:nvSpPr>
          <p:spPr bwMode="auto">
            <a:xfrm>
              <a:off x="2857500" y="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58" name="Freeform 57"/>
            <p:cNvSpPr>
              <a:spLocks/>
            </p:cNvSpPr>
            <p:nvPr userDrawn="1"/>
          </p:nvSpPr>
          <p:spPr bwMode="auto">
            <a:xfrm>
              <a:off x="5143500" y="0"/>
              <a:ext cx="571500" cy="571500"/>
            </a:xfrm>
            <a:custGeom>
              <a:avLst/>
              <a:gdLst>
                <a:gd name="T0" fmla="*/ 0 w 720"/>
                <a:gd name="T1" fmla="*/ 0 h 720"/>
                <a:gd name="T2" fmla="*/ 0 w 720"/>
                <a:gd name="T3" fmla="*/ 720 h 720"/>
                <a:gd name="T4" fmla="*/ 720 w 720"/>
                <a:gd name="T5" fmla="*/ 0 h 720"/>
                <a:gd name="T6" fmla="*/ 0 w 720"/>
                <a:gd name="T7" fmla="*/ 0 h 720"/>
              </a:gdLst>
              <a:ahLst/>
              <a:cxnLst>
                <a:cxn ang="0">
                  <a:pos x="T0" y="T1"/>
                </a:cxn>
                <a:cxn ang="0">
                  <a:pos x="T2" y="T3"/>
                </a:cxn>
                <a:cxn ang="0">
                  <a:pos x="T4" y="T5"/>
                </a:cxn>
                <a:cxn ang="0">
                  <a:pos x="T6" y="T7"/>
                </a:cxn>
              </a:cxnLst>
              <a:rect l="0" t="0" r="r" b="b"/>
              <a:pathLst>
                <a:path w="720" h="720">
                  <a:moveTo>
                    <a:pt x="0" y="0"/>
                  </a:moveTo>
                  <a:lnTo>
                    <a:pt x="0" y="720"/>
                  </a:lnTo>
                  <a:lnTo>
                    <a:pt x="720" y="0"/>
                  </a:lnTo>
                  <a:lnTo>
                    <a:pt x="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59" name="Freeform 58"/>
            <p:cNvSpPr>
              <a:spLocks/>
            </p:cNvSpPr>
            <p:nvPr userDrawn="1"/>
          </p:nvSpPr>
          <p:spPr bwMode="auto">
            <a:xfrm>
              <a:off x="0" y="1714500"/>
              <a:ext cx="571500" cy="571500"/>
            </a:xfrm>
            <a:custGeom>
              <a:avLst/>
              <a:gdLst>
                <a:gd name="T0" fmla="*/ 0 w 720"/>
                <a:gd name="T1" fmla="*/ 0 h 720"/>
                <a:gd name="T2" fmla="*/ 0 w 720"/>
                <a:gd name="T3" fmla="*/ 720 h 720"/>
                <a:gd name="T4" fmla="*/ 720 w 720"/>
                <a:gd name="T5" fmla="*/ 0 h 720"/>
                <a:gd name="T6" fmla="*/ 0 w 720"/>
                <a:gd name="T7" fmla="*/ 0 h 720"/>
              </a:gdLst>
              <a:ahLst/>
              <a:cxnLst>
                <a:cxn ang="0">
                  <a:pos x="T0" y="T1"/>
                </a:cxn>
                <a:cxn ang="0">
                  <a:pos x="T2" y="T3"/>
                </a:cxn>
                <a:cxn ang="0">
                  <a:pos x="T4" y="T5"/>
                </a:cxn>
                <a:cxn ang="0">
                  <a:pos x="T6" y="T7"/>
                </a:cxn>
              </a:cxnLst>
              <a:rect l="0" t="0" r="r" b="b"/>
              <a:pathLst>
                <a:path w="720" h="720">
                  <a:moveTo>
                    <a:pt x="0" y="0"/>
                  </a:moveTo>
                  <a:lnTo>
                    <a:pt x="0" y="720"/>
                  </a:lnTo>
                  <a:lnTo>
                    <a:pt x="720" y="0"/>
                  </a:lnTo>
                  <a:lnTo>
                    <a:pt x="0" y="0"/>
                  </a:lnTo>
                  <a:close/>
                </a:path>
              </a:pathLst>
            </a:custGeom>
            <a:solidFill>
              <a:srgbClr val="0073A5"/>
            </a:solidFill>
            <a:ln>
              <a:noFill/>
            </a:ln>
            <a:extLst/>
          </p:spPr>
          <p:txBody>
            <a:bodyPr/>
            <a:lstStyle/>
            <a:p>
              <a:pPr fontAlgn="auto">
                <a:spcBef>
                  <a:spcPts val="0"/>
                </a:spcBef>
                <a:spcAft>
                  <a:spcPts val="0"/>
                </a:spcAft>
                <a:defRPr/>
              </a:pPr>
              <a:endParaRPr lang="fi-FI">
                <a:latin typeface="+mn-lt"/>
                <a:cs typeface="+mn-cs"/>
              </a:endParaRPr>
            </a:p>
          </p:txBody>
        </p:sp>
        <p:sp>
          <p:nvSpPr>
            <p:cNvPr id="60" name="Freeform 59"/>
            <p:cNvSpPr>
              <a:spLocks/>
            </p:cNvSpPr>
            <p:nvPr userDrawn="1"/>
          </p:nvSpPr>
          <p:spPr bwMode="auto">
            <a:xfrm>
              <a:off x="571500" y="0"/>
              <a:ext cx="571500" cy="571500"/>
            </a:xfrm>
            <a:custGeom>
              <a:avLst/>
              <a:gdLst>
                <a:gd name="T0" fmla="*/ 0 w 720"/>
                <a:gd name="T1" fmla="*/ 720 h 720"/>
                <a:gd name="T2" fmla="*/ 0 w 720"/>
                <a:gd name="T3" fmla="*/ 0 h 720"/>
                <a:gd name="T4" fmla="*/ 720 w 720"/>
                <a:gd name="T5" fmla="*/ 72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0" y="0"/>
                  </a:lnTo>
                  <a:lnTo>
                    <a:pt x="720" y="720"/>
                  </a:lnTo>
                  <a:lnTo>
                    <a:pt x="0" y="720"/>
                  </a:lnTo>
                  <a:close/>
                </a:path>
              </a:pathLst>
            </a:cu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61" name="Freeform 60"/>
            <p:cNvSpPr>
              <a:spLocks/>
            </p:cNvSpPr>
            <p:nvPr userDrawn="1"/>
          </p:nvSpPr>
          <p:spPr bwMode="auto">
            <a:xfrm>
              <a:off x="4000500" y="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62" name="Freeform 61"/>
            <p:cNvSpPr>
              <a:spLocks/>
            </p:cNvSpPr>
            <p:nvPr userDrawn="1"/>
          </p:nvSpPr>
          <p:spPr bwMode="auto">
            <a:xfrm>
              <a:off x="4000500" y="0"/>
              <a:ext cx="571500" cy="571500"/>
            </a:xfrm>
            <a:custGeom>
              <a:avLst/>
              <a:gdLst>
                <a:gd name="T0" fmla="*/ 720 w 720"/>
                <a:gd name="T1" fmla="*/ 0 h 720"/>
                <a:gd name="T2" fmla="*/ 0 w 720"/>
                <a:gd name="T3" fmla="*/ 0 h 720"/>
                <a:gd name="T4" fmla="*/ 720 w 720"/>
                <a:gd name="T5" fmla="*/ 720 h 720"/>
                <a:gd name="T6" fmla="*/ 720 w 720"/>
                <a:gd name="T7" fmla="*/ 0 h 720"/>
              </a:gdLst>
              <a:ahLst/>
              <a:cxnLst>
                <a:cxn ang="0">
                  <a:pos x="T0" y="T1"/>
                </a:cxn>
                <a:cxn ang="0">
                  <a:pos x="T2" y="T3"/>
                </a:cxn>
                <a:cxn ang="0">
                  <a:pos x="T4" y="T5"/>
                </a:cxn>
                <a:cxn ang="0">
                  <a:pos x="T6" y="T7"/>
                </a:cxn>
              </a:cxnLst>
              <a:rect l="0" t="0" r="r" b="b"/>
              <a:pathLst>
                <a:path w="720" h="720">
                  <a:moveTo>
                    <a:pt x="720" y="0"/>
                  </a:moveTo>
                  <a:lnTo>
                    <a:pt x="0" y="0"/>
                  </a:lnTo>
                  <a:lnTo>
                    <a:pt x="720" y="720"/>
                  </a:lnTo>
                  <a:lnTo>
                    <a:pt x="72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63" name="Freeform 62"/>
            <p:cNvSpPr>
              <a:spLocks/>
            </p:cNvSpPr>
            <p:nvPr userDrawn="1"/>
          </p:nvSpPr>
          <p:spPr bwMode="auto">
            <a:xfrm>
              <a:off x="4572000" y="0"/>
              <a:ext cx="571500"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64" name="Freeform 63"/>
            <p:cNvSpPr>
              <a:spLocks/>
            </p:cNvSpPr>
            <p:nvPr userDrawn="1"/>
          </p:nvSpPr>
          <p:spPr bwMode="auto">
            <a:xfrm>
              <a:off x="3429000" y="0"/>
              <a:ext cx="571500" cy="571500"/>
            </a:xfrm>
            <a:custGeom>
              <a:avLst/>
              <a:gdLst>
                <a:gd name="T0" fmla="*/ 719 w 719"/>
                <a:gd name="T1" fmla="*/ 720 h 720"/>
                <a:gd name="T2" fmla="*/ 0 w 719"/>
                <a:gd name="T3" fmla="*/ 720 h 720"/>
                <a:gd name="T4" fmla="*/ 719 w 719"/>
                <a:gd name="T5" fmla="*/ 0 h 720"/>
                <a:gd name="T6" fmla="*/ 719 w 719"/>
                <a:gd name="T7" fmla="*/ 720 h 720"/>
              </a:gdLst>
              <a:ahLst/>
              <a:cxnLst>
                <a:cxn ang="0">
                  <a:pos x="T0" y="T1"/>
                </a:cxn>
                <a:cxn ang="0">
                  <a:pos x="T2" y="T3"/>
                </a:cxn>
                <a:cxn ang="0">
                  <a:pos x="T4" y="T5"/>
                </a:cxn>
                <a:cxn ang="0">
                  <a:pos x="T6" y="T7"/>
                </a:cxn>
              </a:cxnLst>
              <a:rect l="0" t="0" r="r" b="b"/>
              <a:pathLst>
                <a:path w="719" h="720">
                  <a:moveTo>
                    <a:pt x="719" y="720"/>
                  </a:moveTo>
                  <a:lnTo>
                    <a:pt x="0" y="720"/>
                  </a:lnTo>
                  <a:lnTo>
                    <a:pt x="719" y="0"/>
                  </a:lnTo>
                  <a:lnTo>
                    <a:pt x="719" y="720"/>
                  </a:lnTo>
                  <a:close/>
                </a:path>
              </a:pathLst>
            </a:cu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65" name="Freeform 64"/>
            <p:cNvSpPr>
              <a:spLocks/>
            </p:cNvSpPr>
            <p:nvPr userDrawn="1"/>
          </p:nvSpPr>
          <p:spPr bwMode="auto">
            <a:xfrm>
              <a:off x="3429000" y="0"/>
              <a:ext cx="571500" cy="571500"/>
            </a:xfrm>
            <a:custGeom>
              <a:avLst/>
              <a:gdLst>
                <a:gd name="T0" fmla="*/ 0 w 719"/>
                <a:gd name="T1" fmla="*/ 0 h 720"/>
                <a:gd name="T2" fmla="*/ 719 w 719"/>
                <a:gd name="T3" fmla="*/ 0 h 720"/>
                <a:gd name="T4" fmla="*/ 0 w 719"/>
                <a:gd name="T5" fmla="*/ 720 h 720"/>
                <a:gd name="T6" fmla="*/ 0 w 719"/>
                <a:gd name="T7" fmla="*/ 0 h 720"/>
              </a:gdLst>
              <a:ahLst/>
              <a:cxnLst>
                <a:cxn ang="0">
                  <a:pos x="T0" y="T1"/>
                </a:cxn>
                <a:cxn ang="0">
                  <a:pos x="T2" y="T3"/>
                </a:cxn>
                <a:cxn ang="0">
                  <a:pos x="T4" y="T5"/>
                </a:cxn>
                <a:cxn ang="0">
                  <a:pos x="T6" y="T7"/>
                </a:cxn>
              </a:cxnLst>
              <a:rect l="0" t="0" r="r" b="b"/>
              <a:pathLst>
                <a:path w="719" h="720">
                  <a:moveTo>
                    <a:pt x="0" y="0"/>
                  </a:moveTo>
                  <a:lnTo>
                    <a:pt x="719" y="0"/>
                  </a:lnTo>
                  <a:lnTo>
                    <a:pt x="0" y="720"/>
                  </a:lnTo>
                  <a:lnTo>
                    <a:pt x="0" y="0"/>
                  </a:lnTo>
                  <a:close/>
                </a:path>
              </a:pathLst>
            </a:custGeom>
            <a:solidFill>
              <a:srgbClr val="034F6B"/>
            </a:solidFill>
            <a:ln>
              <a:noFill/>
            </a:ln>
            <a:extLst/>
          </p:spPr>
          <p:txBody>
            <a:bodyPr/>
            <a:lstStyle/>
            <a:p>
              <a:pPr fontAlgn="auto">
                <a:spcBef>
                  <a:spcPts val="0"/>
                </a:spcBef>
                <a:spcAft>
                  <a:spcPts val="0"/>
                </a:spcAft>
                <a:defRPr/>
              </a:pPr>
              <a:endParaRPr lang="fi-FI">
                <a:latin typeface="+mn-lt"/>
                <a:cs typeface="+mn-cs"/>
              </a:endParaRPr>
            </a:p>
          </p:txBody>
        </p:sp>
        <p:sp>
          <p:nvSpPr>
            <p:cNvPr id="66" name="Freeform 65"/>
            <p:cNvSpPr>
              <a:spLocks/>
            </p:cNvSpPr>
            <p:nvPr userDrawn="1"/>
          </p:nvSpPr>
          <p:spPr bwMode="auto">
            <a:xfrm>
              <a:off x="0" y="1714500"/>
              <a:ext cx="571500" cy="571500"/>
            </a:xfrm>
            <a:custGeom>
              <a:avLst/>
              <a:gdLst>
                <a:gd name="T0" fmla="*/ 0 w 720"/>
                <a:gd name="T1" fmla="*/ 720 h 720"/>
                <a:gd name="T2" fmla="*/ 720 w 720"/>
                <a:gd name="T3" fmla="*/ 720 h 720"/>
                <a:gd name="T4" fmla="*/ 72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720" y="0"/>
                  </a:lnTo>
                  <a:lnTo>
                    <a:pt x="0" y="720"/>
                  </a:lnTo>
                  <a:close/>
                </a:path>
              </a:pathLst>
            </a:custGeom>
            <a:solidFill>
              <a:srgbClr val="FB6E6B"/>
            </a:solidFill>
            <a:ln>
              <a:noFill/>
            </a:ln>
            <a:extLst/>
          </p:spPr>
          <p:txBody>
            <a:bodyPr/>
            <a:lstStyle/>
            <a:p>
              <a:pPr fontAlgn="auto">
                <a:spcBef>
                  <a:spcPts val="0"/>
                </a:spcBef>
                <a:spcAft>
                  <a:spcPts val="0"/>
                </a:spcAft>
                <a:defRPr/>
              </a:pPr>
              <a:endParaRPr lang="fi-FI">
                <a:latin typeface="+mn-lt"/>
                <a:cs typeface="+mn-cs"/>
              </a:endParaRPr>
            </a:p>
          </p:txBody>
        </p:sp>
        <p:sp>
          <p:nvSpPr>
            <p:cNvPr id="67" name="Rectangle 66"/>
            <p:cNvSpPr>
              <a:spLocks noChangeArrowheads="1"/>
            </p:cNvSpPr>
            <p:nvPr userDrawn="1"/>
          </p:nvSpPr>
          <p:spPr bwMode="auto">
            <a:xfrm>
              <a:off x="0" y="1143000"/>
              <a:ext cx="571500" cy="571500"/>
            </a:xfrm>
            <a:prstGeom prst="rect">
              <a:avLst/>
            </a:prstGeom>
            <a:solidFill>
              <a:srgbClr val="ECECDD"/>
            </a:solidFill>
            <a:ln>
              <a:noFill/>
            </a:ln>
            <a:extLst/>
          </p:spPr>
          <p:txBody>
            <a:bodyPr/>
            <a:lstStyle/>
            <a:p>
              <a:pPr fontAlgn="auto">
                <a:spcBef>
                  <a:spcPts val="0"/>
                </a:spcBef>
                <a:spcAft>
                  <a:spcPts val="0"/>
                </a:spcAft>
                <a:defRPr/>
              </a:pPr>
              <a:endParaRPr lang="fi-FI">
                <a:latin typeface="+mn-lt"/>
                <a:cs typeface="+mn-cs"/>
              </a:endParaRPr>
            </a:p>
          </p:txBody>
        </p:sp>
        <p:sp>
          <p:nvSpPr>
            <p:cNvPr id="68" name="Rectangle 67"/>
            <p:cNvSpPr>
              <a:spLocks noChangeArrowheads="1"/>
            </p:cNvSpPr>
            <p:nvPr userDrawn="1"/>
          </p:nvSpPr>
          <p:spPr bwMode="auto">
            <a:xfrm>
              <a:off x="0" y="57150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69" name="Freeform 68"/>
            <p:cNvSpPr>
              <a:spLocks/>
            </p:cNvSpPr>
            <p:nvPr userDrawn="1"/>
          </p:nvSpPr>
          <p:spPr bwMode="auto">
            <a:xfrm>
              <a:off x="2286000" y="285750"/>
              <a:ext cx="571500" cy="285750"/>
            </a:xfrm>
            <a:custGeom>
              <a:avLst/>
              <a:gdLst>
                <a:gd name="T0" fmla="*/ 0 w 720"/>
                <a:gd name="T1" fmla="*/ 360 h 360"/>
                <a:gd name="T2" fmla="*/ 360 w 720"/>
                <a:gd name="T3" fmla="*/ 0 h 360"/>
                <a:gd name="T4" fmla="*/ 720 w 720"/>
                <a:gd name="T5" fmla="*/ 360 h 360"/>
                <a:gd name="T6" fmla="*/ 0 w 720"/>
                <a:gd name="T7" fmla="*/ 360 h 360"/>
              </a:gdLst>
              <a:ahLst/>
              <a:cxnLst>
                <a:cxn ang="0">
                  <a:pos x="T0" y="T1"/>
                </a:cxn>
                <a:cxn ang="0">
                  <a:pos x="T2" y="T3"/>
                </a:cxn>
                <a:cxn ang="0">
                  <a:pos x="T4" y="T5"/>
                </a:cxn>
                <a:cxn ang="0">
                  <a:pos x="T6" y="T7"/>
                </a:cxn>
              </a:cxnLst>
              <a:rect l="0" t="0" r="r" b="b"/>
              <a:pathLst>
                <a:path w="720" h="360">
                  <a:moveTo>
                    <a:pt x="0" y="360"/>
                  </a:moveTo>
                  <a:lnTo>
                    <a:pt x="360" y="0"/>
                  </a:lnTo>
                  <a:lnTo>
                    <a:pt x="720" y="360"/>
                  </a:lnTo>
                  <a:lnTo>
                    <a:pt x="0" y="36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70" name="Rectangle 69"/>
            <p:cNvSpPr>
              <a:spLocks noChangeArrowheads="1"/>
            </p:cNvSpPr>
            <p:nvPr userDrawn="1"/>
          </p:nvSpPr>
          <p:spPr bwMode="auto">
            <a:xfrm>
              <a:off x="6286500" y="0"/>
              <a:ext cx="571500" cy="571500"/>
            </a:xfrm>
            <a:prstGeom prst="rect">
              <a:avLst/>
            </a:prstGeom>
            <a:solidFill>
              <a:srgbClr val="2BB473"/>
            </a:solidFill>
            <a:ln>
              <a:noFill/>
            </a:ln>
            <a:extLst/>
          </p:spPr>
          <p:txBody>
            <a:bodyPr/>
            <a:lstStyle/>
            <a:p>
              <a:pPr fontAlgn="auto">
                <a:spcBef>
                  <a:spcPts val="0"/>
                </a:spcBef>
                <a:spcAft>
                  <a:spcPts val="0"/>
                </a:spcAft>
                <a:defRPr/>
              </a:pPr>
              <a:endParaRPr lang="fi-FI">
                <a:latin typeface="+mn-lt"/>
                <a:cs typeface="+mn-cs"/>
              </a:endParaRPr>
            </a:p>
          </p:txBody>
        </p:sp>
        <p:sp>
          <p:nvSpPr>
            <p:cNvPr id="71" name="Freeform 70"/>
            <p:cNvSpPr>
              <a:spLocks/>
            </p:cNvSpPr>
            <p:nvPr userDrawn="1"/>
          </p:nvSpPr>
          <p:spPr bwMode="auto">
            <a:xfrm>
              <a:off x="6858000" y="0"/>
              <a:ext cx="569913" cy="571500"/>
            </a:xfrm>
            <a:custGeom>
              <a:avLst/>
              <a:gdLst>
                <a:gd name="T0" fmla="*/ 0 w 720"/>
                <a:gd name="T1" fmla="*/ 720 h 720"/>
                <a:gd name="T2" fmla="*/ 720 w 720"/>
                <a:gd name="T3" fmla="*/ 720 h 720"/>
                <a:gd name="T4" fmla="*/ 0 w 720"/>
                <a:gd name="T5" fmla="*/ 0 h 720"/>
                <a:gd name="T6" fmla="*/ 0 w 720"/>
                <a:gd name="T7" fmla="*/ 720 h 720"/>
              </a:gdLst>
              <a:ahLst/>
              <a:cxnLst>
                <a:cxn ang="0">
                  <a:pos x="T0" y="T1"/>
                </a:cxn>
                <a:cxn ang="0">
                  <a:pos x="T2" y="T3"/>
                </a:cxn>
                <a:cxn ang="0">
                  <a:pos x="T4" y="T5"/>
                </a:cxn>
                <a:cxn ang="0">
                  <a:pos x="T6" y="T7"/>
                </a:cxn>
              </a:cxnLst>
              <a:rect l="0" t="0" r="r" b="b"/>
              <a:pathLst>
                <a:path w="720" h="720">
                  <a:moveTo>
                    <a:pt x="0" y="720"/>
                  </a:moveTo>
                  <a:lnTo>
                    <a:pt x="720" y="720"/>
                  </a:lnTo>
                  <a:lnTo>
                    <a:pt x="0" y="0"/>
                  </a:lnTo>
                  <a:lnTo>
                    <a:pt x="0" y="720"/>
                  </a:lnTo>
                  <a:close/>
                </a:path>
              </a:pathLst>
            </a:custGeom>
            <a:solidFill>
              <a:srgbClr val="78C6CB"/>
            </a:solidFill>
            <a:ln>
              <a:noFill/>
            </a:ln>
            <a:extLst/>
          </p:spPr>
          <p:txBody>
            <a:bodyPr/>
            <a:lstStyle/>
            <a:p>
              <a:pPr fontAlgn="auto">
                <a:spcBef>
                  <a:spcPts val="0"/>
                </a:spcBef>
                <a:spcAft>
                  <a:spcPts val="0"/>
                </a:spcAft>
                <a:defRPr/>
              </a:pPr>
              <a:endParaRPr lang="fi-FI">
                <a:latin typeface="+mn-lt"/>
                <a:cs typeface="+mn-cs"/>
              </a:endParaRPr>
            </a:p>
          </p:txBody>
        </p:sp>
        <p:sp>
          <p:nvSpPr>
            <p:cNvPr id="72" name="Rectangle 71"/>
            <p:cNvSpPr>
              <a:spLocks noChangeArrowheads="1"/>
            </p:cNvSpPr>
            <p:nvPr userDrawn="1"/>
          </p:nvSpPr>
          <p:spPr bwMode="auto">
            <a:xfrm>
              <a:off x="1714500" y="6286500"/>
              <a:ext cx="571500" cy="571500"/>
            </a:xfrm>
            <a:prstGeom prst="rect">
              <a:avLst/>
            </a:prstGeom>
            <a:solidFill>
              <a:srgbClr val="FFD000"/>
            </a:solidFill>
            <a:ln>
              <a:noFill/>
            </a:ln>
            <a:extLst/>
          </p:spPr>
          <p:txBody>
            <a:bodyPr/>
            <a:lstStyle/>
            <a:p>
              <a:pPr fontAlgn="auto">
                <a:spcBef>
                  <a:spcPts val="0"/>
                </a:spcBef>
                <a:spcAft>
                  <a:spcPts val="0"/>
                </a:spcAft>
                <a:defRPr/>
              </a:pPr>
              <a:endParaRPr lang="fi-FI">
                <a:latin typeface="+mn-lt"/>
                <a:cs typeface="+mn-cs"/>
              </a:endParaRPr>
            </a:p>
          </p:txBody>
        </p:sp>
        <p:sp>
          <p:nvSpPr>
            <p:cNvPr id="73" name="Freeform 72"/>
            <p:cNvSpPr>
              <a:spLocks/>
            </p:cNvSpPr>
            <p:nvPr userDrawn="1"/>
          </p:nvSpPr>
          <p:spPr bwMode="auto">
            <a:xfrm>
              <a:off x="9042400" y="5310188"/>
              <a:ext cx="100013" cy="217487"/>
            </a:xfrm>
            <a:custGeom>
              <a:avLst/>
              <a:gdLst>
                <a:gd name="T0" fmla="*/ 127 w 127"/>
                <a:gd name="T1" fmla="*/ 274 h 274"/>
                <a:gd name="T2" fmla="*/ 100 w 127"/>
                <a:gd name="T3" fmla="*/ 248 h 274"/>
                <a:gd name="T4" fmla="*/ 75 w 127"/>
                <a:gd name="T5" fmla="*/ 219 h 274"/>
                <a:gd name="T6" fmla="*/ 54 w 127"/>
                <a:gd name="T7" fmla="*/ 188 h 274"/>
                <a:gd name="T8" fmla="*/ 35 w 127"/>
                <a:gd name="T9" fmla="*/ 154 h 274"/>
                <a:gd name="T10" fmla="*/ 20 w 127"/>
                <a:gd name="T11" fmla="*/ 118 h 274"/>
                <a:gd name="T12" fmla="*/ 9 w 127"/>
                <a:gd name="T13" fmla="*/ 80 h 274"/>
                <a:gd name="T14" fmla="*/ 3 w 127"/>
                <a:gd name="T15" fmla="*/ 40 h 274"/>
                <a:gd name="T16" fmla="*/ 0 w 127"/>
                <a:gd name="T17" fmla="*/ 0 h 274"/>
                <a:gd name="T18" fmla="*/ 127 w 127"/>
                <a:gd name="T19" fmla="*/ 0 h 274"/>
                <a:gd name="T20" fmla="*/ 127 w 127"/>
                <a:gd name="T21"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74">
                  <a:moveTo>
                    <a:pt x="127" y="274"/>
                  </a:moveTo>
                  <a:lnTo>
                    <a:pt x="100" y="248"/>
                  </a:lnTo>
                  <a:lnTo>
                    <a:pt x="75" y="219"/>
                  </a:lnTo>
                  <a:lnTo>
                    <a:pt x="54" y="188"/>
                  </a:lnTo>
                  <a:lnTo>
                    <a:pt x="35" y="154"/>
                  </a:lnTo>
                  <a:lnTo>
                    <a:pt x="20" y="118"/>
                  </a:lnTo>
                  <a:lnTo>
                    <a:pt x="9" y="80"/>
                  </a:lnTo>
                  <a:lnTo>
                    <a:pt x="3" y="40"/>
                  </a:lnTo>
                  <a:lnTo>
                    <a:pt x="0" y="0"/>
                  </a:lnTo>
                  <a:lnTo>
                    <a:pt x="127" y="0"/>
                  </a:lnTo>
                  <a:lnTo>
                    <a:pt x="127" y="274"/>
                  </a:lnTo>
                  <a:close/>
                </a:path>
              </a:pathLst>
            </a:custGeom>
            <a:solidFill>
              <a:srgbClr val="FFFFFF"/>
            </a:solidFill>
            <a:ln>
              <a:noFill/>
            </a:ln>
            <a:extLst/>
          </p:spPr>
          <p:txBody>
            <a:bodyPr/>
            <a:lstStyle/>
            <a:p>
              <a:pPr fontAlgn="auto">
                <a:spcBef>
                  <a:spcPts val="0"/>
                </a:spcBef>
                <a:spcAft>
                  <a:spcPts val="0"/>
                </a:spcAft>
                <a:defRPr/>
              </a:pPr>
              <a:endParaRPr lang="fi-FI">
                <a:latin typeface="+mn-lt"/>
                <a:cs typeface="+mn-cs"/>
              </a:endParaRPr>
            </a:p>
          </p:txBody>
        </p:sp>
        <p:sp>
          <p:nvSpPr>
            <p:cNvPr id="74" name="Freeform 73"/>
            <p:cNvSpPr>
              <a:spLocks/>
            </p:cNvSpPr>
            <p:nvPr userDrawn="1"/>
          </p:nvSpPr>
          <p:spPr bwMode="auto">
            <a:xfrm>
              <a:off x="8924925" y="5024438"/>
              <a:ext cx="217488" cy="285750"/>
            </a:xfrm>
            <a:custGeom>
              <a:avLst/>
              <a:gdLst>
                <a:gd name="T0" fmla="*/ 276 w 276"/>
                <a:gd name="T1" fmla="*/ 360 h 360"/>
                <a:gd name="T2" fmla="*/ 149 w 276"/>
                <a:gd name="T3" fmla="*/ 360 h 360"/>
                <a:gd name="T4" fmla="*/ 146 w 276"/>
                <a:gd name="T5" fmla="*/ 330 h 360"/>
                <a:gd name="T6" fmla="*/ 138 w 276"/>
                <a:gd name="T7" fmla="*/ 302 h 360"/>
                <a:gd name="T8" fmla="*/ 124 w 276"/>
                <a:gd name="T9" fmla="*/ 277 h 360"/>
                <a:gd name="T10" fmla="*/ 106 w 276"/>
                <a:gd name="T11" fmla="*/ 254 h 360"/>
                <a:gd name="T12" fmla="*/ 83 w 276"/>
                <a:gd name="T13" fmla="*/ 236 h 360"/>
                <a:gd name="T14" fmla="*/ 58 w 276"/>
                <a:gd name="T15" fmla="*/ 222 h 360"/>
                <a:gd name="T16" fmla="*/ 44 w 276"/>
                <a:gd name="T17" fmla="*/ 218 h 360"/>
                <a:gd name="T18" fmla="*/ 30 w 276"/>
                <a:gd name="T19" fmla="*/ 213 h 360"/>
                <a:gd name="T20" fmla="*/ 0 w 276"/>
                <a:gd name="T21" fmla="*/ 210 h 360"/>
                <a:gd name="T22" fmla="*/ 0 w 276"/>
                <a:gd name="T23" fmla="*/ 0 h 360"/>
                <a:gd name="T24" fmla="*/ 41 w 276"/>
                <a:gd name="T25" fmla="*/ 2 h 360"/>
                <a:gd name="T26" fmla="*/ 80 w 276"/>
                <a:gd name="T27" fmla="*/ 9 h 360"/>
                <a:gd name="T28" fmla="*/ 118 w 276"/>
                <a:gd name="T29" fmla="*/ 21 h 360"/>
                <a:gd name="T30" fmla="*/ 155 w 276"/>
                <a:gd name="T31" fmla="*/ 35 h 360"/>
                <a:gd name="T32" fmla="*/ 189 w 276"/>
                <a:gd name="T33" fmla="*/ 54 h 360"/>
                <a:gd name="T34" fmla="*/ 221 w 276"/>
                <a:gd name="T35" fmla="*/ 77 h 360"/>
                <a:gd name="T36" fmla="*/ 250 w 276"/>
                <a:gd name="T37" fmla="*/ 102 h 360"/>
                <a:gd name="T38" fmla="*/ 276 w 276"/>
                <a:gd name="T39" fmla="*/ 130 h 360"/>
                <a:gd name="T40" fmla="*/ 276 w 276"/>
                <a:gd name="T4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6" h="360">
                  <a:moveTo>
                    <a:pt x="276" y="360"/>
                  </a:moveTo>
                  <a:lnTo>
                    <a:pt x="149" y="360"/>
                  </a:lnTo>
                  <a:lnTo>
                    <a:pt x="146" y="330"/>
                  </a:lnTo>
                  <a:lnTo>
                    <a:pt x="138" y="302"/>
                  </a:lnTo>
                  <a:lnTo>
                    <a:pt x="124" y="277"/>
                  </a:lnTo>
                  <a:lnTo>
                    <a:pt x="106" y="254"/>
                  </a:lnTo>
                  <a:lnTo>
                    <a:pt x="83" y="236"/>
                  </a:lnTo>
                  <a:lnTo>
                    <a:pt x="58" y="222"/>
                  </a:lnTo>
                  <a:lnTo>
                    <a:pt x="44" y="218"/>
                  </a:lnTo>
                  <a:lnTo>
                    <a:pt x="30" y="213"/>
                  </a:lnTo>
                  <a:lnTo>
                    <a:pt x="0" y="210"/>
                  </a:lnTo>
                  <a:lnTo>
                    <a:pt x="0" y="0"/>
                  </a:lnTo>
                  <a:lnTo>
                    <a:pt x="41" y="2"/>
                  </a:lnTo>
                  <a:lnTo>
                    <a:pt x="80" y="9"/>
                  </a:lnTo>
                  <a:lnTo>
                    <a:pt x="118" y="21"/>
                  </a:lnTo>
                  <a:lnTo>
                    <a:pt x="155" y="35"/>
                  </a:lnTo>
                  <a:lnTo>
                    <a:pt x="189" y="54"/>
                  </a:lnTo>
                  <a:lnTo>
                    <a:pt x="221" y="77"/>
                  </a:lnTo>
                  <a:lnTo>
                    <a:pt x="250" y="102"/>
                  </a:lnTo>
                  <a:lnTo>
                    <a:pt x="276" y="130"/>
                  </a:lnTo>
                  <a:lnTo>
                    <a:pt x="276" y="360"/>
                  </a:lnTo>
                  <a:close/>
                </a:path>
              </a:pathLst>
            </a:custGeom>
            <a:solidFill>
              <a:srgbClr val="FFFFFF"/>
            </a:solidFill>
            <a:ln>
              <a:noFill/>
            </a:ln>
            <a:extLst/>
          </p:spPr>
          <p:txBody>
            <a:bodyPr/>
            <a:lstStyle/>
            <a:p>
              <a:pPr fontAlgn="auto">
                <a:spcBef>
                  <a:spcPts val="0"/>
                </a:spcBef>
                <a:spcAft>
                  <a:spcPts val="0"/>
                </a:spcAft>
                <a:defRPr/>
              </a:pPr>
              <a:endParaRPr lang="fi-FI">
                <a:latin typeface="+mn-lt"/>
                <a:cs typeface="+mn-cs"/>
              </a:endParaRPr>
            </a:p>
          </p:txBody>
        </p:sp>
        <p:sp>
          <p:nvSpPr>
            <p:cNvPr id="75" name="Freeform 74"/>
            <p:cNvSpPr>
              <a:spLocks/>
            </p:cNvSpPr>
            <p:nvPr userDrawn="1"/>
          </p:nvSpPr>
          <p:spPr bwMode="auto">
            <a:xfrm>
              <a:off x="1143000" y="6286500"/>
              <a:ext cx="1143000" cy="571500"/>
            </a:xfrm>
            <a:custGeom>
              <a:avLst/>
              <a:gdLst>
                <a:gd name="T0" fmla="*/ 1403 w 1440"/>
                <a:gd name="T1" fmla="*/ 1 h 720"/>
                <a:gd name="T2" fmla="*/ 1367 w 1440"/>
                <a:gd name="T3" fmla="*/ 4 h 720"/>
                <a:gd name="T4" fmla="*/ 1330 w 1440"/>
                <a:gd name="T5" fmla="*/ 8 h 720"/>
                <a:gd name="T6" fmla="*/ 1295 w 1440"/>
                <a:gd name="T7" fmla="*/ 15 h 720"/>
                <a:gd name="T8" fmla="*/ 1260 w 1440"/>
                <a:gd name="T9" fmla="*/ 23 h 720"/>
                <a:gd name="T10" fmla="*/ 1226 w 1440"/>
                <a:gd name="T11" fmla="*/ 32 h 720"/>
                <a:gd name="T12" fmla="*/ 1175 w 1440"/>
                <a:gd name="T13" fmla="*/ 51 h 720"/>
                <a:gd name="T14" fmla="*/ 1128 w 1440"/>
                <a:gd name="T15" fmla="*/ 72 h 720"/>
                <a:gd name="T16" fmla="*/ 1097 w 1440"/>
                <a:gd name="T17" fmla="*/ 87 h 720"/>
                <a:gd name="T18" fmla="*/ 1038 w 1440"/>
                <a:gd name="T19" fmla="*/ 124 h 720"/>
                <a:gd name="T20" fmla="*/ 1009 w 1440"/>
                <a:gd name="T21" fmla="*/ 143 h 720"/>
                <a:gd name="T22" fmla="*/ 956 w 1440"/>
                <a:gd name="T23" fmla="*/ 187 h 720"/>
                <a:gd name="T24" fmla="*/ 907 w 1440"/>
                <a:gd name="T25" fmla="*/ 236 h 720"/>
                <a:gd name="T26" fmla="*/ 863 w 1440"/>
                <a:gd name="T27" fmla="*/ 290 h 720"/>
                <a:gd name="T28" fmla="*/ 842 w 1440"/>
                <a:gd name="T29" fmla="*/ 318 h 720"/>
                <a:gd name="T30" fmla="*/ 815 w 1440"/>
                <a:gd name="T31" fmla="*/ 361 h 720"/>
                <a:gd name="T32" fmla="*/ 799 w 1440"/>
                <a:gd name="T33" fmla="*/ 392 h 720"/>
                <a:gd name="T34" fmla="*/ 776 w 1440"/>
                <a:gd name="T35" fmla="*/ 440 h 720"/>
                <a:gd name="T36" fmla="*/ 752 w 1440"/>
                <a:gd name="T37" fmla="*/ 506 h 720"/>
                <a:gd name="T38" fmla="*/ 734 w 1440"/>
                <a:gd name="T39" fmla="*/ 575 h 720"/>
                <a:gd name="T40" fmla="*/ 728 w 1440"/>
                <a:gd name="T41" fmla="*/ 610 h 720"/>
                <a:gd name="T42" fmla="*/ 724 w 1440"/>
                <a:gd name="T43" fmla="*/ 647 h 720"/>
                <a:gd name="T44" fmla="*/ 721 w 1440"/>
                <a:gd name="T45" fmla="*/ 683 h 720"/>
                <a:gd name="T46" fmla="*/ 0 w 1440"/>
                <a:gd name="T47" fmla="*/ 720 h 720"/>
                <a:gd name="T48" fmla="*/ 3 w 1440"/>
                <a:gd name="T49" fmla="*/ 623 h 720"/>
                <a:gd name="T50" fmla="*/ 12 w 1440"/>
                <a:gd name="T51" fmla="*/ 527 h 720"/>
                <a:gd name="T52" fmla="*/ 24 w 1440"/>
                <a:gd name="T53" fmla="*/ 456 h 720"/>
                <a:gd name="T54" fmla="*/ 39 w 1440"/>
                <a:gd name="T55" fmla="*/ 387 h 720"/>
                <a:gd name="T56" fmla="*/ 63 w 1440"/>
                <a:gd name="T57" fmla="*/ 297 h 720"/>
                <a:gd name="T58" fmla="*/ 86 w 1440"/>
                <a:gd name="T59" fmla="*/ 231 h 720"/>
                <a:gd name="T60" fmla="*/ 111 w 1440"/>
                <a:gd name="T61" fmla="*/ 165 h 720"/>
                <a:gd name="T62" fmla="*/ 129 w 1440"/>
                <a:gd name="T63" fmla="*/ 122 h 720"/>
                <a:gd name="T64" fmla="*/ 160 w 1440"/>
                <a:gd name="T65" fmla="*/ 60 h 720"/>
                <a:gd name="T66" fmla="*/ 192 w 1440"/>
                <a:gd name="T67" fmla="*/ 0 h 720"/>
                <a:gd name="T68" fmla="*/ 1440 w 1440"/>
                <a:gd name="T69" fmla="*/ 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720">
                  <a:moveTo>
                    <a:pt x="1440" y="0"/>
                  </a:moveTo>
                  <a:lnTo>
                    <a:pt x="1403" y="1"/>
                  </a:lnTo>
                  <a:lnTo>
                    <a:pt x="1383" y="3"/>
                  </a:lnTo>
                  <a:lnTo>
                    <a:pt x="1367" y="4"/>
                  </a:lnTo>
                  <a:lnTo>
                    <a:pt x="1348" y="6"/>
                  </a:lnTo>
                  <a:lnTo>
                    <a:pt x="1330" y="8"/>
                  </a:lnTo>
                  <a:lnTo>
                    <a:pt x="1312" y="11"/>
                  </a:lnTo>
                  <a:lnTo>
                    <a:pt x="1295" y="15"/>
                  </a:lnTo>
                  <a:lnTo>
                    <a:pt x="1277" y="18"/>
                  </a:lnTo>
                  <a:lnTo>
                    <a:pt x="1260" y="23"/>
                  </a:lnTo>
                  <a:lnTo>
                    <a:pt x="1243" y="28"/>
                  </a:lnTo>
                  <a:lnTo>
                    <a:pt x="1226" y="32"/>
                  </a:lnTo>
                  <a:lnTo>
                    <a:pt x="1192" y="44"/>
                  </a:lnTo>
                  <a:lnTo>
                    <a:pt x="1175" y="51"/>
                  </a:lnTo>
                  <a:lnTo>
                    <a:pt x="1160" y="56"/>
                  </a:lnTo>
                  <a:lnTo>
                    <a:pt x="1128" y="72"/>
                  </a:lnTo>
                  <a:lnTo>
                    <a:pt x="1112" y="79"/>
                  </a:lnTo>
                  <a:lnTo>
                    <a:pt x="1097" y="87"/>
                  </a:lnTo>
                  <a:lnTo>
                    <a:pt x="1066" y="104"/>
                  </a:lnTo>
                  <a:lnTo>
                    <a:pt x="1038" y="124"/>
                  </a:lnTo>
                  <a:lnTo>
                    <a:pt x="1023" y="134"/>
                  </a:lnTo>
                  <a:lnTo>
                    <a:pt x="1009" y="143"/>
                  </a:lnTo>
                  <a:lnTo>
                    <a:pt x="981" y="165"/>
                  </a:lnTo>
                  <a:lnTo>
                    <a:pt x="956" y="187"/>
                  </a:lnTo>
                  <a:lnTo>
                    <a:pt x="931" y="211"/>
                  </a:lnTo>
                  <a:lnTo>
                    <a:pt x="907" y="236"/>
                  </a:lnTo>
                  <a:lnTo>
                    <a:pt x="884" y="262"/>
                  </a:lnTo>
                  <a:lnTo>
                    <a:pt x="863" y="290"/>
                  </a:lnTo>
                  <a:lnTo>
                    <a:pt x="852" y="304"/>
                  </a:lnTo>
                  <a:lnTo>
                    <a:pt x="842" y="318"/>
                  </a:lnTo>
                  <a:lnTo>
                    <a:pt x="824" y="347"/>
                  </a:lnTo>
                  <a:lnTo>
                    <a:pt x="815" y="361"/>
                  </a:lnTo>
                  <a:lnTo>
                    <a:pt x="807" y="377"/>
                  </a:lnTo>
                  <a:lnTo>
                    <a:pt x="799" y="392"/>
                  </a:lnTo>
                  <a:lnTo>
                    <a:pt x="790" y="408"/>
                  </a:lnTo>
                  <a:lnTo>
                    <a:pt x="776" y="440"/>
                  </a:lnTo>
                  <a:lnTo>
                    <a:pt x="763" y="473"/>
                  </a:lnTo>
                  <a:lnTo>
                    <a:pt x="752" y="506"/>
                  </a:lnTo>
                  <a:lnTo>
                    <a:pt x="742" y="540"/>
                  </a:lnTo>
                  <a:lnTo>
                    <a:pt x="734" y="575"/>
                  </a:lnTo>
                  <a:lnTo>
                    <a:pt x="731" y="592"/>
                  </a:lnTo>
                  <a:lnTo>
                    <a:pt x="728" y="610"/>
                  </a:lnTo>
                  <a:lnTo>
                    <a:pt x="725" y="629"/>
                  </a:lnTo>
                  <a:lnTo>
                    <a:pt x="724" y="647"/>
                  </a:lnTo>
                  <a:lnTo>
                    <a:pt x="721" y="665"/>
                  </a:lnTo>
                  <a:lnTo>
                    <a:pt x="721" y="683"/>
                  </a:lnTo>
                  <a:lnTo>
                    <a:pt x="720" y="720"/>
                  </a:lnTo>
                  <a:lnTo>
                    <a:pt x="0" y="720"/>
                  </a:lnTo>
                  <a:lnTo>
                    <a:pt x="1" y="671"/>
                  </a:lnTo>
                  <a:lnTo>
                    <a:pt x="3" y="623"/>
                  </a:lnTo>
                  <a:lnTo>
                    <a:pt x="7" y="575"/>
                  </a:lnTo>
                  <a:lnTo>
                    <a:pt x="12" y="527"/>
                  </a:lnTo>
                  <a:lnTo>
                    <a:pt x="20" y="480"/>
                  </a:lnTo>
                  <a:lnTo>
                    <a:pt x="24" y="456"/>
                  </a:lnTo>
                  <a:lnTo>
                    <a:pt x="29" y="433"/>
                  </a:lnTo>
                  <a:lnTo>
                    <a:pt x="39" y="387"/>
                  </a:lnTo>
                  <a:lnTo>
                    <a:pt x="50" y="342"/>
                  </a:lnTo>
                  <a:lnTo>
                    <a:pt x="63" y="297"/>
                  </a:lnTo>
                  <a:lnTo>
                    <a:pt x="79" y="252"/>
                  </a:lnTo>
                  <a:lnTo>
                    <a:pt x="86" y="231"/>
                  </a:lnTo>
                  <a:lnTo>
                    <a:pt x="94" y="208"/>
                  </a:lnTo>
                  <a:lnTo>
                    <a:pt x="111" y="165"/>
                  </a:lnTo>
                  <a:lnTo>
                    <a:pt x="119" y="143"/>
                  </a:lnTo>
                  <a:lnTo>
                    <a:pt x="129" y="122"/>
                  </a:lnTo>
                  <a:lnTo>
                    <a:pt x="149" y="82"/>
                  </a:lnTo>
                  <a:lnTo>
                    <a:pt x="160" y="60"/>
                  </a:lnTo>
                  <a:lnTo>
                    <a:pt x="170" y="41"/>
                  </a:lnTo>
                  <a:lnTo>
                    <a:pt x="192" y="0"/>
                  </a:lnTo>
                  <a:lnTo>
                    <a:pt x="815" y="0"/>
                  </a:lnTo>
                  <a:lnTo>
                    <a:pt x="1440" y="0"/>
                  </a:lnTo>
                  <a:close/>
                </a:path>
              </a:pathLst>
            </a:custGeom>
            <a:solidFill>
              <a:srgbClr val="FFFFFF"/>
            </a:solidFill>
            <a:ln>
              <a:noFill/>
            </a:ln>
            <a:extLst/>
          </p:spPr>
          <p:txBody>
            <a:bodyPr/>
            <a:lstStyle/>
            <a:p>
              <a:pPr fontAlgn="auto">
                <a:spcBef>
                  <a:spcPts val="0"/>
                </a:spcBef>
                <a:spcAft>
                  <a:spcPts val="0"/>
                </a:spcAft>
                <a:defRPr/>
              </a:pPr>
              <a:endParaRPr lang="fi-FI">
                <a:latin typeface="+mn-lt"/>
                <a:cs typeface="+mn-cs"/>
              </a:endParaRPr>
            </a:p>
          </p:txBody>
        </p:sp>
        <p:sp>
          <p:nvSpPr>
            <p:cNvPr id="76" name="Freeform 75"/>
            <p:cNvSpPr>
              <a:spLocks/>
            </p:cNvSpPr>
            <p:nvPr userDrawn="1"/>
          </p:nvSpPr>
          <p:spPr bwMode="auto">
            <a:xfrm>
              <a:off x="6854825" y="0"/>
              <a:ext cx="2295525" cy="2295525"/>
            </a:xfrm>
            <a:custGeom>
              <a:avLst/>
              <a:gdLst>
                <a:gd name="T0" fmla="*/ 2891 w 2891"/>
                <a:gd name="T1" fmla="*/ 2891 h 2891"/>
                <a:gd name="T2" fmla="*/ 2891 w 2891"/>
                <a:gd name="T3" fmla="*/ 2168 h 2891"/>
                <a:gd name="T4" fmla="*/ 2891 w 2891"/>
                <a:gd name="T5" fmla="*/ 1446 h 2891"/>
                <a:gd name="T6" fmla="*/ 2891 w 2891"/>
                <a:gd name="T7" fmla="*/ 723 h 2891"/>
                <a:gd name="T8" fmla="*/ 2891 w 2891"/>
                <a:gd name="T9" fmla="*/ 0 h 2891"/>
                <a:gd name="T10" fmla="*/ 2168 w 2891"/>
                <a:gd name="T11" fmla="*/ 0 h 2891"/>
                <a:gd name="T12" fmla="*/ 1446 w 2891"/>
                <a:gd name="T13" fmla="*/ 0 h 2891"/>
                <a:gd name="T14" fmla="*/ 723 w 2891"/>
                <a:gd name="T15" fmla="*/ 0 h 2891"/>
                <a:gd name="T16" fmla="*/ 0 w 2891"/>
                <a:gd name="T17" fmla="*/ 0 h 2891"/>
                <a:gd name="T18" fmla="*/ 723 w 2891"/>
                <a:gd name="T19" fmla="*/ 723 h 2891"/>
                <a:gd name="T20" fmla="*/ 1446 w 2891"/>
                <a:gd name="T21" fmla="*/ 1446 h 2891"/>
                <a:gd name="T22" fmla="*/ 2168 w 2891"/>
                <a:gd name="T23" fmla="*/ 2168 h 2891"/>
                <a:gd name="T24" fmla="*/ 2891 w 2891"/>
                <a:gd name="T25" fmla="*/ 2891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1" h="2891">
                  <a:moveTo>
                    <a:pt x="2891" y="2891"/>
                  </a:moveTo>
                  <a:lnTo>
                    <a:pt x="2891" y="2168"/>
                  </a:lnTo>
                  <a:lnTo>
                    <a:pt x="2891" y="1446"/>
                  </a:lnTo>
                  <a:lnTo>
                    <a:pt x="2891" y="723"/>
                  </a:lnTo>
                  <a:lnTo>
                    <a:pt x="2891" y="0"/>
                  </a:lnTo>
                  <a:lnTo>
                    <a:pt x="2168" y="0"/>
                  </a:lnTo>
                  <a:lnTo>
                    <a:pt x="1446" y="0"/>
                  </a:lnTo>
                  <a:lnTo>
                    <a:pt x="723" y="0"/>
                  </a:lnTo>
                  <a:lnTo>
                    <a:pt x="0" y="0"/>
                  </a:lnTo>
                  <a:lnTo>
                    <a:pt x="723" y="723"/>
                  </a:lnTo>
                  <a:lnTo>
                    <a:pt x="1446" y="1446"/>
                  </a:lnTo>
                  <a:lnTo>
                    <a:pt x="2168" y="2168"/>
                  </a:lnTo>
                  <a:lnTo>
                    <a:pt x="2891" y="2891"/>
                  </a:lnTo>
                  <a:close/>
                </a:path>
              </a:pathLst>
            </a:custGeom>
            <a:solidFill>
              <a:schemeClr val="accent4"/>
            </a:solidFill>
            <a:ln>
              <a:noFill/>
            </a:ln>
            <a:extLst/>
          </p:spPr>
          <p:txBody>
            <a:bodyPr/>
            <a:lstStyle/>
            <a:p>
              <a:pPr fontAlgn="auto">
                <a:spcBef>
                  <a:spcPts val="0"/>
                </a:spcBef>
                <a:spcAft>
                  <a:spcPts val="0"/>
                </a:spcAft>
                <a:defRPr/>
              </a:pPr>
              <a:endParaRPr lang="fi-FI">
                <a:latin typeface="+mn-lt"/>
                <a:cs typeface="+mn-cs"/>
              </a:endParaRPr>
            </a:p>
          </p:txBody>
        </p:sp>
      </p:grpSp>
      <p:pic>
        <p:nvPicPr>
          <p:cNvPr id="77" name="Picture 83"/>
          <p:cNvPicPr>
            <a:picLocks noChangeAspect="1"/>
          </p:cNvPicPr>
          <p:nvPr userDrawn="1"/>
        </p:nvPicPr>
        <p:blipFill>
          <a:blip r:embed="rId2" cstate="print"/>
          <a:srcRect/>
          <a:stretch>
            <a:fillRect/>
          </a:stretch>
        </p:blipFill>
        <p:spPr bwMode="auto">
          <a:xfrm>
            <a:off x="1265238" y="5445125"/>
            <a:ext cx="1219200" cy="239713"/>
          </a:xfrm>
          <a:prstGeom prst="rect">
            <a:avLst/>
          </a:prstGeom>
          <a:noFill/>
          <a:ln w="9525">
            <a:noFill/>
            <a:miter lim="800000"/>
            <a:headEnd/>
            <a:tailEnd/>
          </a:ln>
        </p:spPr>
      </p:pic>
      <p:sp>
        <p:nvSpPr>
          <p:cNvPr id="2" name="Title 1"/>
          <p:cNvSpPr>
            <a:spLocks noGrp="1"/>
          </p:cNvSpPr>
          <p:nvPr>
            <p:ph type="ctrTitle"/>
          </p:nvPr>
        </p:nvSpPr>
        <p:spPr>
          <a:xfrm>
            <a:off x="1258889" y="1700809"/>
            <a:ext cx="6626224" cy="1152127"/>
          </a:xfrm>
        </p:spPr>
        <p:txBody>
          <a:bodyPr/>
          <a:lstStyle>
            <a:lvl1pPr>
              <a:defRPr cap="all" spc="0" baseline="0"/>
            </a:lvl1pPr>
          </a:lstStyle>
          <a:p>
            <a:r>
              <a:rPr lang="fi-FI" smtClean="0"/>
              <a:t>Muokkaa perustyyl. napsautt.</a:t>
            </a:r>
            <a:endParaRPr lang="fi-FI" dirty="0"/>
          </a:p>
        </p:txBody>
      </p:sp>
      <p:sp>
        <p:nvSpPr>
          <p:cNvPr id="3" name="Subtitle 2"/>
          <p:cNvSpPr>
            <a:spLocks noGrp="1"/>
          </p:cNvSpPr>
          <p:nvPr>
            <p:ph type="subTitle" idx="1"/>
          </p:nvPr>
        </p:nvSpPr>
        <p:spPr>
          <a:xfrm>
            <a:off x="1258887" y="2996952"/>
            <a:ext cx="6626225" cy="576064"/>
          </a:xfrm>
        </p:spPr>
        <p:txBody>
          <a:bodyPr/>
          <a:lstStyle>
            <a:lvl1pPr marL="0" indent="0" algn="l">
              <a:buNone/>
              <a:defRPr sz="1600" b="1" spc="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1045" name="Text Placeholder 1044"/>
          <p:cNvSpPr>
            <a:spLocks noGrp="1"/>
          </p:cNvSpPr>
          <p:nvPr>
            <p:ph type="body" sz="quarter" idx="13"/>
          </p:nvPr>
        </p:nvSpPr>
        <p:spPr>
          <a:xfrm>
            <a:off x="1258888" y="3645025"/>
            <a:ext cx="6626225" cy="864096"/>
          </a:xfrm>
        </p:spPr>
        <p:txBody>
          <a:bodyPr/>
          <a:lstStyle>
            <a:lvl1pPr marL="0" indent="0">
              <a:spcAft>
                <a:spcPts val="800"/>
              </a:spcAft>
              <a:buFontTx/>
              <a:buNone/>
              <a:defRPr sz="1400" spc="0" baseline="0">
                <a:solidFill>
                  <a:schemeClr val="accent1"/>
                </a:solidFill>
              </a:defRPr>
            </a:lvl1pPr>
          </a:lstStyle>
          <a:p>
            <a:pPr lvl="0"/>
            <a:r>
              <a:rPr lang="fi-FI" smtClean="0"/>
              <a:t>Muokkaa tekstin perustyylejä napsauttamalla</a:t>
            </a:r>
          </a:p>
        </p:txBody>
      </p:sp>
      <p:sp>
        <p:nvSpPr>
          <p:cNvPr id="1047" name="Text Placeholder 1046"/>
          <p:cNvSpPr>
            <a:spLocks noGrp="1"/>
          </p:cNvSpPr>
          <p:nvPr>
            <p:ph type="body" sz="quarter" idx="14"/>
          </p:nvPr>
        </p:nvSpPr>
        <p:spPr>
          <a:xfrm>
            <a:off x="2771800" y="5517233"/>
            <a:ext cx="5113313" cy="216023"/>
          </a:xfrm>
        </p:spPr>
        <p:txBody>
          <a:bodyPr/>
          <a:lstStyle>
            <a:lvl1pPr marL="0" indent="0" algn="r">
              <a:buFontTx/>
              <a:buNone/>
              <a:defRPr sz="800" b="1" cap="all" spc="0" baseline="0">
                <a:solidFill>
                  <a:schemeClr val="accent1"/>
                </a:solidFill>
              </a:defRPr>
            </a:lvl1pPr>
          </a:lstStyle>
          <a:p>
            <a:pPr lvl="0"/>
            <a:r>
              <a:rPr lang="fi-FI" smtClean="0"/>
              <a:t>Muokkaa tekstin perustyylejä napsauttamalla</a:t>
            </a:r>
          </a:p>
        </p:txBody>
      </p:sp>
      <p:sp>
        <p:nvSpPr>
          <p:cNvPr id="78" name="Date Placeholder 3"/>
          <p:cNvSpPr>
            <a:spLocks noGrp="1"/>
          </p:cNvSpPr>
          <p:nvPr>
            <p:ph type="dt" sz="half" idx="15"/>
          </p:nvPr>
        </p:nvSpPr>
        <p:spPr>
          <a:xfrm>
            <a:off x="1258888" y="836613"/>
            <a:ext cx="1223962" cy="215900"/>
          </a:xfrm>
        </p:spPr>
        <p:txBody>
          <a:bodyPr/>
          <a:lstStyle>
            <a:lvl1pPr>
              <a:defRPr>
                <a:solidFill>
                  <a:schemeClr val="bg1"/>
                </a:solidFill>
              </a:defRPr>
            </a:lvl1pPr>
          </a:lstStyle>
          <a:p>
            <a:pPr>
              <a:defRPr/>
            </a:pPr>
            <a:fld id="{F019B4B7-D4A3-4328-8023-94456631923F}" type="datetime1">
              <a:rPr lang="fi-FI"/>
              <a:pPr>
                <a:defRPr/>
              </a:pPr>
              <a:t>5.5.2014</a:t>
            </a:fld>
            <a:endParaRPr lang="fi-FI" dirty="0"/>
          </a:p>
        </p:txBody>
      </p:sp>
      <p:sp>
        <p:nvSpPr>
          <p:cNvPr id="79" name="Footer Placeholder 4"/>
          <p:cNvSpPr>
            <a:spLocks noGrp="1"/>
          </p:cNvSpPr>
          <p:nvPr>
            <p:ph type="ftr" sz="quarter" idx="16"/>
          </p:nvPr>
        </p:nvSpPr>
        <p:spPr>
          <a:xfrm>
            <a:off x="2482850" y="836613"/>
            <a:ext cx="5402263" cy="215900"/>
          </a:xfrm>
        </p:spPr>
        <p:txBody>
          <a:bodyPr/>
          <a:lstStyle>
            <a:lvl1pPr>
              <a:defRPr>
                <a:solidFill>
                  <a:schemeClr val="bg1"/>
                </a:solidFill>
              </a:defRPr>
            </a:lvl1pPr>
          </a:lstStyle>
          <a:p>
            <a:pPr>
              <a:defRPr/>
            </a:pPr>
            <a:r>
              <a:rPr lang="fi-FI"/>
              <a:t>Esityksen nimi / Tekijä</a:t>
            </a:r>
            <a:endParaRPr lang="fi-FI" dirty="0"/>
          </a:p>
        </p:txBody>
      </p:sp>
      <p:sp>
        <p:nvSpPr>
          <p:cNvPr id="80" name="Slide Number Placeholder 5"/>
          <p:cNvSpPr>
            <a:spLocks noGrp="1"/>
          </p:cNvSpPr>
          <p:nvPr>
            <p:ph type="sldNum" sz="quarter" idx="17"/>
          </p:nvPr>
        </p:nvSpPr>
        <p:spPr>
          <a:xfrm>
            <a:off x="827088" y="836613"/>
            <a:ext cx="431800" cy="215900"/>
          </a:xfrm>
        </p:spPr>
        <p:txBody>
          <a:bodyPr/>
          <a:lstStyle>
            <a:lvl1pPr>
              <a:defRPr>
                <a:solidFill>
                  <a:schemeClr val="bg1"/>
                </a:solidFill>
              </a:defRPr>
            </a:lvl1pPr>
          </a:lstStyle>
          <a:p>
            <a:pPr>
              <a:defRPr/>
            </a:pPr>
            <a:fld id="{E91ABFDF-32AF-4701-A72A-4D066C5F0C06}" type="slidenum">
              <a:rPr lang="fi-FI"/>
              <a:pPr>
                <a:defRPr/>
              </a:pPr>
              <a:t>‹#›</a:t>
            </a:fld>
            <a:endParaRPr lang="fi-FI"/>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719DB5-9B0A-4DBF-8327-732B4058A879}" type="datetime1">
              <a:rPr lang="fi-FI"/>
              <a:pPr>
                <a:defRPr/>
              </a:pPr>
              <a:t>5.5.2014</a:t>
            </a:fld>
            <a:endParaRPr lang="fi-FI" dirty="0"/>
          </a:p>
        </p:txBody>
      </p:sp>
      <p:sp>
        <p:nvSpPr>
          <p:cNvPr id="3"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4" name="Slide Number Placeholder 5"/>
          <p:cNvSpPr>
            <a:spLocks noGrp="1"/>
          </p:cNvSpPr>
          <p:nvPr>
            <p:ph type="sldNum" sz="quarter" idx="12"/>
          </p:nvPr>
        </p:nvSpPr>
        <p:spPr/>
        <p:txBody>
          <a:bodyPr/>
          <a:lstStyle>
            <a:lvl1pPr>
              <a:defRPr/>
            </a:lvl1pPr>
          </a:lstStyle>
          <a:p>
            <a:pPr>
              <a:defRPr/>
            </a:pPr>
            <a:fld id="{128C5861-3806-4D42-9B2B-DE3FFB4DAAC6}" type="slidenum">
              <a:rPr lang="fi-FI"/>
              <a:pPr>
                <a:defRPr/>
              </a:pPr>
              <a:t>‹#›</a:t>
            </a:fld>
            <a:endParaRPr lang="fi-FI"/>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 y="-8312"/>
            <a:ext cx="9148139" cy="6866312"/>
          </a:xfrm>
          <a:custGeom>
            <a:avLst/>
            <a:gdLst>
              <a:gd name="connsiteX0" fmla="*/ 1571099 w 9144000"/>
              <a:gd name="connsiteY0" fmla="*/ 0 h 6858000"/>
              <a:gd name="connsiteX1" fmla="*/ 8000977 w 9144000"/>
              <a:gd name="connsiteY1" fmla="*/ 0 h 6858000"/>
              <a:gd name="connsiteX2" fmla="*/ 9144000 w 9144000"/>
              <a:gd name="connsiteY2" fmla="*/ 1143023 h 6858000"/>
              <a:gd name="connsiteX3" fmla="*/ 9144000 w 9144000"/>
              <a:gd name="connsiteY3" fmla="*/ 5286901 h 6858000"/>
              <a:gd name="connsiteX4" fmla="*/ 7572901 w 9144000"/>
              <a:gd name="connsiteY4" fmla="*/ 6858000 h 6858000"/>
              <a:gd name="connsiteX5" fmla="*/ 1143023 w 9144000"/>
              <a:gd name="connsiteY5" fmla="*/ 6858000 h 6858000"/>
              <a:gd name="connsiteX6" fmla="*/ 0 w 9144000"/>
              <a:gd name="connsiteY6" fmla="*/ 5714977 h 6858000"/>
              <a:gd name="connsiteX7" fmla="*/ 0 w 9144000"/>
              <a:gd name="connsiteY7" fmla="*/ 1571099 h 6858000"/>
              <a:gd name="connsiteX8" fmla="*/ 1571099 w 9144000"/>
              <a:gd name="connsiteY8" fmla="*/ 0 h 6858000"/>
              <a:gd name="connsiteX0" fmla="*/ 0 w 9144006"/>
              <a:gd name="connsiteY0" fmla="*/ 0 h 6858000"/>
              <a:gd name="connsiteX1" fmla="*/ 8000983 w 9144006"/>
              <a:gd name="connsiteY1" fmla="*/ 0 h 6858000"/>
              <a:gd name="connsiteX2" fmla="*/ 9144006 w 9144006"/>
              <a:gd name="connsiteY2" fmla="*/ 1143023 h 6858000"/>
              <a:gd name="connsiteX3" fmla="*/ 9144006 w 9144006"/>
              <a:gd name="connsiteY3" fmla="*/ 5286901 h 6858000"/>
              <a:gd name="connsiteX4" fmla="*/ 7572907 w 9144006"/>
              <a:gd name="connsiteY4" fmla="*/ 6858000 h 6858000"/>
              <a:gd name="connsiteX5" fmla="*/ 1143029 w 9144006"/>
              <a:gd name="connsiteY5" fmla="*/ 6858000 h 6858000"/>
              <a:gd name="connsiteX6" fmla="*/ 6 w 9144006"/>
              <a:gd name="connsiteY6" fmla="*/ 5714977 h 6858000"/>
              <a:gd name="connsiteX7" fmla="*/ 6 w 9144006"/>
              <a:gd name="connsiteY7" fmla="*/ 1571099 h 6858000"/>
              <a:gd name="connsiteX8" fmla="*/ 0 w 9144006"/>
              <a:gd name="connsiteY8" fmla="*/ 0 h 6858000"/>
              <a:gd name="connsiteX0" fmla="*/ 0 w 9148139"/>
              <a:gd name="connsiteY0" fmla="*/ 8312 h 6866312"/>
              <a:gd name="connsiteX1" fmla="*/ 9148139 w 9148139"/>
              <a:gd name="connsiteY1" fmla="*/ 0 h 6866312"/>
              <a:gd name="connsiteX2" fmla="*/ 9144006 w 9148139"/>
              <a:gd name="connsiteY2" fmla="*/ 1151335 h 6866312"/>
              <a:gd name="connsiteX3" fmla="*/ 9144006 w 9148139"/>
              <a:gd name="connsiteY3" fmla="*/ 5295213 h 6866312"/>
              <a:gd name="connsiteX4" fmla="*/ 7572907 w 9148139"/>
              <a:gd name="connsiteY4" fmla="*/ 6866312 h 6866312"/>
              <a:gd name="connsiteX5" fmla="*/ 1143029 w 9148139"/>
              <a:gd name="connsiteY5" fmla="*/ 6866312 h 6866312"/>
              <a:gd name="connsiteX6" fmla="*/ 6 w 9148139"/>
              <a:gd name="connsiteY6" fmla="*/ 5723289 h 6866312"/>
              <a:gd name="connsiteX7" fmla="*/ 6 w 9148139"/>
              <a:gd name="connsiteY7" fmla="*/ 1579411 h 6866312"/>
              <a:gd name="connsiteX8" fmla="*/ 0 w 9148139"/>
              <a:gd name="connsiteY8" fmla="*/ 8312 h 6866312"/>
              <a:gd name="connsiteX0" fmla="*/ 0 w 9148139"/>
              <a:gd name="connsiteY0" fmla="*/ 8312 h 6866312"/>
              <a:gd name="connsiteX1" fmla="*/ 9148139 w 9148139"/>
              <a:gd name="connsiteY1" fmla="*/ 0 h 6866312"/>
              <a:gd name="connsiteX2" fmla="*/ 9144006 w 9148139"/>
              <a:gd name="connsiteY2" fmla="*/ 1151335 h 6866312"/>
              <a:gd name="connsiteX3" fmla="*/ 9144006 w 9148139"/>
              <a:gd name="connsiteY3" fmla="*/ 5295213 h 6866312"/>
              <a:gd name="connsiteX4" fmla="*/ 7572907 w 9148139"/>
              <a:gd name="connsiteY4" fmla="*/ 6866312 h 6866312"/>
              <a:gd name="connsiteX5" fmla="*/ 4185 w 9148139"/>
              <a:gd name="connsiteY5" fmla="*/ 6857999 h 6866312"/>
              <a:gd name="connsiteX6" fmla="*/ 6 w 9148139"/>
              <a:gd name="connsiteY6" fmla="*/ 5723289 h 6866312"/>
              <a:gd name="connsiteX7" fmla="*/ 6 w 9148139"/>
              <a:gd name="connsiteY7" fmla="*/ 1579411 h 6866312"/>
              <a:gd name="connsiteX8" fmla="*/ 0 w 9148139"/>
              <a:gd name="connsiteY8" fmla="*/ 8312 h 68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39" h="6866312">
                <a:moveTo>
                  <a:pt x="0" y="8312"/>
                </a:moveTo>
                <a:lnTo>
                  <a:pt x="9148139" y="0"/>
                </a:lnTo>
                <a:cubicBezTo>
                  <a:pt x="9146761" y="383778"/>
                  <a:pt x="9145384" y="767557"/>
                  <a:pt x="9144006" y="1151335"/>
                </a:cubicBezTo>
                <a:lnTo>
                  <a:pt x="9144006" y="5295213"/>
                </a:lnTo>
                <a:lnTo>
                  <a:pt x="7572907" y="6866312"/>
                </a:lnTo>
                <a:lnTo>
                  <a:pt x="4185" y="6857999"/>
                </a:lnTo>
                <a:lnTo>
                  <a:pt x="6" y="5723289"/>
                </a:lnTo>
                <a:lnTo>
                  <a:pt x="6" y="1579411"/>
                </a:lnTo>
                <a:cubicBezTo>
                  <a:pt x="4" y="1055711"/>
                  <a:pt x="2" y="532012"/>
                  <a:pt x="0" y="8312"/>
                </a:cubicBezTo>
                <a:close/>
              </a:path>
            </a:pathLst>
          </a:custGeom>
          <a:noFill/>
        </p:spPr>
        <p:txBody>
          <a:bodyPr rtlCol="0">
            <a:noAutofit/>
          </a:bodyPr>
          <a:lstStyle>
            <a:lvl1pPr marL="0" indent="0">
              <a:buFontTx/>
              <a:buNone/>
              <a:defRPr/>
            </a:lvl1pPr>
          </a:lstStyle>
          <a:p>
            <a:pPr lvl="0"/>
            <a:r>
              <a:rPr lang="fi-FI" noProof="0" smtClean="0"/>
              <a:t>Lisää kuva napsauttamalla kuvaketta</a:t>
            </a:r>
            <a:endParaRPr lang="fi-FI" noProof="0"/>
          </a:p>
        </p:txBody>
      </p:sp>
      <p:sp>
        <p:nvSpPr>
          <p:cNvPr id="3" name="Date Placeholder 1"/>
          <p:cNvSpPr>
            <a:spLocks noGrp="1"/>
          </p:cNvSpPr>
          <p:nvPr>
            <p:ph type="dt" sz="half" idx="14"/>
          </p:nvPr>
        </p:nvSpPr>
        <p:spPr/>
        <p:txBody>
          <a:bodyPr/>
          <a:lstStyle>
            <a:lvl1pPr>
              <a:defRPr>
                <a:solidFill>
                  <a:schemeClr val="bg1"/>
                </a:solidFill>
              </a:defRPr>
            </a:lvl1pPr>
          </a:lstStyle>
          <a:p>
            <a:pPr>
              <a:defRPr/>
            </a:pPr>
            <a:fld id="{6959D73B-CEF3-4015-8EF8-78045E4DF313}" type="datetime1">
              <a:rPr lang="fi-FI"/>
              <a:pPr>
                <a:defRPr/>
              </a:pPr>
              <a:t>5.5.2014</a:t>
            </a:fld>
            <a:endParaRPr lang="fi-FI"/>
          </a:p>
        </p:txBody>
      </p:sp>
      <p:sp>
        <p:nvSpPr>
          <p:cNvPr id="4" name="Footer Placeholder 2"/>
          <p:cNvSpPr>
            <a:spLocks noGrp="1"/>
          </p:cNvSpPr>
          <p:nvPr>
            <p:ph type="ftr" sz="quarter" idx="15"/>
          </p:nvPr>
        </p:nvSpPr>
        <p:spPr/>
        <p:txBody>
          <a:bodyPr/>
          <a:lstStyle>
            <a:lvl1pPr>
              <a:defRPr>
                <a:solidFill>
                  <a:schemeClr val="bg1"/>
                </a:solidFill>
              </a:defRPr>
            </a:lvl1pPr>
          </a:lstStyle>
          <a:p>
            <a:pPr>
              <a:defRPr/>
            </a:pPr>
            <a:r>
              <a:rPr lang="fi-FI"/>
              <a:t>Esityksen nimi / Tekijä</a:t>
            </a:r>
          </a:p>
        </p:txBody>
      </p:sp>
      <p:sp>
        <p:nvSpPr>
          <p:cNvPr id="5" name="Slide Number Placeholder 3"/>
          <p:cNvSpPr>
            <a:spLocks noGrp="1"/>
          </p:cNvSpPr>
          <p:nvPr>
            <p:ph type="sldNum" sz="quarter" idx="16"/>
          </p:nvPr>
        </p:nvSpPr>
        <p:spPr/>
        <p:txBody>
          <a:bodyPr/>
          <a:lstStyle>
            <a:lvl1pPr>
              <a:defRPr>
                <a:solidFill>
                  <a:schemeClr val="bg1"/>
                </a:solidFill>
              </a:defRPr>
            </a:lvl1pPr>
          </a:lstStyle>
          <a:p>
            <a:pPr>
              <a:defRPr/>
            </a:pPr>
            <a:fld id="{CB50DA6B-DBD9-4673-8524-744E3D633954}" type="slidenum">
              <a:rPr lang="fi-FI"/>
              <a:pPr>
                <a:defRPr/>
              </a:pPr>
              <a:t>‹#›</a:t>
            </a:fld>
            <a:endParaRPr lang="fi-FI"/>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Vain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6858000"/>
          </a:xfrm>
          <a:noFill/>
        </p:spPr>
        <p:txBody>
          <a:bodyPr rtlCol="0">
            <a:noAutofit/>
          </a:bodyPr>
          <a:lstStyle>
            <a:lvl1pPr marL="0" indent="0">
              <a:buFontTx/>
              <a:buNone/>
              <a:defRPr/>
            </a:lvl1pPr>
          </a:lstStyle>
          <a:p>
            <a:pPr lvl="0"/>
            <a:r>
              <a:rPr lang="fi-FI" noProof="0" smtClean="0"/>
              <a:t>Lisää kuva napsauttamalla kuvaketta</a:t>
            </a:r>
            <a:endParaRPr lang="fi-FI" noProof="0"/>
          </a:p>
        </p:txBody>
      </p:sp>
      <p:sp>
        <p:nvSpPr>
          <p:cNvPr id="3" name="Date Placeholder 1"/>
          <p:cNvSpPr>
            <a:spLocks noGrp="1"/>
          </p:cNvSpPr>
          <p:nvPr>
            <p:ph type="dt" sz="half" idx="14"/>
          </p:nvPr>
        </p:nvSpPr>
        <p:spPr/>
        <p:txBody>
          <a:bodyPr/>
          <a:lstStyle>
            <a:lvl1pPr>
              <a:defRPr>
                <a:solidFill>
                  <a:schemeClr val="bg1"/>
                </a:solidFill>
              </a:defRPr>
            </a:lvl1pPr>
          </a:lstStyle>
          <a:p>
            <a:pPr>
              <a:defRPr/>
            </a:pPr>
            <a:fld id="{1FFAF92A-7EC2-4F13-A166-D19A8E62BA36}" type="datetime1">
              <a:rPr lang="fi-FI"/>
              <a:pPr>
                <a:defRPr/>
              </a:pPr>
              <a:t>5.5.2014</a:t>
            </a:fld>
            <a:endParaRPr lang="fi-FI"/>
          </a:p>
        </p:txBody>
      </p:sp>
      <p:sp>
        <p:nvSpPr>
          <p:cNvPr id="4" name="Footer Placeholder 2"/>
          <p:cNvSpPr>
            <a:spLocks noGrp="1"/>
          </p:cNvSpPr>
          <p:nvPr>
            <p:ph type="ftr" sz="quarter" idx="15"/>
          </p:nvPr>
        </p:nvSpPr>
        <p:spPr/>
        <p:txBody>
          <a:bodyPr/>
          <a:lstStyle>
            <a:lvl1pPr>
              <a:defRPr>
                <a:solidFill>
                  <a:schemeClr val="bg1"/>
                </a:solidFill>
              </a:defRPr>
            </a:lvl1pPr>
          </a:lstStyle>
          <a:p>
            <a:pPr>
              <a:defRPr/>
            </a:pPr>
            <a:r>
              <a:rPr lang="fi-FI"/>
              <a:t>Esityksen nimi / Tekijä</a:t>
            </a:r>
          </a:p>
        </p:txBody>
      </p:sp>
      <p:sp>
        <p:nvSpPr>
          <p:cNvPr id="5" name="Slide Number Placeholder 3"/>
          <p:cNvSpPr>
            <a:spLocks noGrp="1"/>
          </p:cNvSpPr>
          <p:nvPr>
            <p:ph type="sldNum" sz="quarter" idx="16"/>
          </p:nvPr>
        </p:nvSpPr>
        <p:spPr/>
        <p:txBody>
          <a:bodyPr/>
          <a:lstStyle>
            <a:lvl1pPr>
              <a:defRPr>
                <a:solidFill>
                  <a:schemeClr val="bg1"/>
                </a:solidFill>
              </a:defRPr>
            </a:lvl1pPr>
          </a:lstStyle>
          <a:p>
            <a:pPr>
              <a:defRPr/>
            </a:pPr>
            <a:fld id="{AB796C71-D1B9-47C3-AB23-18C9C2B18D8F}" type="slidenum">
              <a:rPr lang="fi-FI"/>
              <a:pPr>
                <a:defRPr/>
              </a:pPr>
              <a:t>‹#›</a:t>
            </a:fld>
            <a:endParaRPr lang="fi-FI"/>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a:p>
        </p:txBody>
      </p:sp>
      <p:sp>
        <p:nvSpPr>
          <p:cNvPr id="3" name="Content Placeholder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Date Placeholder 3"/>
          <p:cNvSpPr>
            <a:spLocks noGrp="1"/>
          </p:cNvSpPr>
          <p:nvPr>
            <p:ph type="dt" sz="half" idx="10"/>
          </p:nvPr>
        </p:nvSpPr>
        <p:spPr/>
        <p:txBody>
          <a:bodyPr/>
          <a:lstStyle>
            <a:lvl1pPr>
              <a:defRPr/>
            </a:lvl1pPr>
          </a:lstStyle>
          <a:p>
            <a:pPr>
              <a:defRPr/>
            </a:pPr>
            <a:fld id="{CCCFC0CC-F47B-4CF8-89F7-736939D4000C}" type="datetime1">
              <a:rPr lang="fi-FI"/>
              <a:pPr>
                <a:defRPr/>
              </a:pPr>
              <a:t>5.5.2014</a:t>
            </a:fld>
            <a:endParaRPr lang="fi-FI" dirty="0"/>
          </a:p>
        </p:txBody>
      </p:sp>
      <p:sp>
        <p:nvSpPr>
          <p:cNvPr id="5"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6" name="Slide Number Placeholder 5"/>
          <p:cNvSpPr>
            <a:spLocks noGrp="1"/>
          </p:cNvSpPr>
          <p:nvPr>
            <p:ph type="sldNum" sz="quarter" idx="12"/>
          </p:nvPr>
        </p:nvSpPr>
        <p:spPr/>
        <p:txBody>
          <a:bodyPr/>
          <a:lstStyle>
            <a:lvl1pPr>
              <a:defRPr/>
            </a:lvl1pPr>
          </a:lstStyle>
          <a:p>
            <a:pPr>
              <a:defRPr/>
            </a:pPr>
            <a:fld id="{5955080D-D392-437B-9178-36F124C3CEB8}" type="slidenum">
              <a:rPr lang="fi-FI"/>
              <a:pPr>
                <a:defRPr/>
              </a:pPr>
              <a:t>‹#›</a:t>
            </a:fld>
            <a:endParaRPr lang="fi-FI"/>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7" name="Title 1"/>
          <p:cNvSpPr>
            <a:spLocks noGrp="1"/>
          </p:cNvSpPr>
          <p:nvPr>
            <p:ph type="ctrTitle"/>
          </p:nvPr>
        </p:nvSpPr>
        <p:spPr>
          <a:xfrm>
            <a:off x="1042988" y="1700809"/>
            <a:ext cx="7058025" cy="1152127"/>
          </a:xfrm>
        </p:spPr>
        <p:txBody>
          <a:bodyPr/>
          <a:lstStyle>
            <a:lvl1pPr>
              <a:defRPr cap="all" baseline="0"/>
            </a:lvl1pPr>
          </a:lstStyle>
          <a:p>
            <a:r>
              <a:rPr lang="fi-FI" smtClean="0"/>
              <a:t>Muokkaa perustyyl. napsautt.</a:t>
            </a:r>
            <a:endParaRPr lang="fi-FI" dirty="0"/>
          </a:p>
        </p:txBody>
      </p:sp>
      <p:sp>
        <p:nvSpPr>
          <p:cNvPr id="8" name="Subtitle 2"/>
          <p:cNvSpPr>
            <a:spLocks noGrp="1"/>
          </p:cNvSpPr>
          <p:nvPr>
            <p:ph type="subTitle" idx="1"/>
          </p:nvPr>
        </p:nvSpPr>
        <p:spPr>
          <a:xfrm>
            <a:off x="1042989" y="2996952"/>
            <a:ext cx="7058024" cy="576064"/>
          </a:xfrm>
        </p:spPr>
        <p:txBody>
          <a:bodyPr/>
          <a:lstStyle>
            <a:lvl1pPr marL="0" indent="0" algn="l">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dirty="0"/>
          </a:p>
        </p:txBody>
      </p:sp>
      <p:sp>
        <p:nvSpPr>
          <p:cNvPr id="4" name="Date Placeholder 3"/>
          <p:cNvSpPr>
            <a:spLocks noGrp="1"/>
          </p:cNvSpPr>
          <p:nvPr>
            <p:ph type="dt" sz="half" idx="10"/>
          </p:nvPr>
        </p:nvSpPr>
        <p:spPr/>
        <p:txBody>
          <a:bodyPr/>
          <a:lstStyle>
            <a:lvl1pPr>
              <a:defRPr/>
            </a:lvl1pPr>
          </a:lstStyle>
          <a:p>
            <a:pPr>
              <a:defRPr/>
            </a:pPr>
            <a:fld id="{BD44EEF6-7DE8-40D1-8D57-01384D2220BF}" type="datetime1">
              <a:rPr lang="fi-FI"/>
              <a:pPr>
                <a:defRPr/>
              </a:pPr>
              <a:t>5.5.2014</a:t>
            </a:fld>
            <a:endParaRPr lang="fi-FI" dirty="0"/>
          </a:p>
        </p:txBody>
      </p:sp>
      <p:sp>
        <p:nvSpPr>
          <p:cNvPr id="5"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6" name="Slide Number Placeholder 5"/>
          <p:cNvSpPr>
            <a:spLocks noGrp="1"/>
          </p:cNvSpPr>
          <p:nvPr>
            <p:ph type="sldNum" sz="quarter" idx="12"/>
          </p:nvPr>
        </p:nvSpPr>
        <p:spPr/>
        <p:txBody>
          <a:bodyPr/>
          <a:lstStyle>
            <a:lvl1pPr>
              <a:defRPr/>
            </a:lvl1pPr>
          </a:lstStyle>
          <a:p>
            <a:pPr>
              <a:defRPr/>
            </a:pPr>
            <a:fld id="{8A0F95A7-D572-48AD-9D39-2C3DD8FE5B4F}" type="slidenum">
              <a:rPr lang="fi-FI"/>
              <a:pPr>
                <a:defRPr/>
              </a:pPr>
              <a:t>‹#›</a:t>
            </a:fld>
            <a:endParaRPr lang="fi-FI"/>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a:p>
        </p:txBody>
      </p:sp>
      <p:sp>
        <p:nvSpPr>
          <p:cNvPr id="3" name="Content Placeholder 2"/>
          <p:cNvSpPr>
            <a:spLocks noGrp="1"/>
          </p:cNvSpPr>
          <p:nvPr>
            <p:ph sz="half" idx="1"/>
          </p:nvPr>
        </p:nvSpPr>
        <p:spPr>
          <a:xfrm>
            <a:off x="1042988" y="2420938"/>
            <a:ext cx="3452812" cy="324008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4" name="Content Placeholder 3"/>
          <p:cNvSpPr>
            <a:spLocks noGrp="1"/>
          </p:cNvSpPr>
          <p:nvPr>
            <p:ph sz="half" idx="2"/>
          </p:nvPr>
        </p:nvSpPr>
        <p:spPr>
          <a:xfrm>
            <a:off x="4648200" y="2420938"/>
            <a:ext cx="3452813" cy="3240087"/>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Date Placeholder 3"/>
          <p:cNvSpPr>
            <a:spLocks noGrp="1"/>
          </p:cNvSpPr>
          <p:nvPr>
            <p:ph type="dt" sz="half" idx="10"/>
          </p:nvPr>
        </p:nvSpPr>
        <p:spPr/>
        <p:txBody>
          <a:bodyPr/>
          <a:lstStyle>
            <a:lvl1pPr>
              <a:defRPr/>
            </a:lvl1pPr>
          </a:lstStyle>
          <a:p>
            <a:pPr>
              <a:defRPr/>
            </a:pPr>
            <a:fld id="{48BA0FCC-7D9F-4989-9653-AC52AF4E0D4C}" type="datetime1">
              <a:rPr lang="fi-FI"/>
              <a:pPr>
                <a:defRPr/>
              </a:pPr>
              <a:t>5.5.2014</a:t>
            </a:fld>
            <a:endParaRPr lang="fi-FI" dirty="0"/>
          </a:p>
        </p:txBody>
      </p:sp>
      <p:sp>
        <p:nvSpPr>
          <p:cNvPr id="6"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7" name="Slide Number Placeholder 5"/>
          <p:cNvSpPr>
            <a:spLocks noGrp="1"/>
          </p:cNvSpPr>
          <p:nvPr>
            <p:ph type="sldNum" sz="quarter" idx="12"/>
          </p:nvPr>
        </p:nvSpPr>
        <p:spPr/>
        <p:txBody>
          <a:bodyPr/>
          <a:lstStyle>
            <a:lvl1pPr>
              <a:defRPr/>
            </a:lvl1pPr>
          </a:lstStyle>
          <a:p>
            <a:pPr>
              <a:defRPr/>
            </a:pPr>
            <a:fld id="{2C4EC215-F147-4292-B21C-312F8383151A}" type="slidenum">
              <a:rPr lang="fi-FI"/>
              <a:pPr>
                <a:defRPr/>
              </a:pPr>
              <a:t>‹#›</a:t>
            </a:fld>
            <a:endParaRPr lang="fi-FI"/>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sälto alaotsiko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a:p>
        </p:txBody>
      </p:sp>
      <p:sp>
        <p:nvSpPr>
          <p:cNvPr id="3" name="Content Placeholder 2"/>
          <p:cNvSpPr>
            <a:spLocks noGrp="1"/>
          </p:cNvSpPr>
          <p:nvPr>
            <p:ph idx="1"/>
          </p:nvPr>
        </p:nvSpPr>
        <p:spPr>
          <a:xfrm>
            <a:off x="1042988" y="2781299"/>
            <a:ext cx="7058025" cy="309597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Text Placeholder 2"/>
          <p:cNvSpPr>
            <a:spLocks noGrp="1"/>
          </p:cNvSpPr>
          <p:nvPr>
            <p:ph type="body" idx="13"/>
          </p:nvPr>
        </p:nvSpPr>
        <p:spPr>
          <a:xfrm>
            <a:off x="1042987" y="2420938"/>
            <a:ext cx="7058025" cy="360361"/>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5" name="Date Placeholder 3"/>
          <p:cNvSpPr>
            <a:spLocks noGrp="1"/>
          </p:cNvSpPr>
          <p:nvPr>
            <p:ph type="dt" sz="half" idx="14"/>
          </p:nvPr>
        </p:nvSpPr>
        <p:spPr/>
        <p:txBody>
          <a:bodyPr/>
          <a:lstStyle>
            <a:lvl1pPr>
              <a:defRPr/>
            </a:lvl1pPr>
          </a:lstStyle>
          <a:p>
            <a:pPr>
              <a:defRPr/>
            </a:pPr>
            <a:fld id="{FAD79B51-6416-4CF1-887A-FA7CDF077B62}" type="datetime1">
              <a:rPr lang="fi-FI"/>
              <a:pPr>
                <a:defRPr/>
              </a:pPr>
              <a:t>5.5.2014</a:t>
            </a:fld>
            <a:endParaRPr lang="fi-FI" dirty="0"/>
          </a:p>
        </p:txBody>
      </p:sp>
      <p:sp>
        <p:nvSpPr>
          <p:cNvPr id="6" name="Footer Placeholder 4"/>
          <p:cNvSpPr>
            <a:spLocks noGrp="1"/>
          </p:cNvSpPr>
          <p:nvPr>
            <p:ph type="ftr" sz="quarter" idx="15"/>
          </p:nvPr>
        </p:nvSpPr>
        <p:spPr/>
        <p:txBody>
          <a:bodyPr/>
          <a:lstStyle>
            <a:lvl1pPr>
              <a:defRPr/>
            </a:lvl1pPr>
          </a:lstStyle>
          <a:p>
            <a:pPr>
              <a:defRPr/>
            </a:pPr>
            <a:r>
              <a:rPr lang="fi-FI"/>
              <a:t>Esityksen nimi / Tekijä</a:t>
            </a:r>
            <a:endParaRPr lang="fi-FI" dirty="0"/>
          </a:p>
        </p:txBody>
      </p:sp>
      <p:sp>
        <p:nvSpPr>
          <p:cNvPr id="8" name="Slide Number Placeholder 5"/>
          <p:cNvSpPr>
            <a:spLocks noGrp="1"/>
          </p:cNvSpPr>
          <p:nvPr>
            <p:ph type="sldNum" sz="quarter" idx="16"/>
          </p:nvPr>
        </p:nvSpPr>
        <p:spPr/>
        <p:txBody>
          <a:bodyPr/>
          <a:lstStyle>
            <a:lvl1pPr>
              <a:defRPr/>
            </a:lvl1pPr>
          </a:lstStyle>
          <a:p>
            <a:pPr>
              <a:defRPr/>
            </a:pPr>
            <a:fld id="{A46EEBC4-C1FE-474B-AC76-AD39EE198C95}" type="slidenum">
              <a:rPr lang="fi-FI"/>
              <a:pPr>
                <a:defRPr/>
              </a:pPr>
              <a:t>‹#›</a:t>
            </a:fld>
            <a:endParaRPr lang="fi-FI"/>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 napsautt.</a:t>
            </a:r>
            <a:endParaRPr lang="fi-FI"/>
          </a:p>
        </p:txBody>
      </p:sp>
      <p:sp>
        <p:nvSpPr>
          <p:cNvPr id="3" name="Text Placeholder 2"/>
          <p:cNvSpPr>
            <a:spLocks noGrp="1"/>
          </p:cNvSpPr>
          <p:nvPr>
            <p:ph type="body" idx="1"/>
          </p:nvPr>
        </p:nvSpPr>
        <p:spPr>
          <a:xfrm>
            <a:off x="1042988" y="2420938"/>
            <a:ext cx="3454400" cy="360361"/>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1042988" y="2781300"/>
            <a:ext cx="3454400" cy="287972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5" name="Text Placeholder 4"/>
          <p:cNvSpPr>
            <a:spLocks noGrp="1"/>
          </p:cNvSpPr>
          <p:nvPr>
            <p:ph type="body" sz="quarter" idx="3"/>
          </p:nvPr>
        </p:nvSpPr>
        <p:spPr>
          <a:xfrm>
            <a:off x="4645026" y="2420938"/>
            <a:ext cx="3455988" cy="360361"/>
          </a:xfrm>
        </p:spPr>
        <p:txBody>
          <a:bodyPr anchor="b"/>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45026" y="2781300"/>
            <a:ext cx="3455988" cy="2879724"/>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dirty="0"/>
          </a:p>
        </p:txBody>
      </p:sp>
      <p:sp>
        <p:nvSpPr>
          <p:cNvPr id="7" name="Date Placeholder 3"/>
          <p:cNvSpPr>
            <a:spLocks noGrp="1"/>
          </p:cNvSpPr>
          <p:nvPr>
            <p:ph type="dt" sz="half" idx="10"/>
          </p:nvPr>
        </p:nvSpPr>
        <p:spPr/>
        <p:txBody>
          <a:bodyPr/>
          <a:lstStyle>
            <a:lvl1pPr>
              <a:defRPr/>
            </a:lvl1pPr>
          </a:lstStyle>
          <a:p>
            <a:pPr>
              <a:defRPr/>
            </a:pPr>
            <a:fld id="{559132E5-42BD-48DE-8719-CE06267EB495}" type="datetime1">
              <a:rPr lang="fi-FI"/>
              <a:pPr>
                <a:defRPr/>
              </a:pPr>
              <a:t>5.5.2014</a:t>
            </a:fld>
            <a:endParaRPr lang="fi-FI" dirty="0"/>
          </a:p>
        </p:txBody>
      </p:sp>
      <p:sp>
        <p:nvSpPr>
          <p:cNvPr id="8"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9" name="Slide Number Placeholder 5"/>
          <p:cNvSpPr>
            <a:spLocks noGrp="1"/>
          </p:cNvSpPr>
          <p:nvPr>
            <p:ph type="sldNum" sz="quarter" idx="12"/>
          </p:nvPr>
        </p:nvSpPr>
        <p:spPr/>
        <p:txBody>
          <a:bodyPr/>
          <a:lstStyle>
            <a:lvl1pPr>
              <a:defRPr/>
            </a:lvl1pPr>
          </a:lstStyle>
          <a:p>
            <a:pPr>
              <a:defRPr/>
            </a:pPr>
            <a:fld id="{5C845746-3CDB-4D42-8512-DD5DA048206F}" type="slidenum">
              <a:rPr lang="fi-FI"/>
              <a:pPr>
                <a:defRPr/>
              </a:pPr>
              <a:t>‹#›</a:t>
            </a:fld>
            <a:endParaRPr lang="fi-FI"/>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fi-FI"/>
          </a:p>
        </p:txBody>
      </p:sp>
      <p:sp>
        <p:nvSpPr>
          <p:cNvPr id="3" name="Date Placeholder 3"/>
          <p:cNvSpPr>
            <a:spLocks noGrp="1"/>
          </p:cNvSpPr>
          <p:nvPr>
            <p:ph type="dt" sz="half" idx="10"/>
          </p:nvPr>
        </p:nvSpPr>
        <p:spPr/>
        <p:txBody>
          <a:bodyPr/>
          <a:lstStyle>
            <a:lvl1pPr>
              <a:defRPr/>
            </a:lvl1pPr>
          </a:lstStyle>
          <a:p>
            <a:pPr>
              <a:defRPr/>
            </a:pPr>
            <a:fld id="{ABB0EA5D-2BE9-4517-9CDE-4D5BB12CC0AB}" type="datetime1">
              <a:rPr lang="fi-FI"/>
              <a:pPr>
                <a:defRPr/>
              </a:pPr>
              <a:t>5.5.2014</a:t>
            </a:fld>
            <a:endParaRPr lang="fi-FI" dirty="0"/>
          </a:p>
        </p:txBody>
      </p:sp>
      <p:sp>
        <p:nvSpPr>
          <p:cNvPr id="4"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5" name="Slide Number Placeholder 5"/>
          <p:cNvSpPr>
            <a:spLocks noGrp="1"/>
          </p:cNvSpPr>
          <p:nvPr>
            <p:ph type="sldNum" sz="quarter" idx="12"/>
          </p:nvPr>
        </p:nvSpPr>
        <p:spPr/>
        <p:txBody>
          <a:bodyPr/>
          <a:lstStyle>
            <a:lvl1pPr>
              <a:defRPr/>
            </a:lvl1pPr>
          </a:lstStyle>
          <a:p>
            <a:pPr>
              <a:defRPr/>
            </a:pPr>
            <a:fld id="{7CD3CBF4-188D-4131-987A-EDAEFB29C514}" type="slidenum">
              <a:rPr lang="fi-FI"/>
              <a:pPr>
                <a:defRPr/>
              </a:pPr>
              <a:t>‹#›</a:t>
            </a:fld>
            <a:endParaRPr lang="fi-FI"/>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ollinen kuva">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648200" y="2781300"/>
            <a:ext cx="3452813" cy="2663651"/>
          </a:xfrm>
        </p:spPr>
        <p:txBody>
          <a:bodyPr/>
          <a:lstStyle>
            <a:lvl1pPr marL="0" indent="0">
              <a:buFontTx/>
              <a:buNone/>
              <a:defRPr sz="1600">
                <a:solidFill>
                  <a:schemeClr val="accent1"/>
                </a:solidFill>
              </a:defRPr>
            </a:lvl1pPr>
            <a:lvl2pPr marL="266700" indent="-266700">
              <a:buFont typeface="Arial" pitchFamily="34" charset="0"/>
              <a:buChar char="•"/>
              <a:defRPr sz="1400">
                <a:solidFill>
                  <a:schemeClr val="accent1"/>
                </a:solidFill>
              </a:defRPr>
            </a:lvl2pPr>
            <a:lvl3pPr>
              <a:defRPr sz="1200">
                <a:solidFill>
                  <a:schemeClr val="accent6"/>
                </a:solidFill>
              </a:defRPr>
            </a:lvl3pPr>
            <a:lvl4pPr>
              <a:defRPr sz="1100">
                <a:solidFill>
                  <a:schemeClr val="accent6"/>
                </a:solidFill>
              </a:defRPr>
            </a:lvl4pPr>
            <a:lvl5pPr>
              <a:defRPr sz="1100">
                <a:solidFill>
                  <a:schemeClr val="accent6"/>
                </a:solidFill>
              </a:defRPr>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p:txBody>
      </p:sp>
      <p:sp>
        <p:nvSpPr>
          <p:cNvPr id="9" name="Text Placeholder 4"/>
          <p:cNvSpPr>
            <a:spLocks noGrp="1"/>
          </p:cNvSpPr>
          <p:nvPr>
            <p:ph type="body" sz="quarter" idx="3"/>
          </p:nvPr>
        </p:nvSpPr>
        <p:spPr>
          <a:xfrm>
            <a:off x="4645026" y="2060848"/>
            <a:ext cx="3455988" cy="720452"/>
          </a:xfrm>
        </p:spPr>
        <p:txBody>
          <a:bodyPr anchor="b"/>
          <a:lstStyle>
            <a:lvl1pPr marL="0" indent="0">
              <a:buNone/>
              <a:defRPr sz="16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0" name="Picture Placeholder 2"/>
          <p:cNvSpPr>
            <a:spLocks noGrp="1"/>
          </p:cNvSpPr>
          <p:nvPr>
            <p:ph type="pic" idx="1"/>
          </p:nvPr>
        </p:nvSpPr>
        <p:spPr>
          <a:xfrm>
            <a:off x="1042988" y="2060847"/>
            <a:ext cx="3457004" cy="3384377"/>
          </a:xfrm>
        </p:spPr>
        <p:txBody>
          <a:bodyPr rtlCol="0">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fi-FI" noProof="0"/>
          </a:p>
        </p:txBody>
      </p:sp>
      <p:sp>
        <p:nvSpPr>
          <p:cNvPr id="5" name="Date Placeholder 3"/>
          <p:cNvSpPr>
            <a:spLocks noGrp="1"/>
          </p:cNvSpPr>
          <p:nvPr>
            <p:ph type="dt" sz="half" idx="10"/>
          </p:nvPr>
        </p:nvSpPr>
        <p:spPr/>
        <p:txBody>
          <a:bodyPr/>
          <a:lstStyle>
            <a:lvl1pPr>
              <a:defRPr/>
            </a:lvl1pPr>
          </a:lstStyle>
          <a:p>
            <a:pPr>
              <a:defRPr/>
            </a:pPr>
            <a:fld id="{36DD73A4-3067-43FD-AF8B-AF7F90C52BED}" type="datetime1">
              <a:rPr lang="fi-FI"/>
              <a:pPr>
                <a:defRPr/>
              </a:pPr>
              <a:t>5.5.2014</a:t>
            </a:fld>
            <a:endParaRPr lang="fi-FI" dirty="0"/>
          </a:p>
        </p:txBody>
      </p:sp>
      <p:sp>
        <p:nvSpPr>
          <p:cNvPr id="6" name="Footer Placeholder 4"/>
          <p:cNvSpPr>
            <a:spLocks noGrp="1"/>
          </p:cNvSpPr>
          <p:nvPr>
            <p:ph type="ftr" sz="quarter" idx="11"/>
          </p:nvPr>
        </p:nvSpPr>
        <p:spPr/>
        <p:txBody>
          <a:bodyPr/>
          <a:lstStyle>
            <a:lvl1pPr>
              <a:defRPr/>
            </a:lvl1pPr>
          </a:lstStyle>
          <a:p>
            <a:pPr>
              <a:defRPr/>
            </a:pPr>
            <a:r>
              <a:rPr lang="fi-FI"/>
              <a:t>Esityksen nimi / Tekijä</a:t>
            </a:r>
            <a:endParaRPr lang="fi-FI" dirty="0"/>
          </a:p>
        </p:txBody>
      </p:sp>
      <p:sp>
        <p:nvSpPr>
          <p:cNvPr id="7" name="Slide Number Placeholder 5"/>
          <p:cNvSpPr>
            <a:spLocks noGrp="1"/>
          </p:cNvSpPr>
          <p:nvPr>
            <p:ph type="sldNum" sz="quarter" idx="12"/>
          </p:nvPr>
        </p:nvSpPr>
        <p:spPr/>
        <p:txBody>
          <a:bodyPr/>
          <a:lstStyle>
            <a:lvl1pPr>
              <a:defRPr/>
            </a:lvl1pPr>
          </a:lstStyle>
          <a:p>
            <a:pPr>
              <a:defRPr/>
            </a:pPr>
            <a:fld id="{1CCAB685-64F8-4DC9-904D-7D36AF83DBDB}" type="slidenum">
              <a:rPr lang="fi-FI"/>
              <a:pPr>
                <a:defRPr/>
              </a:pPr>
              <a:t>‹#›</a:t>
            </a:fld>
            <a:endParaRPr lang="fi-FI"/>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B">
    <p:spTree>
      <p:nvGrpSpPr>
        <p:cNvPr id="1" name=""/>
        <p:cNvGrpSpPr/>
        <p:nvPr/>
      </p:nvGrpSpPr>
      <p:grpSpPr>
        <a:xfrm>
          <a:off x="0" y="0"/>
          <a:ext cx="0" cy="0"/>
          <a:chOff x="0" y="0"/>
          <a:chExt cx="0" cy="0"/>
        </a:xfrm>
      </p:grpSpPr>
      <p:sp>
        <p:nvSpPr>
          <p:cNvPr id="5" name="Right Triangle 10"/>
          <p:cNvSpPr/>
          <p:nvPr userDrawn="1"/>
        </p:nvSpPr>
        <p:spPr>
          <a:xfrm flipV="1">
            <a:off x="4643438" y="2060575"/>
            <a:ext cx="215900" cy="21590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i-FI"/>
          </a:p>
        </p:txBody>
      </p:sp>
      <p:sp>
        <p:nvSpPr>
          <p:cNvPr id="8" name="Content Placeholder 3"/>
          <p:cNvSpPr>
            <a:spLocks noGrp="1"/>
          </p:cNvSpPr>
          <p:nvPr>
            <p:ph sz="half" idx="2"/>
          </p:nvPr>
        </p:nvSpPr>
        <p:spPr>
          <a:xfrm>
            <a:off x="4648200" y="2781300"/>
            <a:ext cx="3452813" cy="2663651"/>
          </a:xfrm>
        </p:spPr>
        <p:txBody>
          <a:bodyPr/>
          <a:lstStyle>
            <a:lvl1pPr marL="0" indent="0">
              <a:buFontTx/>
              <a:buNone/>
              <a:defRPr sz="1600">
                <a:solidFill>
                  <a:schemeClr val="accent1"/>
                </a:solidFill>
              </a:defRPr>
            </a:lvl1pPr>
            <a:lvl2pPr marL="266700" indent="-266700">
              <a:buFont typeface="Arial" pitchFamily="34" charset="0"/>
              <a:buChar char="•"/>
              <a:defRPr sz="1400">
                <a:solidFill>
                  <a:schemeClr val="accent1"/>
                </a:solidFill>
              </a:defRPr>
            </a:lvl2pPr>
            <a:lvl3pPr>
              <a:defRPr sz="1200">
                <a:solidFill>
                  <a:schemeClr val="accent6"/>
                </a:solidFill>
              </a:defRPr>
            </a:lvl3pPr>
            <a:lvl4pPr>
              <a:defRPr sz="1100">
                <a:solidFill>
                  <a:schemeClr val="accent6"/>
                </a:solidFill>
              </a:defRPr>
            </a:lvl4pPr>
            <a:lvl5pPr>
              <a:defRPr sz="1100">
                <a:solidFill>
                  <a:schemeClr val="accent6"/>
                </a:solidFill>
              </a:defRPr>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p:txBody>
      </p:sp>
      <p:sp>
        <p:nvSpPr>
          <p:cNvPr id="9" name="Text Placeholder 4"/>
          <p:cNvSpPr>
            <a:spLocks noGrp="1"/>
          </p:cNvSpPr>
          <p:nvPr>
            <p:ph type="body" sz="quarter" idx="3"/>
          </p:nvPr>
        </p:nvSpPr>
        <p:spPr>
          <a:xfrm>
            <a:off x="4645026" y="2060848"/>
            <a:ext cx="3455988" cy="720452"/>
          </a:xfrm>
        </p:spPr>
        <p:txBody>
          <a:bodyPr anchor="b"/>
          <a:lstStyle>
            <a:lvl1pPr marL="0" indent="0">
              <a:buNone/>
              <a:defRPr sz="16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10" name="Picture Placeholder 2"/>
          <p:cNvSpPr>
            <a:spLocks noGrp="1"/>
          </p:cNvSpPr>
          <p:nvPr>
            <p:ph type="pic" idx="1"/>
          </p:nvPr>
        </p:nvSpPr>
        <p:spPr>
          <a:xfrm>
            <a:off x="1042988" y="2060847"/>
            <a:ext cx="3457004" cy="3384377"/>
          </a:xfrm>
        </p:spPr>
        <p:txBody>
          <a:bodyPr rtlCol="0">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fi-FI" noProof="0"/>
          </a:p>
        </p:txBody>
      </p:sp>
      <p:sp>
        <p:nvSpPr>
          <p:cNvPr id="6" name="Date Placeholder 4"/>
          <p:cNvSpPr>
            <a:spLocks noGrp="1"/>
          </p:cNvSpPr>
          <p:nvPr>
            <p:ph type="dt" sz="half" idx="10"/>
          </p:nvPr>
        </p:nvSpPr>
        <p:spPr/>
        <p:txBody>
          <a:bodyPr/>
          <a:lstStyle>
            <a:lvl1pPr>
              <a:defRPr/>
            </a:lvl1pPr>
          </a:lstStyle>
          <a:p>
            <a:pPr>
              <a:defRPr/>
            </a:pPr>
            <a:fld id="{3C38CF6A-8BA2-432B-AE94-005E0606AFF7}" type="datetime1">
              <a:rPr lang="fi-FI"/>
              <a:pPr>
                <a:defRPr/>
              </a:pPr>
              <a:t>5.5.2014</a:t>
            </a:fld>
            <a:endParaRPr lang="fi-FI" dirty="0"/>
          </a:p>
        </p:txBody>
      </p:sp>
      <p:sp>
        <p:nvSpPr>
          <p:cNvPr id="7" name="Footer Placeholder 5"/>
          <p:cNvSpPr>
            <a:spLocks noGrp="1"/>
          </p:cNvSpPr>
          <p:nvPr>
            <p:ph type="ftr" sz="quarter" idx="11"/>
          </p:nvPr>
        </p:nvSpPr>
        <p:spPr/>
        <p:txBody>
          <a:bodyPr/>
          <a:lstStyle>
            <a:lvl1pPr>
              <a:defRPr/>
            </a:lvl1pPr>
          </a:lstStyle>
          <a:p>
            <a:pPr>
              <a:defRPr/>
            </a:pPr>
            <a:r>
              <a:rPr lang="fi-FI"/>
              <a:t>Esityksen nimi / Tekijä</a:t>
            </a:r>
          </a:p>
        </p:txBody>
      </p:sp>
      <p:sp>
        <p:nvSpPr>
          <p:cNvPr id="11" name="Slide Number Placeholder 6"/>
          <p:cNvSpPr>
            <a:spLocks noGrp="1"/>
          </p:cNvSpPr>
          <p:nvPr>
            <p:ph type="sldNum" sz="quarter" idx="12"/>
          </p:nvPr>
        </p:nvSpPr>
        <p:spPr/>
        <p:txBody>
          <a:bodyPr/>
          <a:lstStyle>
            <a:lvl1pPr>
              <a:defRPr/>
            </a:lvl1pPr>
          </a:lstStyle>
          <a:p>
            <a:pPr>
              <a:defRPr/>
            </a:pPr>
            <a:fld id="{4077FC18-772C-46F4-893D-F80FADCDCB02}" type="slidenum">
              <a:rPr lang="fi-FI"/>
              <a:pPr>
                <a:defRPr/>
              </a:pPr>
              <a:t>‹#›</a:t>
            </a:fld>
            <a:endParaRPr lang="fi-FI"/>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ight Triangle 8"/>
          <p:cNvSpPr/>
          <p:nvPr/>
        </p:nvSpPr>
        <p:spPr>
          <a:xfrm flipH="1">
            <a:off x="7573963" y="5287963"/>
            <a:ext cx="1570037" cy="157003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i-FI"/>
          </a:p>
        </p:txBody>
      </p:sp>
      <p:sp>
        <p:nvSpPr>
          <p:cNvPr id="1027" name="Title Placeholder 1"/>
          <p:cNvSpPr>
            <a:spLocks noGrp="1"/>
          </p:cNvSpPr>
          <p:nvPr>
            <p:ph type="title"/>
          </p:nvPr>
        </p:nvSpPr>
        <p:spPr bwMode="auto">
          <a:xfrm>
            <a:off x="1042988" y="1125538"/>
            <a:ext cx="7058025" cy="1150937"/>
          </a:xfrm>
          <a:prstGeom prst="rect">
            <a:avLst/>
          </a:prstGeom>
          <a:noFill/>
          <a:ln w="9525">
            <a:noFill/>
            <a:miter lim="800000"/>
            <a:headEnd/>
            <a:tailEnd/>
          </a:ln>
        </p:spPr>
        <p:txBody>
          <a:bodyPr vert="horz" wrap="square" lIns="36000" tIns="36000" rIns="36000" bIns="36000" numCol="1" anchor="b" anchorCtr="0" compatLnSpc="1">
            <a:prstTxWarp prst="textNoShape">
              <a:avLst/>
            </a:prstTxWarp>
          </a:bodyPr>
          <a:lstStyle/>
          <a:p>
            <a:pPr lvl="0"/>
            <a:r>
              <a:rPr lang="fi-FI" smtClean="0"/>
              <a:t>Muokkaa perustyyl. napsautt.</a:t>
            </a:r>
          </a:p>
        </p:txBody>
      </p:sp>
      <p:sp>
        <p:nvSpPr>
          <p:cNvPr id="1028" name="Text Placeholder 2"/>
          <p:cNvSpPr>
            <a:spLocks noGrp="1"/>
          </p:cNvSpPr>
          <p:nvPr>
            <p:ph type="body" idx="1"/>
          </p:nvPr>
        </p:nvSpPr>
        <p:spPr bwMode="auto">
          <a:xfrm>
            <a:off x="1042988" y="2420938"/>
            <a:ext cx="7058025" cy="3455987"/>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p>
        </p:txBody>
      </p:sp>
      <p:sp>
        <p:nvSpPr>
          <p:cNvPr id="4" name="Date Placeholder 3"/>
          <p:cNvSpPr>
            <a:spLocks noGrp="1"/>
          </p:cNvSpPr>
          <p:nvPr>
            <p:ph type="dt" sz="half" idx="2"/>
          </p:nvPr>
        </p:nvSpPr>
        <p:spPr>
          <a:xfrm>
            <a:off x="1042988" y="476250"/>
            <a:ext cx="1225550" cy="215900"/>
          </a:xfrm>
          <a:prstGeom prst="rect">
            <a:avLst/>
          </a:prstGeom>
        </p:spPr>
        <p:txBody>
          <a:bodyPr vert="horz" lIns="36000" tIns="36000" rIns="36000" bIns="36000" rtlCol="0" anchor="ctr">
            <a:noAutofit/>
          </a:bodyPr>
          <a:lstStyle>
            <a:lvl1pPr algn="l" fontAlgn="auto">
              <a:lnSpc>
                <a:spcPct val="95000"/>
              </a:lnSpc>
              <a:spcBef>
                <a:spcPts val="0"/>
              </a:spcBef>
              <a:spcAft>
                <a:spcPts val="0"/>
              </a:spcAft>
              <a:defRPr sz="800" spc="0" baseline="0">
                <a:solidFill>
                  <a:schemeClr val="tx2"/>
                </a:solidFill>
                <a:latin typeface="+mn-lt"/>
                <a:cs typeface="+mn-cs"/>
              </a:defRPr>
            </a:lvl1pPr>
          </a:lstStyle>
          <a:p>
            <a:pPr>
              <a:defRPr/>
            </a:pPr>
            <a:fld id="{761EE20D-3E92-4680-AAE7-89718544974C}" type="datetime1">
              <a:rPr lang="fi-FI"/>
              <a:pPr>
                <a:defRPr/>
              </a:pPr>
              <a:t>5.5.2014</a:t>
            </a:fld>
            <a:endParaRPr lang="fi-FI" dirty="0"/>
          </a:p>
        </p:txBody>
      </p:sp>
      <p:sp>
        <p:nvSpPr>
          <p:cNvPr id="5" name="Footer Placeholder 4"/>
          <p:cNvSpPr>
            <a:spLocks noGrp="1"/>
          </p:cNvSpPr>
          <p:nvPr>
            <p:ph type="ftr" sz="quarter" idx="3"/>
          </p:nvPr>
        </p:nvSpPr>
        <p:spPr>
          <a:xfrm>
            <a:off x="2266950" y="476250"/>
            <a:ext cx="5834063" cy="215900"/>
          </a:xfrm>
          <a:prstGeom prst="rect">
            <a:avLst/>
          </a:prstGeom>
        </p:spPr>
        <p:txBody>
          <a:bodyPr vert="horz" lIns="36000" tIns="36000" rIns="36000" bIns="36000" rtlCol="0" anchor="ctr">
            <a:noAutofit/>
          </a:bodyPr>
          <a:lstStyle>
            <a:lvl1pPr algn="l" fontAlgn="auto">
              <a:lnSpc>
                <a:spcPct val="95000"/>
              </a:lnSpc>
              <a:spcBef>
                <a:spcPts val="0"/>
              </a:spcBef>
              <a:spcAft>
                <a:spcPts val="0"/>
              </a:spcAft>
              <a:defRPr sz="800" spc="0" baseline="0">
                <a:solidFill>
                  <a:schemeClr val="tx2"/>
                </a:solidFill>
                <a:latin typeface="+mn-lt"/>
                <a:cs typeface="+mn-cs"/>
              </a:defRPr>
            </a:lvl1pPr>
          </a:lstStyle>
          <a:p>
            <a:pPr>
              <a:defRPr/>
            </a:pPr>
            <a:r>
              <a:rPr lang="fi-FI"/>
              <a:t>Esityksen nimi / Tekijä</a:t>
            </a:r>
            <a:endParaRPr lang="fi-FI" dirty="0"/>
          </a:p>
        </p:txBody>
      </p:sp>
      <p:sp>
        <p:nvSpPr>
          <p:cNvPr id="6" name="Slide Number Placeholder 5"/>
          <p:cNvSpPr>
            <a:spLocks noGrp="1"/>
          </p:cNvSpPr>
          <p:nvPr>
            <p:ph type="sldNum" sz="quarter" idx="4"/>
          </p:nvPr>
        </p:nvSpPr>
        <p:spPr>
          <a:xfrm>
            <a:off x="611188" y="476250"/>
            <a:ext cx="431800" cy="215900"/>
          </a:xfrm>
          <a:prstGeom prst="rect">
            <a:avLst/>
          </a:prstGeom>
        </p:spPr>
        <p:txBody>
          <a:bodyPr vert="horz" lIns="36000" tIns="36000" rIns="36000" bIns="36000" rtlCol="0" anchor="ctr">
            <a:noAutofit/>
          </a:bodyPr>
          <a:lstStyle>
            <a:lvl1pPr algn="r" fontAlgn="auto">
              <a:lnSpc>
                <a:spcPct val="95000"/>
              </a:lnSpc>
              <a:spcBef>
                <a:spcPts val="0"/>
              </a:spcBef>
              <a:spcAft>
                <a:spcPts val="0"/>
              </a:spcAft>
              <a:defRPr sz="800" spc="0" baseline="0">
                <a:solidFill>
                  <a:schemeClr val="tx2"/>
                </a:solidFill>
                <a:latin typeface="+mn-lt"/>
                <a:cs typeface="+mn-cs"/>
              </a:defRPr>
            </a:lvl1pPr>
          </a:lstStyle>
          <a:p>
            <a:pPr>
              <a:defRPr/>
            </a:pPr>
            <a:fld id="{68359D9E-E51C-4100-8FA3-BFC3F34D9A23}"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3690" r:id="rId1"/>
    <p:sldLayoutId id="2147483682" r:id="rId2"/>
    <p:sldLayoutId id="2147483683" r:id="rId3"/>
    <p:sldLayoutId id="2147483684" r:id="rId4"/>
    <p:sldLayoutId id="2147483685" r:id="rId5"/>
    <p:sldLayoutId id="2147483686" r:id="rId6"/>
    <p:sldLayoutId id="2147483687" r:id="rId7"/>
    <p:sldLayoutId id="2147483688" r:id="rId8"/>
    <p:sldLayoutId id="2147483691" r:id="rId9"/>
    <p:sldLayoutId id="2147483689" r:id="rId10"/>
    <p:sldLayoutId id="2147483692" r:id="rId11"/>
    <p:sldLayoutId id="2147483693" r:id="rId12"/>
  </p:sldLayoutIdLst>
  <p:transition spd="slow">
    <p:fade/>
  </p:transition>
  <p:timing>
    <p:tnLst>
      <p:par>
        <p:cTn id="1" dur="indefinite" restart="never" nodeType="tmRoot"/>
      </p:par>
    </p:tnLst>
  </p:timing>
  <p:hf sldNum="0" hdr="0" ftr="0"/>
  <p:txStyles>
    <p:titleStyle>
      <a:lvl1pPr algn="l" rtl="0" eaLnBrk="0" fontAlgn="base" hangingPunct="0">
        <a:lnSpc>
          <a:spcPct val="90000"/>
        </a:lnSpc>
        <a:spcBef>
          <a:spcPct val="0"/>
        </a:spcBef>
        <a:spcAft>
          <a:spcPct val="0"/>
        </a:spcAft>
        <a:defRPr sz="36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3600" b="1">
          <a:solidFill>
            <a:schemeClr val="accent1"/>
          </a:solidFill>
          <a:latin typeface="Tahoma" pitchFamily="34" charset="0"/>
        </a:defRPr>
      </a:lvl2pPr>
      <a:lvl3pPr algn="l" rtl="0" eaLnBrk="0" fontAlgn="base" hangingPunct="0">
        <a:lnSpc>
          <a:spcPct val="90000"/>
        </a:lnSpc>
        <a:spcBef>
          <a:spcPct val="0"/>
        </a:spcBef>
        <a:spcAft>
          <a:spcPct val="0"/>
        </a:spcAft>
        <a:defRPr sz="3600" b="1">
          <a:solidFill>
            <a:schemeClr val="accent1"/>
          </a:solidFill>
          <a:latin typeface="Tahoma" pitchFamily="34" charset="0"/>
        </a:defRPr>
      </a:lvl3pPr>
      <a:lvl4pPr algn="l" rtl="0" eaLnBrk="0" fontAlgn="base" hangingPunct="0">
        <a:lnSpc>
          <a:spcPct val="90000"/>
        </a:lnSpc>
        <a:spcBef>
          <a:spcPct val="0"/>
        </a:spcBef>
        <a:spcAft>
          <a:spcPct val="0"/>
        </a:spcAft>
        <a:defRPr sz="3600" b="1">
          <a:solidFill>
            <a:schemeClr val="accent1"/>
          </a:solidFill>
          <a:latin typeface="Tahoma" pitchFamily="34" charset="0"/>
        </a:defRPr>
      </a:lvl4pPr>
      <a:lvl5pPr algn="l" rtl="0" eaLnBrk="0" fontAlgn="base" hangingPunct="0">
        <a:lnSpc>
          <a:spcPct val="90000"/>
        </a:lnSpc>
        <a:spcBef>
          <a:spcPct val="0"/>
        </a:spcBef>
        <a:spcAft>
          <a:spcPct val="0"/>
        </a:spcAft>
        <a:defRPr sz="3600" b="1">
          <a:solidFill>
            <a:schemeClr val="accent1"/>
          </a:solidFill>
          <a:latin typeface="Tahoma" pitchFamily="34" charset="0"/>
        </a:defRPr>
      </a:lvl5pPr>
      <a:lvl6pPr marL="457200" algn="l" rtl="0" fontAlgn="base">
        <a:lnSpc>
          <a:spcPct val="90000"/>
        </a:lnSpc>
        <a:spcBef>
          <a:spcPct val="0"/>
        </a:spcBef>
        <a:spcAft>
          <a:spcPct val="0"/>
        </a:spcAft>
        <a:defRPr sz="3600" b="1">
          <a:solidFill>
            <a:schemeClr val="accent1"/>
          </a:solidFill>
          <a:latin typeface="Tahoma" pitchFamily="34" charset="0"/>
        </a:defRPr>
      </a:lvl6pPr>
      <a:lvl7pPr marL="914400" algn="l" rtl="0" fontAlgn="base">
        <a:lnSpc>
          <a:spcPct val="90000"/>
        </a:lnSpc>
        <a:spcBef>
          <a:spcPct val="0"/>
        </a:spcBef>
        <a:spcAft>
          <a:spcPct val="0"/>
        </a:spcAft>
        <a:defRPr sz="3600" b="1">
          <a:solidFill>
            <a:schemeClr val="accent1"/>
          </a:solidFill>
          <a:latin typeface="Tahoma" pitchFamily="34" charset="0"/>
        </a:defRPr>
      </a:lvl7pPr>
      <a:lvl8pPr marL="1371600" algn="l" rtl="0" fontAlgn="base">
        <a:lnSpc>
          <a:spcPct val="90000"/>
        </a:lnSpc>
        <a:spcBef>
          <a:spcPct val="0"/>
        </a:spcBef>
        <a:spcAft>
          <a:spcPct val="0"/>
        </a:spcAft>
        <a:defRPr sz="3600" b="1">
          <a:solidFill>
            <a:schemeClr val="accent1"/>
          </a:solidFill>
          <a:latin typeface="Tahoma" pitchFamily="34" charset="0"/>
        </a:defRPr>
      </a:lvl8pPr>
      <a:lvl9pPr marL="1828800" algn="l" rtl="0" fontAlgn="base">
        <a:lnSpc>
          <a:spcPct val="90000"/>
        </a:lnSpc>
        <a:spcBef>
          <a:spcPct val="0"/>
        </a:spcBef>
        <a:spcAft>
          <a:spcPct val="0"/>
        </a:spcAft>
        <a:defRPr sz="3600" b="1">
          <a:solidFill>
            <a:schemeClr val="accent1"/>
          </a:solidFill>
          <a:latin typeface="Tahoma" pitchFamily="34" charset="0"/>
        </a:defRPr>
      </a:lvl9pPr>
    </p:titleStyle>
    <p:bodyStyle>
      <a:lvl1pPr marL="266700" indent="-266700" algn="l" rtl="0" eaLnBrk="0" fontAlgn="base" hangingPunct="0">
        <a:spcBef>
          <a:spcPct val="0"/>
        </a:spcBef>
        <a:spcAft>
          <a:spcPts val="200"/>
        </a:spcAft>
        <a:buFont typeface="Arial" charset="0"/>
        <a:buChar char="•"/>
        <a:defRPr kern="1200">
          <a:solidFill>
            <a:schemeClr val="tx1"/>
          </a:solidFill>
          <a:latin typeface="+mn-lt"/>
          <a:ea typeface="+mn-ea"/>
          <a:cs typeface="+mn-cs"/>
        </a:defRPr>
      </a:lvl1pPr>
      <a:lvl2pPr marL="539750" indent="-273050" algn="l" rtl="0" eaLnBrk="0" fontAlgn="base" hangingPunct="0">
        <a:spcBef>
          <a:spcPct val="0"/>
        </a:spcBef>
        <a:spcAft>
          <a:spcPts val="200"/>
        </a:spcAft>
        <a:buFont typeface="Arial" charset="0"/>
        <a:buChar char="–"/>
        <a:defRPr sz="1600" kern="1200">
          <a:solidFill>
            <a:schemeClr val="tx1"/>
          </a:solidFill>
          <a:latin typeface="+mn-lt"/>
          <a:ea typeface="+mn-ea"/>
          <a:cs typeface="+mn-cs"/>
        </a:defRPr>
      </a:lvl2pPr>
      <a:lvl3pPr marL="806450" indent="-266700" algn="l" rtl="0" eaLnBrk="0" fontAlgn="base" hangingPunct="0">
        <a:spcBef>
          <a:spcPct val="0"/>
        </a:spcBef>
        <a:spcAft>
          <a:spcPts val="200"/>
        </a:spcAft>
        <a:buFont typeface="Arial" charset="0"/>
        <a:buChar char="•"/>
        <a:defRPr sz="1400" kern="1200">
          <a:solidFill>
            <a:schemeClr val="tx1"/>
          </a:solidFill>
          <a:latin typeface="+mn-lt"/>
          <a:ea typeface="+mn-ea"/>
          <a:cs typeface="+mn-cs"/>
        </a:defRPr>
      </a:lvl3pPr>
      <a:lvl4pPr marL="1071563" indent="-265113" algn="l" rtl="0" eaLnBrk="0" fontAlgn="base" hangingPunct="0">
        <a:spcBef>
          <a:spcPct val="0"/>
        </a:spcBef>
        <a:spcAft>
          <a:spcPts val="200"/>
        </a:spcAft>
        <a:buFont typeface="Arial" charset="0"/>
        <a:buChar char="–"/>
        <a:defRPr sz="1200" kern="1200">
          <a:solidFill>
            <a:schemeClr val="tx1"/>
          </a:solidFill>
          <a:latin typeface="+mn-lt"/>
          <a:ea typeface="+mn-ea"/>
          <a:cs typeface="+mn-cs"/>
        </a:defRPr>
      </a:lvl4pPr>
      <a:lvl5pPr marL="1346200" indent="-274638" algn="l" rtl="0" eaLnBrk="0" fontAlgn="base" hangingPunct="0">
        <a:spcBef>
          <a:spcPct val="0"/>
        </a:spcBef>
        <a:spcAft>
          <a:spcPts val="20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dev.hel.fi/"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leiskaava.fi/2014/hackathonissa-palkittiin-kiinnostavimmat-nakokulmat-avoimeen-dataan/"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yleiskaava.fi/"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dev.hel.fi/open311-test/ksv/image/sanapilvet.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jasondavies.com/wordcloud/#http%3A%2F%2Fdev.hel.fi%2Fopen311-test%2Fksv%2Foutput%2Fuusi%2FKallio_Kallio_cloud.txt" TargetMode="External"/><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dev.hel.fi/kenenhelsinki/" TargetMode="External"/><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dev.hel.fi/open311-test/ksv/heatmap.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helsinki.asiatkartalle.fi/" TargetMode="External"/><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4"/>
          <p:cNvSpPr>
            <a:spLocks noGrp="1"/>
          </p:cNvSpPr>
          <p:nvPr>
            <p:ph type="subTitle" idx="1"/>
          </p:nvPr>
        </p:nvSpPr>
        <p:spPr>
          <a:xfrm>
            <a:off x="1258885" y="1623846"/>
            <a:ext cx="6626225" cy="576263"/>
          </a:xfrm>
        </p:spPr>
        <p:txBody>
          <a:bodyPr/>
          <a:lstStyle/>
          <a:p>
            <a:pPr eaLnBrk="1" hangingPunct="1"/>
            <a:r>
              <a:rPr lang="fi-FI" sz="4000" dirty="0" smtClean="0">
                <a:solidFill>
                  <a:srgbClr val="FFC000"/>
                </a:solidFill>
              </a:rPr>
              <a:t>Helsingin yleiskaava  </a:t>
            </a:r>
            <a:r>
              <a:rPr lang="fi-FI" sz="4000" dirty="0" smtClean="0">
                <a:solidFill>
                  <a:schemeClr val="accent2">
                    <a:lumMod val="75000"/>
                  </a:schemeClr>
                </a:solidFill>
              </a:rPr>
              <a:t>Helsinki 2050 kysely</a:t>
            </a:r>
          </a:p>
          <a:p>
            <a:pPr eaLnBrk="1" hangingPunct="1"/>
            <a:r>
              <a:rPr lang="fi-FI" sz="4000" dirty="0" err="1" smtClean="0">
                <a:solidFill>
                  <a:srgbClr val="00B050"/>
                </a:solidFill>
              </a:rPr>
              <a:t>Hackathon</a:t>
            </a:r>
            <a:endParaRPr lang="fi-FI" sz="4000" dirty="0" smtClean="0">
              <a:solidFill>
                <a:srgbClr val="00B050"/>
              </a:solidFill>
            </a:endParaRPr>
          </a:p>
        </p:txBody>
      </p:sp>
      <p:sp>
        <p:nvSpPr>
          <p:cNvPr id="6148" name="Text Placeholder 5"/>
          <p:cNvSpPr>
            <a:spLocks noGrp="1"/>
          </p:cNvSpPr>
          <p:nvPr>
            <p:ph type="body" sz="quarter" idx="13"/>
          </p:nvPr>
        </p:nvSpPr>
        <p:spPr>
          <a:xfrm>
            <a:off x="1258885" y="4221088"/>
            <a:ext cx="6626225" cy="863600"/>
          </a:xfrm>
        </p:spPr>
        <p:txBody>
          <a:bodyPr/>
          <a:lstStyle/>
          <a:p>
            <a:pPr eaLnBrk="1" hangingPunct="1"/>
            <a:r>
              <a:rPr lang="fi-FI" sz="1800" dirty="0" smtClean="0">
                <a:solidFill>
                  <a:schemeClr val="tx1"/>
                </a:solidFill>
              </a:rPr>
              <a:t>Maija Mattila 5.5.2014</a:t>
            </a:r>
          </a:p>
          <a:p>
            <a:pPr eaLnBrk="1" hangingPunct="1"/>
            <a:r>
              <a:rPr lang="fi-FI" sz="1800" dirty="0" smtClean="0">
                <a:solidFill>
                  <a:schemeClr val="tx1"/>
                </a:solidFill>
              </a:rPr>
              <a:t>Vuorovaikutussuunnittelija</a:t>
            </a:r>
          </a:p>
          <a:p>
            <a:pPr eaLnBrk="1" hangingPunct="1"/>
            <a:r>
              <a:rPr lang="fi-FI" sz="1800" dirty="0" smtClean="0">
                <a:solidFill>
                  <a:schemeClr val="tx1"/>
                </a:solidFill>
              </a:rPr>
              <a:t>Helsingin kaupunkisuunnitteluvirasto</a:t>
            </a:r>
            <a:endParaRPr lang="fi-FI" sz="1800" dirty="0" smtClean="0">
              <a:solidFill>
                <a:schemeClr val="tx1"/>
              </a:solidFill>
            </a:endParaRPr>
          </a:p>
        </p:txBody>
      </p:sp>
      <p:sp>
        <p:nvSpPr>
          <p:cNvPr id="7" name="Text Placeholder 6"/>
          <p:cNvSpPr>
            <a:spLocks noGrp="1"/>
          </p:cNvSpPr>
          <p:nvPr>
            <p:ph type="body" sz="quarter" idx="14"/>
          </p:nvPr>
        </p:nvSpPr>
        <p:spPr>
          <a:xfrm>
            <a:off x="2771775" y="5516563"/>
            <a:ext cx="5113338" cy="215900"/>
          </a:xfrm>
        </p:spPr>
        <p:txBody>
          <a:bodyPr rtlCol="0">
            <a:noAutofit/>
          </a:bodyPr>
          <a:lstStyle/>
          <a:p>
            <a:pPr eaLnBrk="1" fontAlgn="auto" hangingPunct="1">
              <a:spcBef>
                <a:spcPts val="0"/>
              </a:spcBef>
              <a:defRPr/>
            </a:pPr>
            <a:r>
              <a:rPr lang="fi-FI" dirty="0" smtClean="0"/>
              <a:t>Helsingin yleiskaava</a:t>
            </a:r>
            <a:endParaRPr lang="fi-FI" dirty="0"/>
          </a:p>
        </p:txBody>
      </p:sp>
      <p:sp>
        <p:nvSpPr>
          <p:cNvPr id="6150" name="Date Placeholder 7"/>
          <p:cNvSpPr>
            <a:spLocks noGrp="1"/>
          </p:cNvSpPr>
          <p:nvPr>
            <p:ph type="dt" sz="quarter" idx="1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9F274E-BD04-49B0-999A-4237BF94C834}" type="datetime1">
              <a:rPr lang="fi-FI" smtClean="0"/>
              <a:pPr fontAlgn="base">
                <a:spcBef>
                  <a:spcPct val="0"/>
                </a:spcBef>
                <a:spcAft>
                  <a:spcPct val="0"/>
                </a:spcAft>
                <a:defRPr/>
              </a:pPr>
              <a:t>5.5.2014</a:t>
            </a:fld>
            <a:endParaRPr lang="fi-FI" smtClean="0"/>
          </a:p>
        </p:txBody>
      </p:sp>
    </p:spTree>
    <p:extLst>
      <p:ext uri="{BB962C8B-B14F-4D97-AF65-F5344CB8AC3E}">
        <p14:creationId xmlns:p14="http://schemas.microsoft.com/office/powerpoint/2010/main" val="181641973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Kuva 6"/>
          <p:cNvPicPr>
            <a:picLocks noChangeAspect="1"/>
          </p:cNvPicPr>
          <p:nvPr/>
        </p:nvPicPr>
        <p:blipFill>
          <a:blip r:embed="rId3">
            <a:extLst>
              <a:ext uri="{28A0092B-C50C-407E-A947-70E740481C1C}">
                <a14:useLocalDpi xmlns:a14="http://schemas.microsoft.com/office/drawing/2010/main" val="0"/>
              </a:ext>
            </a:extLst>
          </a:blip>
          <a:srcRect r="2205"/>
          <a:stretch>
            <a:fillRect/>
          </a:stretch>
        </p:blipFill>
        <p:spPr bwMode="auto">
          <a:xfrm>
            <a:off x="-36513" y="0"/>
            <a:ext cx="7586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ikehys 2"/>
          <p:cNvSpPr txBox="1"/>
          <p:nvPr/>
        </p:nvSpPr>
        <p:spPr>
          <a:xfrm>
            <a:off x="7092950" y="1831975"/>
            <a:ext cx="1943100" cy="862013"/>
          </a:xfrm>
          <a:prstGeom prst="rect">
            <a:avLst/>
          </a:prstGeom>
          <a:solidFill>
            <a:schemeClr val="bg1"/>
          </a:solidFill>
        </p:spPr>
        <p:txBody>
          <a:bodyPr>
            <a:spAutoFit/>
          </a:bodyPr>
          <a:lstStyle/>
          <a:p>
            <a:pPr algn="ctr">
              <a:defRPr/>
            </a:pPr>
            <a:r>
              <a:rPr lang="fi-FI" sz="1400" b="1" dirty="0" err="1">
                <a:solidFill>
                  <a:schemeClr val="tx2"/>
                </a:solidFill>
                <a:latin typeface="+mj-lt"/>
              </a:rPr>
              <a:t>www.yleiskaava.fi</a:t>
            </a:r>
          </a:p>
          <a:p>
            <a:pPr algn="ctr">
              <a:defRPr/>
            </a:pPr>
            <a:endParaRPr lang="fi-FI" sz="1200" dirty="0">
              <a:solidFill>
                <a:schemeClr val="tx2"/>
              </a:solidFill>
              <a:latin typeface="+mj-lt"/>
            </a:endParaRPr>
          </a:p>
          <a:p>
            <a:pPr algn="ctr">
              <a:defRPr/>
            </a:pPr>
            <a:r>
              <a:rPr lang="fi-FI" sz="1200" dirty="0">
                <a:solidFill>
                  <a:schemeClr val="tx2"/>
                </a:solidFill>
                <a:latin typeface="+mj-lt"/>
              </a:rPr>
              <a:t>Keskustelun foorumi verkossa</a:t>
            </a:r>
            <a:endParaRPr lang="fi-FI" sz="1200" dirty="0">
              <a:solidFill>
                <a:schemeClr val="tx2"/>
              </a:solidFill>
            </a:endParaRPr>
          </a:p>
        </p:txBody>
      </p:sp>
    </p:spTree>
    <p:extLst>
      <p:ext uri="{BB962C8B-B14F-4D97-AF65-F5344CB8AC3E}">
        <p14:creationId xmlns:p14="http://schemas.microsoft.com/office/powerpoint/2010/main" val="253386409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3"/>
          </p:nvPr>
        </p:nvSpPr>
        <p:spPr>
          <a:xfrm>
            <a:off x="1331640" y="2132856"/>
            <a:ext cx="6840760" cy="1784116"/>
          </a:xfrm>
        </p:spPr>
        <p:txBody>
          <a:bodyPr/>
          <a:lstStyle/>
          <a:p>
            <a:r>
              <a:rPr lang="fi-FI" sz="6600" dirty="0" err="1" smtClean="0">
                <a:solidFill>
                  <a:srgbClr val="00B050"/>
                </a:solidFill>
              </a:rPr>
              <a:t>Hackathon</a:t>
            </a:r>
            <a:r>
              <a:rPr lang="fi-FI" sz="6600" dirty="0" smtClean="0">
                <a:solidFill>
                  <a:srgbClr val="00B050"/>
                </a:solidFill>
              </a:rPr>
              <a:t>?</a:t>
            </a:r>
            <a:endParaRPr lang="fi-FI" sz="6600" dirty="0" smtClean="0">
              <a:solidFill>
                <a:srgbClr val="00B050"/>
              </a:solidFill>
            </a:endParaRPr>
          </a:p>
          <a:p>
            <a:endParaRPr lang="fi-FI" sz="3200" dirty="0" smtClean="0"/>
          </a:p>
          <a:p>
            <a:endParaRPr lang="fi-FI" dirty="0"/>
          </a:p>
        </p:txBody>
      </p:sp>
      <p:sp>
        <p:nvSpPr>
          <p:cNvPr id="5" name="Päivämäärän paikkamerkki 4"/>
          <p:cNvSpPr>
            <a:spLocks noGrp="1"/>
          </p:cNvSpPr>
          <p:nvPr>
            <p:ph type="dt" sz="half" idx="10"/>
          </p:nvPr>
        </p:nvSpPr>
        <p:spPr/>
        <p:txBody>
          <a:bodyPr/>
          <a:lstStyle/>
          <a:p>
            <a:pPr>
              <a:defRPr/>
            </a:pPr>
            <a:fld id="{36DD73A4-3067-43FD-AF8B-AF7F90C52BED}" type="datetime1">
              <a:rPr lang="fi-FI" smtClean="0"/>
              <a:pPr>
                <a:defRPr/>
              </a:pPr>
              <a:t>5.5.2014</a:t>
            </a:fld>
            <a:endParaRPr lang="fi-FI" dirty="0"/>
          </a:p>
        </p:txBody>
      </p:sp>
      <p:sp>
        <p:nvSpPr>
          <p:cNvPr id="2" name="Suorakulmio 1"/>
          <p:cNvSpPr/>
          <p:nvPr/>
        </p:nvSpPr>
        <p:spPr>
          <a:xfrm>
            <a:off x="1299280" y="3316807"/>
            <a:ext cx="6409332" cy="1323439"/>
          </a:xfrm>
          <a:prstGeom prst="rect">
            <a:avLst/>
          </a:prstGeom>
        </p:spPr>
        <p:txBody>
          <a:bodyPr wrap="square">
            <a:spAutoFit/>
          </a:bodyPr>
          <a:lstStyle/>
          <a:p>
            <a:r>
              <a:rPr lang="fi-FI" sz="2000" dirty="0"/>
              <a:t>Kuka tekee sovelluksen tai visualisoinnin, joka tarjoaa kiinnostavimman uuden näkökulman yleiskaavan karttakyselyn aineistoon ja hahmottaa, millainen Helsinki voi kaupunkilaisten mielestä olla vuonna 2050.</a:t>
            </a:r>
          </a:p>
        </p:txBody>
      </p:sp>
    </p:spTree>
    <p:extLst>
      <p:ext uri="{BB962C8B-B14F-4D97-AF65-F5344CB8AC3E}">
        <p14:creationId xmlns:p14="http://schemas.microsoft.com/office/powerpoint/2010/main" val="86749526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2"/>
          </p:nvPr>
        </p:nvSpPr>
        <p:spPr>
          <a:xfrm>
            <a:off x="1331640" y="1268760"/>
            <a:ext cx="5081558" cy="1080120"/>
          </a:xfrm>
        </p:spPr>
        <p:txBody>
          <a:bodyPr/>
          <a:lstStyle/>
          <a:p>
            <a:r>
              <a:rPr lang="fi-FI" sz="6600" b="1" dirty="0" smtClean="0"/>
              <a:t>AIKATAULU</a:t>
            </a:r>
            <a:endParaRPr lang="fi-FI" sz="1800" dirty="0"/>
          </a:p>
        </p:txBody>
      </p:sp>
      <p:pic>
        <p:nvPicPr>
          <p:cNvPr id="6" name="Kuva 5"/>
          <p:cNvPicPr>
            <a:picLocks noChangeAspect="1"/>
          </p:cNvPicPr>
          <p:nvPr/>
        </p:nvPicPr>
        <p:blipFill rotWithShape="1">
          <a:blip r:embed="rId2"/>
          <a:srcRect l="17082" t="11248" r="17063" b="4218"/>
          <a:stretch/>
        </p:blipFill>
        <p:spPr>
          <a:xfrm rot="20625694">
            <a:off x="5300096" y="4167539"/>
            <a:ext cx="4136925" cy="2854185"/>
          </a:xfrm>
          <a:prstGeom prst="rect">
            <a:avLst/>
          </a:prstGeom>
        </p:spPr>
      </p:pic>
      <p:sp>
        <p:nvSpPr>
          <p:cNvPr id="7" name="Tekstiruutu 6"/>
          <p:cNvSpPr txBox="1"/>
          <p:nvPr/>
        </p:nvSpPr>
        <p:spPr>
          <a:xfrm>
            <a:off x="1331640" y="2276872"/>
            <a:ext cx="6912768" cy="2554545"/>
          </a:xfrm>
          <a:prstGeom prst="rect">
            <a:avLst/>
          </a:prstGeom>
          <a:noFill/>
        </p:spPr>
        <p:txBody>
          <a:bodyPr wrap="square" rtlCol="0">
            <a:spAutoFit/>
          </a:bodyPr>
          <a:lstStyle/>
          <a:p>
            <a:r>
              <a:rPr lang="fi-FI" sz="2000" dirty="0" smtClean="0"/>
              <a:t>4.11.2014 Kysely alkaa</a:t>
            </a:r>
          </a:p>
          <a:p>
            <a:r>
              <a:rPr lang="fi-FI" sz="2000" dirty="0" smtClean="0"/>
              <a:t>3.12.2013 </a:t>
            </a:r>
            <a:r>
              <a:rPr lang="fi-FI" sz="2000" dirty="0"/>
              <a:t>Idea </a:t>
            </a:r>
            <a:r>
              <a:rPr lang="fi-FI" sz="2000" dirty="0" err="1" smtClean="0"/>
              <a:t>Hackathonista</a:t>
            </a:r>
            <a:endParaRPr lang="fi-FI" sz="2000" dirty="0" smtClean="0"/>
          </a:p>
          <a:p>
            <a:r>
              <a:rPr lang="fi-FI" sz="2000" dirty="0" smtClean="0"/>
              <a:t>5.12.2013 </a:t>
            </a:r>
            <a:r>
              <a:rPr lang="fi-FI" sz="2000" dirty="0"/>
              <a:t>Sähköpostia Forum </a:t>
            </a:r>
            <a:r>
              <a:rPr lang="fi-FI" sz="2000" dirty="0" err="1"/>
              <a:t>Viriumille</a:t>
            </a:r>
            <a:r>
              <a:rPr lang="fi-FI" sz="2000" dirty="0"/>
              <a:t> </a:t>
            </a:r>
          </a:p>
          <a:p>
            <a:r>
              <a:rPr lang="fi-FI" sz="2000" dirty="0"/>
              <a:t>9.12.2013 Helsinki 2050 –nettikysely päättyy</a:t>
            </a:r>
          </a:p>
          <a:p>
            <a:endParaRPr lang="fi-FI" sz="2000" dirty="0" smtClean="0"/>
          </a:p>
          <a:p>
            <a:r>
              <a:rPr lang="fi-FI" sz="2000" dirty="0" smtClean="0"/>
              <a:t>10.2.2014 </a:t>
            </a:r>
            <a:r>
              <a:rPr lang="fi-FI" sz="2000" dirty="0"/>
              <a:t>Tiedottaminen (</a:t>
            </a:r>
            <a:r>
              <a:rPr lang="fi-FI" sz="2000" dirty="0" err="1"/>
              <a:t>fb</a:t>
            </a:r>
            <a:r>
              <a:rPr lang="fi-FI" sz="2000" dirty="0"/>
              <a:t>, netti, sähköposti)</a:t>
            </a:r>
          </a:p>
          <a:p>
            <a:r>
              <a:rPr lang="fi-FI" sz="2000" dirty="0" smtClean="0"/>
              <a:t>10.3.2014 Helsinki </a:t>
            </a:r>
            <a:r>
              <a:rPr lang="fi-FI" sz="2000" dirty="0" err="1"/>
              <a:t>Loves</a:t>
            </a:r>
            <a:r>
              <a:rPr lang="fi-FI" sz="2000" dirty="0"/>
              <a:t> </a:t>
            </a:r>
            <a:r>
              <a:rPr lang="fi-FI" sz="2000" dirty="0" err="1"/>
              <a:t>Developers</a:t>
            </a:r>
            <a:r>
              <a:rPr lang="fi-FI" sz="2000" dirty="0"/>
              <a:t>-kehittäjätyöpaja </a:t>
            </a:r>
            <a:endParaRPr lang="fi-FI" sz="2000" dirty="0" smtClean="0"/>
          </a:p>
          <a:p>
            <a:r>
              <a:rPr lang="fi-FI" sz="2000" dirty="0" smtClean="0"/>
              <a:t>15.3.2014 </a:t>
            </a:r>
            <a:r>
              <a:rPr lang="fi-FI" sz="2000" dirty="0" err="1"/>
              <a:t>Hackathon</a:t>
            </a:r>
            <a:r>
              <a:rPr lang="fi-FI" sz="2000" dirty="0"/>
              <a:t> Laiturilla</a:t>
            </a:r>
          </a:p>
        </p:txBody>
      </p:sp>
      <p:sp>
        <p:nvSpPr>
          <p:cNvPr id="8" name="Suorakulmio 7"/>
          <p:cNvSpPr/>
          <p:nvPr/>
        </p:nvSpPr>
        <p:spPr>
          <a:xfrm>
            <a:off x="1115616" y="6021288"/>
            <a:ext cx="2814168" cy="523220"/>
          </a:xfrm>
          <a:prstGeom prst="rect">
            <a:avLst/>
          </a:prstGeom>
        </p:spPr>
        <p:txBody>
          <a:bodyPr wrap="none">
            <a:spAutoFit/>
          </a:bodyPr>
          <a:lstStyle/>
          <a:p>
            <a:r>
              <a:rPr lang="fi-FI" sz="2800" b="1" dirty="0">
                <a:solidFill>
                  <a:srgbClr val="FF0000"/>
                </a:solidFill>
                <a:hlinkClick r:id="rId3"/>
              </a:rPr>
              <a:t>http://dev.hel.fi/</a:t>
            </a:r>
            <a:endParaRPr lang="fi-FI" sz="2800" b="1" dirty="0">
              <a:solidFill>
                <a:srgbClr val="FF0000"/>
              </a:solidFill>
            </a:endParaRPr>
          </a:p>
        </p:txBody>
      </p:sp>
    </p:spTree>
    <p:extLst>
      <p:ext uri="{BB962C8B-B14F-4D97-AF65-F5344CB8AC3E}">
        <p14:creationId xmlns:p14="http://schemas.microsoft.com/office/powerpoint/2010/main" val="798268729"/>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idx="1"/>
          </p:nvPr>
        </p:nvPicPr>
        <p:blipFill rotWithShape="1">
          <a:blip r:embed="rId2"/>
          <a:srcRect l="14113" t="12939" r="17307"/>
          <a:stretch/>
        </p:blipFill>
        <p:spPr>
          <a:xfrm>
            <a:off x="0" y="-2304"/>
            <a:ext cx="9174304" cy="6260114"/>
          </a:xfrm>
          <a:prstGeom prst="rect">
            <a:avLst/>
          </a:prstGeom>
        </p:spPr>
      </p:pic>
      <p:sp>
        <p:nvSpPr>
          <p:cNvPr id="4" name="Päivämäärän paikkamerkki 3"/>
          <p:cNvSpPr>
            <a:spLocks noGrp="1"/>
          </p:cNvSpPr>
          <p:nvPr>
            <p:ph type="dt" sz="half" idx="10"/>
          </p:nvPr>
        </p:nvSpPr>
        <p:spPr/>
        <p:txBody>
          <a:bodyPr/>
          <a:lstStyle/>
          <a:p>
            <a:pPr>
              <a:defRPr/>
            </a:pPr>
            <a:fld id="{CCCFC0CC-F47B-4CF8-89F7-736939D4000C}" type="datetime1">
              <a:rPr lang="fi-FI" smtClean="0"/>
              <a:pPr>
                <a:defRPr/>
              </a:pPr>
              <a:t>5.5.2014</a:t>
            </a:fld>
            <a:endParaRPr lang="fi-FI" dirty="0"/>
          </a:p>
        </p:txBody>
      </p:sp>
    </p:spTree>
    <p:extLst>
      <p:ext uri="{BB962C8B-B14F-4D97-AF65-F5344CB8AC3E}">
        <p14:creationId xmlns:p14="http://schemas.microsoft.com/office/powerpoint/2010/main" val="9785107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Rectangle 2"/>
          <p:cNvSpPr>
            <a:spLocks noGrp="1" noChangeArrowheads="1"/>
          </p:cNvSpPr>
          <p:nvPr>
            <p:ph sz="half" idx="2"/>
          </p:nvPr>
        </p:nvSpPr>
        <p:spPr bwMode="auto">
          <a:xfrm>
            <a:off x="683568" y="224935"/>
            <a:ext cx="7056784"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endParaRPr lang="fi-FI" altLang="fi-FI" sz="2000" b="1" dirty="0">
              <a:solidFill>
                <a:srgbClr val="0070C0"/>
              </a:solidFill>
              <a:latin typeface="Arial" panose="020B0604020202020204" pitchFamily="34" charset="0"/>
            </a:endParaRPr>
          </a:p>
          <a:p>
            <a:pPr lvl="0" fontAlgn="t">
              <a:spcAft>
                <a:spcPct val="0"/>
              </a:spcAft>
            </a:pPr>
            <a:r>
              <a:rPr kumimoji="0" lang="fi-FI" altLang="fi-FI" sz="6600" b="1" i="0" u="none" strike="noStrike" cap="none" normalizeH="0" baseline="0" dirty="0" smtClean="0">
                <a:ln>
                  <a:noFill/>
                </a:ln>
                <a:solidFill>
                  <a:srgbClr val="00B050"/>
                </a:solidFill>
                <a:effectLst/>
                <a:latin typeface="+mj-lt"/>
              </a:rPr>
              <a:t>OHJELMA</a:t>
            </a:r>
            <a:r>
              <a:rPr lang="fi-FI" altLang="fi-FI" dirty="0">
                <a:solidFill>
                  <a:schemeClr val="tx1"/>
                </a:solidFill>
                <a:latin typeface="Arial" panose="020B0604020202020204" pitchFamily="34" charset="0"/>
              </a:rPr>
              <a:t/>
            </a:r>
            <a:br>
              <a:rPr lang="fi-FI" altLang="fi-FI" dirty="0">
                <a:solidFill>
                  <a:schemeClr val="tx1"/>
                </a:solidFill>
                <a:latin typeface="Arial" panose="020B0604020202020204" pitchFamily="34" charset="0"/>
              </a:rPr>
            </a:br>
            <a:r>
              <a:rPr lang="fi-FI" altLang="fi-FI" sz="1400" dirty="0">
                <a:solidFill>
                  <a:schemeClr val="tx1"/>
                </a:solidFill>
                <a:latin typeface="+mj-lt"/>
              </a:rPr>
              <a:t>HACKATHON 15.5.2014, esittely- ja näyttelytila Laituri</a:t>
            </a:r>
          </a:p>
          <a:p>
            <a:pPr marL="0" marR="0" lvl="0" indent="0" defTabSz="914400" rtl="0" eaLnBrk="0" fontAlgn="t" latinLnBrk="0" hangingPunct="0">
              <a:lnSpc>
                <a:spcPct val="100000"/>
              </a:lnSpc>
              <a:spcBef>
                <a:spcPct val="0"/>
              </a:spcBef>
              <a:spcAft>
                <a:spcPct val="0"/>
              </a:spcAft>
              <a:buClrTx/>
              <a:buSzTx/>
              <a:buFontTx/>
              <a:buNone/>
              <a:tabLst/>
            </a:pPr>
            <a:endParaRPr kumimoji="0" lang="fi-FI" altLang="fi-FI" b="1" i="0" u="none" strike="noStrike" cap="none" normalizeH="0" baseline="0" dirty="0" smtClean="0">
              <a:ln>
                <a:noFill/>
              </a:ln>
              <a:solidFill>
                <a:schemeClr val="tx1"/>
              </a:solidFill>
              <a:effectLst/>
              <a:latin typeface="+mj-lt"/>
            </a:endParaRPr>
          </a:p>
          <a:p>
            <a:pPr marL="0" marR="0" lvl="0" indent="0" defTabSz="914400" rtl="0" eaLnBrk="0" fontAlgn="t" latinLnBrk="0" hangingPunct="0">
              <a:lnSpc>
                <a:spcPct val="100000"/>
              </a:lnSpc>
              <a:spcBef>
                <a:spcPct val="0"/>
              </a:spcBef>
              <a:spcAft>
                <a:spcPct val="0"/>
              </a:spcAft>
              <a:buClrTx/>
              <a:buSzTx/>
              <a:buFontTx/>
              <a:buNone/>
              <a:tabLst/>
            </a:pPr>
            <a:r>
              <a:rPr kumimoji="0" lang="fi-FI" altLang="fi-FI" b="1" i="0" u="none" strike="noStrike" cap="none" normalizeH="0" baseline="0" dirty="0" smtClean="0">
                <a:ln>
                  <a:noFill/>
                </a:ln>
                <a:solidFill>
                  <a:schemeClr val="tx1"/>
                </a:solidFill>
                <a:effectLst/>
                <a:latin typeface="+mj-lt"/>
              </a:rPr>
              <a:t>Klo 10-11 </a:t>
            </a:r>
            <a:r>
              <a:rPr kumimoji="0" lang="fi-FI" altLang="fi-FI" b="1" i="0" u="none" strike="noStrike" cap="none" normalizeH="0" baseline="0" dirty="0" smtClean="0">
                <a:ln>
                  <a:noFill/>
                </a:ln>
                <a:solidFill>
                  <a:schemeClr val="tx1"/>
                </a:solidFill>
                <a:effectLst/>
                <a:latin typeface="+mj-lt"/>
              </a:rPr>
              <a:t>Tervetuloa,</a:t>
            </a:r>
            <a:r>
              <a:rPr kumimoji="0" lang="fi-FI" altLang="fi-FI" b="1" i="0" u="none" strike="noStrike" cap="none" normalizeH="0" dirty="0" smtClean="0">
                <a:ln>
                  <a:noFill/>
                </a:ln>
                <a:solidFill>
                  <a:schemeClr val="tx1"/>
                </a:solidFill>
                <a:effectLst/>
                <a:latin typeface="+mj-lt"/>
              </a:rPr>
              <a:t> t</a:t>
            </a:r>
            <a:r>
              <a:rPr kumimoji="0" lang="fi-FI" altLang="fi-FI" b="1" i="0" u="none" strike="noStrike" cap="none" normalizeH="0" baseline="0" dirty="0" smtClean="0">
                <a:ln>
                  <a:noFill/>
                </a:ln>
                <a:solidFill>
                  <a:schemeClr val="tx1"/>
                </a:solidFill>
                <a:effectLst/>
                <a:latin typeface="+mj-lt"/>
              </a:rPr>
              <a:t>austaa ja tavoite</a:t>
            </a:r>
          </a:p>
          <a:p>
            <a:pPr marL="0" marR="0" lvl="0" indent="0" defTabSz="914400" rtl="0" eaLnBrk="0" fontAlgn="t" latinLnBrk="0" hangingPunct="0">
              <a:lnSpc>
                <a:spcPct val="100000"/>
              </a:lnSpc>
              <a:spcBef>
                <a:spcPct val="0"/>
              </a:spcBef>
              <a:spcAft>
                <a:spcPct val="0"/>
              </a:spcAft>
              <a:buClrTx/>
              <a:buSzTx/>
              <a:buFontTx/>
              <a:buNone/>
              <a:tabLst/>
            </a:pPr>
            <a:r>
              <a:rPr lang="fi-FI" altLang="fi-FI" b="1" dirty="0">
                <a:solidFill>
                  <a:schemeClr val="tx1"/>
                </a:solidFill>
                <a:latin typeface="+mj-lt"/>
              </a:rPr>
              <a:t>	</a:t>
            </a:r>
            <a:r>
              <a:rPr kumimoji="0" lang="fi-FI" altLang="fi-FI" i="0" u="none" strike="noStrike" cap="none" normalizeH="0" baseline="0" dirty="0" smtClean="0">
                <a:ln>
                  <a:noFill/>
                </a:ln>
                <a:solidFill>
                  <a:schemeClr val="tx1"/>
                </a:solidFill>
                <a:effectLst/>
                <a:latin typeface="+mj-lt"/>
              </a:rPr>
              <a:t>Datasetin </a:t>
            </a:r>
            <a:r>
              <a:rPr kumimoji="0" lang="fi-FI" altLang="fi-FI" i="0" u="none" strike="noStrike" cap="none" normalizeH="0" baseline="0" dirty="0" smtClean="0">
                <a:ln>
                  <a:noFill/>
                </a:ln>
                <a:solidFill>
                  <a:schemeClr val="tx1"/>
                </a:solidFill>
                <a:effectLst/>
                <a:latin typeface="+mj-lt"/>
              </a:rPr>
              <a:t>ja </a:t>
            </a:r>
            <a:r>
              <a:rPr kumimoji="0" lang="fi-FI" altLang="fi-FI" i="0" u="none" strike="noStrike" cap="none" normalizeH="0" baseline="0" dirty="0" smtClean="0">
                <a:ln>
                  <a:noFill/>
                </a:ln>
                <a:solidFill>
                  <a:srgbClr val="333333"/>
                </a:solidFill>
                <a:effectLst/>
                <a:latin typeface="+mj-lt"/>
              </a:rPr>
              <a:t>kyselyn tuloksien esittely</a:t>
            </a:r>
          </a:p>
          <a:p>
            <a:pPr marL="0" marR="0" lvl="0" indent="0" defTabSz="914400" rtl="0" eaLnBrk="0" fontAlgn="t" latinLnBrk="0" hangingPunct="0">
              <a:lnSpc>
                <a:spcPct val="100000"/>
              </a:lnSpc>
              <a:spcBef>
                <a:spcPct val="0"/>
              </a:spcBef>
              <a:spcAft>
                <a:spcPct val="0"/>
              </a:spcAft>
              <a:buClrTx/>
              <a:buSzTx/>
              <a:buFontTx/>
              <a:buNone/>
              <a:tabLst/>
            </a:pPr>
            <a:r>
              <a:rPr lang="fi-FI" altLang="fi-FI" dirty="0">
                <a:solidFill>
                  <a:srgbClr val="333333"/>
                </a:solidFill>
                <a:latin typeface="+mj-lt"/>
              </a:rPr>
              <a:t>	</a:t>
            </a:r>
            <a:r>
              <a:rPr kumimoji="0" lang="fi-FI" altLang="fi-FI" i="0" u="none" strike="noStrike" cap="none" normalizeH="0" baseline="0" dirty="0" smtClean="0">
                <a:ln>
                  <a:noFill/>
                </a:ln>
                <a:solidFill>
                  <a:srgbClr val="333333"/>
                </a:solidFill>
                <a:effectLst/>
                <a:latin typeface="+mj-lt"/>
              </a:rPr>
              <a:t>Maija </a:t>
            </a:r>
            <a:r>
              <a:rPr kumimoji="0" lang="fi-FI" altLang="fi-FI" i="0" u="none" strike="noStrike" cap="none" normalizeH="0" baseline="0" dirty="0" smtClean="0">
                <a:ln>
                  <a:noFill/>
                </a:ln>
                <a:solidFill>
                  <a:srgbClr val="333333"/>
                </a:solidFill>
                <a:effectLst/>
                <a:latin typeface="+mj-lt"/>
              </a:rPr>
              <a:t>Mattila</a:t>
            </a:r>
            <a:r>
              <a:rPr kumimoji="0" lang="fi-FI" altLang="fi-FI" i="0" u="none" strike="noStrike" cap="none" normalizeH="0" baseline="0" dirty="0" smtClean="0">
                <a:ln>
                  <a:noFill/>
                </a:ln>
                <a:solidFill>
                  <a:srgbClr val="333333"/>
                </a:solidFill>
                <a:effectLst/>
                <a:latin typeface="+mj-lt"/>
              </a:rPr>
              <a:t>, Helsingin </a:t>
            </a:r>
            <a:r>
              <a:rPr kumimoji="0" lang="fi-FI" altLang="fi-FI" i="0" u="none" strike="noStrike" cap="none" normalizeH="0" baseline="0" dirty="0" smtClean="0">
                <a:ln>
                  <a:noFill/>
                </a:ln>
                <a:solidFill>
                  <a:srgbClr val="333333"/>
                </a:solidFill>
                <a:effectLst/>
                <a:latin typeface="+mj-lt"/>
              </a:rPr>
              <a:t>kaupunkisuunnitteluvirasto</a:t>
            </a:r>
          </a:p>
          <a:p>
            <a:pPr marL="539750" lvl="2" indent="0" fontAlgn="t">
              <a:spcAft>
                <a:spcPct val="0"/>
              </a:spcAft>
              <a:buNone/>
            </a:pPr>
            <a:r>
              <a:rPr kumimoji="0" lang="fi-FI" altLang="fi-FI" sz="1600" i="0" u="none" strike="noStrike" cap="none" normalizeH="0" baseline="0" dirty="0" smtClean="0">
                <a:ln>
                  <a:noFill/>
                </a:ln>
                <a:solidFill>
                  <a:schemeClr val="tx1"/>
                </a:solidFill>
                <a:effectLst/>
                <a:latin typeface="+mj-lt"/>
              </a:rPr>
              <a:t>	</a:t>
            </a:r>
            <a:r>
              <a:rPr kumimoji="0" lang="fi-FI" altLang="fi-FI" sz="1600" i="0" u="none" strike="noStrike" cap="none" normalizeH="0" baseline="0" dirty="0" smtClean="0">
                <a:ln>
                  <a:noFill/>
                </a:ln>
                <a:solidFill>
                  <a:schemeClr val="tx1"/>
                </a:solidFill>
                <a:effectLst/>
                <a:latin typeface="+mj-lt"/>
              </a:rPr>
              <a:t>Sakari </a:t>
            </a:r>
            <a:r>
              <a:rPr kumimoji="0" lang="fi-FI" altLang="fi-FI" sz="1600" i="0" u="none" strike="noStrike" cap="none" normalizeH="0" baseline="0" dirty="0" smtClean="0">
                <a:ln>
                  <a:noFill/>
                </a:ln>
                <a:solidFill>
                  <a:schemeClr val="tx1"/>
                </a:solidFill>
                <a:effectLst/>
                <a:latin typeface="+mj-lt"/>
              </a:rPr>
              <a:t>Ellonen, Mapita Oy</a:t>
            </a:r>
            <a:br>
              <a:rPr kumimoji="0" lang="fi-FI" altLang="fi-FI" sz="1600" i="0" u="none" strike="noStrike" cap="none" normalizeH="0" baseline="0" dirty="0" smtClean="0">
                <a:ln>
                  <a:noFill/>
                </a:ln>
                <a:solidFill>
                  <a:schemeClr val="tx1"/>
                </a:solidFill>
                <a:effectLst/>
                <a:latin typeface="+mj-lt"/>
              </a:rPr>
            </a:br>
            <a:r>
              <a:rPr kumimoji="0" lang="fi-FI" altLang="fi-FI" sz="1600" i="0" u="none" strike="noStrike" cap="none" normalizeH="0" baseline="0" dirty="0" smtClean="0">
                <a:ln>
                  <a:noFill/>
                </a:ln>
                <a:solidFill>
                  <a:schemeClr val="tx1"/>
                </a:solidFill>
                <a:effectLst/>
                <a:latin typeface="+mj-lt"/>
              </a:rPr>
              <a:t>	</a:t>
            </a:r>
          </a:p>
          <a:p>
            <a:pPr lvl="2" indent="0" fontAlgn="t">
              <a:spcAft>
                <a:spcPct val="0"/>
              </a:spcAft>
              <a:buNone/>
            </a:pPr>
            <a:r>
              <a:rPr lang="fi-FI" altLang="fi-FI" sz="1600" dirty="0" smtClean="0">
                <a:solidFill>
                  <a:schemeClr val="tx1"/>
                </a:solidFill>
                <a:latin typeface="+mj-lt"/>
              </a:rPr>
              <a:t>	Muiden d</a:t>
            </a:r>
            <a:r>
              <a:rPr kumimoji="0" lang="fi-FI" altLang="fi-FI" sz="1600" i="0" u="none" strike="noStrike" cap="none" normalizeH="0" baseline="0" dirty="0" smtClean="0">
                <a:ln>
                  <a:noFill/>
                </a:ln>
                <a:solidFill>
                  <a:schemeClr val="tx1"/>
                </a:solidFill>
                <a:effectLst/>
                <a:latin typeface="+mj-lt"/>
              </a:rPr>
              <a:t>atasettien esittely</a:t>
            </a:r>
          </a:p>
          <a:p>
            <a:pPr marL="539750" lvl="2" indent="0" fontAlgn="t">
              <a:spcAft>
                <a:spcPct val="0"/>
              </a:spcAft>
              <a:buNone/>
            </a:pPr>
            <a:r>
              <a:rPr kumimoji="0" lang="fi-FI" altLang="fi-FI" sz="1600" i="0" u="none" strike="noStrike" cap="none" normalizeH="0" baseline="0" dirty="0" smtClean="0">
                <a:ln>
                  <a:noFill/>
                </a:ln>
                <a:solidFill>
                  <a:schemeClr val="tx1"/>
                </a:solidFill>
                <a:effectLst/>
                <a:latin typeface="+mj-lt"/>
              </a:rPr>
              <a:t>	</a:t>
            </a:r>
            <a:r>
              <a:rPr kumimoji="0" lang="fi-FI" altLang="fi-FI" sz="1600" i="0" u="none" strike="noStrike" cap="none" normalizeH="0" baseline="0" dirty="0" smtClean="0">
                <a:ln>
                  <a:noFill/>
                </a:ln>
                <a:solidFill>
                  <a:schemeClr val="tx1"/>
                </a:solidFill>
                <a:effectLst/>
                <a:latin typeface="+mj-lt"/>
              </a:rPr>
              <a:t>Hanna </a:t>
            </a:r>
            <a:r>
              <a:rPr kumimoji="0" lang="fi-FI" altLang="fi-FI" sz="1600" i="0" u="none" strike="noStrike" cap="none" normalizeH="0" baseline="0" dirty="0" smtClean="0">
                <a:ln>
                  <a:noFill/>
                </a:ln>
                <a:solidFill>
                  <a:schemeClr val="tx1"/>
                </a:solidFill>
                <a:effectLst/>
                <a:latin typeface="+mj-lt"/>
              </a:rPr>
              <a:t>Niemi-Hugaerts, Forum </a:t>
            </a:r>
            <a:r>
              <a:rPr kumimoji="0" lang="fi-FI" altLang="fi-FI" sz="1600" i="0" u="none" strike="noStrike" cap="none" normalizeH="0" baseline="0" dirty="0" err="1" smtClean="0">
                <a:ln>
                  <a:noFill/>
                </a:ln>
                <a:solidFill>
                  <a:schemeClr val="tx1"/>
                </a:solidFill>
                <a:effectLst/>
                <a:latin typeface="+mj-lt"/>
              </a:rPr>
              <a:t>Virium</a:t>
            </a:r>
            <a:r>
              <a:rPr kumimoji="0" lang="fi-FI" altLang="fi-FI" sz="1600" i="0" u="none" strike="noStrike" cap="none" normalizeH="0" baseline="0" dirty="0" smtClean="0">
                <a:ln>
                  <a:noFill/>
                </a:ln>
                <a:solidFill>
                  <a:schemeClr val="tx1"/>
                </a:solidFill>
                <a:effectLst/>
                <a:latin typeface="+mj-lt"/>
              </a:rPr>
              <a:t> Helsinki</a:t>
            </a:r>
            <a:br>
              <a:rPr kumimoji="0" lang="fi-FI" altLang="fi-FI" sz="1600" i="0" u="none" strike="noStrike" cap="none" normalizeH="0" baseline="0" dirty="0" smtClean="0">
                <a:ln>
                  <a:noFill/>
                </a:ln>
                <a:solidFill>
                  <a:schemeClr val="tx1"/>
                </a:solidFill>
                <a:effectLst/>
                <a:latin typeface="+mj-lt"/>
              </a:rPr>
            </a:br>
            <a:endParaRPr kumimoji="0" lang="fi-FI" altLang="fi-FI" sz="1600" i="0" u="none" strike="noStrike" cap="none" normalizeH="0" baseline="0" dirty="0" smtClean="0">
              <a:ln>
                <a:noFill/>
              </a:ln>
              <a:solidFill>
                <a:schemeClr val="tx1"/>
              </a:solidFill>
              <a:effectLst/>
              <a:latin typeface="+mj-lt"/>
            </a:endParaRPr>
          </a:p>
          <a:p>
            <a:pPr lvl="2" indent="0" fontAlgn="t">
              <a:spcAft>
                <a:spcPct val="0"/>
              </a:spcAft>
              <a:buNone/>
            </a:pPr>
            <a:r>
              <a:rPr kumimoji="0" lang="fi-FI" altLang="fi-FI" sz="1600" i="0" u="none" strike="noStrike" cap="none" normalizeH="0" baseline="0" dirty="0" smtClean="0">
                <a:ln>
                  <a:noFill/>
                </a:ln>
                <a:solidFill>
                  <a:schemeClr val="tx1"/>
                </a:solidFill>
                <a:effectLst/>
                <a:latin typeface="+mj-lt"/>
              </a:rPr>
              <a:t>	Kansalaisvaikuttamisen tasot ja työkalut</a:t>
            </a:r>
          </a:p>
          <a:p>
            <a:pPr lvl="2" indent="0" fontAlgn="t">
              <a:spcAft>
                <a:spcPct val="0"/>
              </a:spcAft>
              <a:buNone/>
            </a:pPr>
            <a:r>
              <a:rPr kumimoji="0" lang="fi-FI" altLang="fi-FI" sz="1600" b="0" i="0" u="none" strike="noStrike" cap="none" normalizeH="0" baseline="0" dirty="0" smtClean="0">
                <a:ln>
                  <a:noFill/>
                </a:ln>
                <a:solidFill>
                  <a:schemeClr val="tx1"/>
                </a:solidFill>
                <a:effectLst/>
                <a:latin typeface="+mj-lt"/>
              </a:rPr>
              <a:t>	</a:t>
            </a:r>
            <a:r>
              <a:rPr kumimoji="0" lang="fi-FI" altLang="fi-FI" sz="1600" b="0" i="0" u="none" strike="noStrike" cap="none" normalizeH="0" baseline="0" dirty="0" smtClean="0">
                <a:ln>
                  <a:noFill/>
                </a:ln>
                <a:solidFill>
                  <a:schemeClr val="tx1"/>
                </a:solidFill>
                <a:effectLst/>
                <a:latin typeface="+mj-lt"/>
              </a:rPr>
              <a:t>Joanna </a:t>
            </a:r>
            <a:r>
              <a:rPr kumimoji="0" lang="fi-FI" altLang="fi-FI" sz="1600" b="0" i="0" u="none" strike="noStrike" cap="none" normalizeH="0" baseline="0" dirty="0" smtClean="0">
                <a:ln>
                  <a:noFill/>
                </a:ln>
                <a:solidFill>
                  <a:schemeClr val="tx1"/>
                </a:solidFill>
                <a:effectLst/>
                <a:latin typeface="+mj-lt"/>
              </a:rPr>
              <a:t>Saad-Sulonen, Aalto yliopisto</a:t>
            </a:r>
            <a:br>
              <a:rPr kumimoji="0" lang="fi-FI" altLang="fi-FI" sz="1600" b="0" i="0" u="none" strike="noStrike" cap="none" normalizeH="0" baseline="0" dirty="0" smtClean="0">
                <a:ln>
                  <a:noFill/>
                </a:ln>
                <a:solidFill>
                  <a:schemeClr val="tx1"/>
                </a:solidFill>
                <a:effectLst/>
                <a:latin typeface="+mj-lt"/>
              </a:rPr>
            </a:br>
            <a:endParaRPr kumimoji="0" lang="fi-FI" altLang="fi-FI" sz="1600" b="0" i="0" u="none" strike="noStrike" cap="none" normalizeH="0" baseline="0" dirty="0" smtClean="0">
              <a:ln>
                <a:noFill/>
              </a:ln>
              <a:solidFill>
                <a:schemeClr val="tx1"/>
              </a:solidFill>
              <a:effectLst/>
              <a:latin typeface="+mj-lt"/>
            </a:endParaRPr>
          </a:p>
          <a:p>
            <a:pPr lvl="0" fontAlgn="t">
              <a:spcAft>
                <a:spcPct val="0"/>
              </a:spcAft>
            </a:pPr>
            <a:r>
              <a:rPr lang="fi-FI" altLang="fi-FI" b="1" dirty="0" smtClean="0">
                <a:solidFill>
                  <a:schemeClr val="tx1"/>
                </a:solidFill>
                <a:latin typeface="+mj-lt"/>
              </a:rPr>
              <a:t>Klo </a:t>
            </a:r>
            <a:r>
              <a:rPr lang="fi-FI" altLang="fi-FI" b="1" dirty="0">
                <a:solidFill>
                  <a:schemeClr val="tx1"/>
                </a:solidFill>
                <a:latin typeface="+mj-lt"/>
              </a:rPr>
              <a:t>11-18 </a:t>
            </a:r>
            <a:endParaRPr lang="fi-FI" altLang="fi-FI" b="1" dirty="0" smtClean="0">
              <a:solidFill>
                <a:schemeClr val="tx1"/>
              </a:solidFill>
              <a:latin typeface="+mj-lt"/>
            </a:endParaRPr>
          </a:p>
          <a:p>
            <a:pPr lvl="0" fontAlgn="t">
              <a:spcAft>
                <a:spcPct val="0"/>
              </a:spcAft>
            </a:pPr>
            <a:r>
              <a:rPr lang="fi-FI" altLang="fi-FI" b="1" dirty="0">
                <a:solidFill>
                  <a:schemeClr val="tx1"/>
                </a:solidFill>
                <a:latin typeface="+mj-lt"/>
              </a:rPr>
              <a:t>	</a:t>
            </a:r>
            <a:r>
              <a:rPr lang="fi-FI" altLang="fi-FI" b="1" dirty="0" smtClean="0">
                <a:solidFill>
                  <a:schemeClr val="tx1"/>
                </a:solidFill>
                <a:latin typeface="+mj-lt"/>
              </a:rPr>
              <a:t>Vapaamuotoista </a:t>
            </a:r>
            <a:r>
              <a:rPr lang="fi-FI" altLang="fi-FI" b="1" dirty="0">
                <a:solidFill>
                  <a:schemeClr val="tx1"/>
                </a:solidFill>
                <a:latin typeface="+mj-lt"/>
              </a:rPr>
              <a:t>työskentelyä </a:t>
            </a:r>
            <a:r>
              <a:rPr lang="fi-FI" altLang="fi-FI" b="1" dirty="0" smtClean="0">
                <a:solidFill>
                  <a:schemeClr val="tx1"/>
                </a:solidFill>
                <a:latin typeface="+mj-lt"/>
              </a:rPr>
              <a:t>ryhmissä</a:t>
            </a:r>
            <a:endParaRPr lang="fi-FI" altLang="fi-FI" b="1" dirty="0">
              <a:solidFill>
                <a:schemeClr val="tx1"/>
              </a:solidFill>
              <a:latin typeface="+mj-lt"/>
            </a:endParaRPr>
          </a:p>
          <a:p>
            <a:pPr lvl="0" fontAlgn="t">
              <a:spcAft>
                <a:spcPct val="0"/>
              </a:spcAft>
            </a:pPr>
            <a:r>
              <a:rPr lang="fi-FI" altLang="fi-FI" b="1" dirty="0" smtClean="0">
                <a:solidFill>
                  <a:schemeClr val="tx1"/>
                </a:solidFill>
                <a:latin typeface="+mj-lt"/>
              </a:rPr>
              <a:t>	</a:t>
            </a:r>
            <a:r>
              <a:rPr lang="fi-FI" altLang="fi-FI" dirty="0" smtClean="0">
                <a:solidFill>
                  <a:schemeClr val="tx1"/>
                </a:solidFill>
                <a:latin typeface="+mj-lt"/>
              </a:rPr>
              <a:t>Omien </a:t>
            </a:r>
            <a:r>
              <a:rPr lang="fi-FI" altLang="fi-FI" dirty="0" smtClean="0">
                <a:solidFill>
                  <a:schemeClr val="tx1"/>
                </a:solidFill>
                <a:latin typeface="+mj-lt"/>
              </a:rPr>
              <a:t>alustavien ideoiden esittely</a:t>
            </a:r>
          </a:p>
          <a:p>
            <a:pPr lvl="0" fontAlgn="t">
              <a:spcAft>
                <a:spcPct val="0"/>
              </a:spcAft>
            </a:pPr>
            <a:r>
              <a:rPr kumimoji="0" lang="fi-FI" altLang="fi-FI" b="0" i="0" u="none" strike="noStrike" cap="none" normalizeH="0" baseline="0" dirty="0">
                <a:ln>
                  <a:noFill/>
                </a:ln>
                <a:solidFill>
                  <a:schemeClr val="tx1"/>
                </a:solidFill>
                <a:effectLst/>
                <a:latin typeface="+mj-lt"/>
              </a:rPr>
              <a:t>	</a:t>
            </a:r>
            <a:r>
              <a:rPr kumimoji="0" lang="fi-FI" altLang="fi-FI" b="0" i="0" u="none" strike="noStrike" cap="none" normalizeH="0" baseline="0" dirty="0" smtClean="0">
                <a:ln>
                  <a:noFill/>
                </a:ln>
                <a:solidFill>
                  <a:schemeClr val="tx1"/>
                </a:solidFill>
                <a:effectLst/>
                <a:latin typeface="+mj-lt"/>
              </a:rPr>
              <a:t>Jakautuminen </a:t>
            </a:r>
            <a:r>
              <a:rPr kumimoji="0" lang="fi-FI" altLang="fi-FI" b="0" i="0" u="none" strike="noStrike" cap="none" normalizeH="0" baseline="0" dirty="0" smtClean="0">
                <a:ln>
                  <a:noFill/>
                </a:ln>
                <a:solidFill>
                  <a:schemeClr val="tx1"/>
                </a:solidFill>
                <a:effectLst/>
                <a:latin typeface="+mj-lt"/>
              </a:rPr>
              <a:t>pienryhmiin ideoiden pohjalta</a:t>
            </a:r>
            <a:endParaRPr lang="fi-FI" altLang="fi-FI" dirty="0">
              <a:solidFill>
                <a:schemeClr val="tx1"/>
              </a:solidFill>
              <a:latin typeface="+mj-lt"/>
            </a:endParaRPr>
          </a:p>
          <a:p>
            <a:pPr marL="990600" lvl="4" indent="0" fontAlgn="t">
              <a:spcAft>
                <a:spcPct val="0"/>
              </a:spcAft>
              <a:buNone/>
            </a:pPr>
            <a:endParaRPr kumimoji="0" lang="fi-FI" altLang="fi-FI" sz="1600" b="1" i="0" u="none" strike="noStrike" cap="none" normalizeH="0" baseline="0" dirty="0" smtClean="0">
              <a:ln>
                <a:noFill/>
              </a:ln>
              <a:solidFill>
                <a:schemeClr val="tx1"/>
              </a:solidFill>
              <a:effectLst/>
              <a:latin typeface="+mj-lt"/>
            </a:endParaRPr>
          </a:p>
          <a:p>
            <a:pPr marL="0" lvl="4" indent="0" fontAlgn="t">
              <a:spcAft>
                <a:spcPct val="0"/>
              </a:spcAft>
              <a:buNone/>
            </a:pPr>
            <a:r>
              <a:rPr kumimoji="0" lang="fi-FI" altLang="fi-FI" sz="1600" b="1" i="0" u="none" strike="noStrike" cap="none" normalizeH="0" baseline="0" dirty="0" smtClean="0">
                <a:ln>
                  <a:noFill/>
                </a:ln>
                <a:solidFill>
                  <a:schemeClr val="tx1"/>
                </a:solidFill>
                <a:effectLst/>
                <a:latin typeface="+mj-lt"/>
              </a:rPr>
              <a:t>Klo 18 </a:t>
            </a:r>
            <a:r>
              <a:rPr kumimoji="0" lang="fi-FI" altLang="fi-FI" sz="1600" b="0" i="0" u="none" strike="noStrike" cap="none" normalizeH="0" baseline="0" dirty="0" smtClean="0">
                <a:ln>
                  <a:noFill/>
                </a:ln>
                <a:solidFill>
                  <a:schemeClr val="tx1"/>
                </a:solidFill>
                <a:effectLst/>
                <a:latin typeface="+mj-lt"/>
              </a:rPr>
              <a:t>	</a:t>
            </a:r>
            <a:r>
              <a:rPr kumimoji="0" lang="fi-FI" altLang="fi-FI" sz="1600" b="1" i="0" u="none" strike="noStrike" cap="none" normalizeH="0" baseline="0" dirty="0" smtClean="0">
                <a:ln>
                  <a:noFill/>
                </a:ln>
                <a:solidFill>
                  <a:schemeClr val="tx1"/>
                </a:solidFill>
                <a:effectLst/>
                <a:latin typeface="+mj-lt"/>
              </a:rPr>
              <a:t>Tulosten esittely ja palkintojen jako</a:t>
            </a:r>
          </a:p>
        </p:txBody>
      </p:sp>
    </p:spTree>
    <p:extLst>
      <p:ext uri="{BB962C8B-B14F-4D97-AF65-F5344CB8AC3E}">
        <p14:creationId xmlns:p14="http://schemas.microsoft.com/office/powerpoint/2010/main" val="3838383016"/>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930795"/>
            <a:ext cx="8784326" cy="49461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041112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930795"/>
            <a:ext cx="8784326" cy="4946130"/>
          </a:xfrm>
          <a:prstGeom prst="rect">
            <a:avLst/>
          </a:prstGeom>
          <a:ln>
            <a:noFill/>
          </a:ln>
          <a:effectLst>
            <a:outerShdw blurRad="292100" dist="139700" dir="2700000" algn="tl" rotWithShape="0">
              <a:srgbClr val="333333">
                <a:alpha val="65000"/>
              </a:srgbClr>
            </a:outerShdw>
          </a:effectLst>
        </p:spPr>
      </p:pic>
      <p:pic>
        <p:nvPicPr>
          <p:cNvPr id="4" name="Sisällön paikkamerkki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952088">
            <a:off x="1800049" y="1784927"/>
            <a:ext cx="8097347" cy="4554756"/>
          </a:xfrm>
          <a:prstGeom prst="rect">
            <a:avLst/>
          </a:prstGeom>
          <a:noFill/>
          <a:ln w="9525">
            <a:noFill/>
            <a:miter lim="800000"/>
            <a:headEnd/>
            <a:tailEnd/>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91091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1" y="930795"/>
            <a:ext cx="8784326" cy="4946130"/>
          </a:xfrm>
          <a:prstGeom prst="rect">
            <a:avLst/>
          </a:prstGeom>
          <a:ln>
            <a:noFill/>
          </a:ln>
          <a:effectLst>
            <a:outerShdw blurRad="292100" dist="139700" dir="2700000" algn="tl" rotWithShape="0">
              <a:srgbClr val="333333">
                <a:alpha val="65000"/>
              </a:srgbClr>
            </a:outerShdw>
          </a:effectLst>
        </p:spPr>
      </p:pic>
      <p:pic>
        <p:nvPicPr>
          <p:cNvPr id="4" name="Sisällön paikkamerkki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952088">
            <a:off x="1800049" y="1784927"/>
            <a:ext cx="8097347" cy="4554756"/>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3" name="Tekstiruutu 2"/>
          <p:cNvSpPr txBox="1"/>
          <p:nvPr/>
        </p:nvSpPr>
        <p:spPr>
          <a:xfrm>
            <a:off x="6084789" y="4509120"/>
            <a:ext cx="2016224" cy="523220"/>
          </a:xfrm>
          <a:prstGeom prst="rect">
            <a:avLst/>
          </a:prstGeom>
          <a:solidFill>
            <a:schemeClr val="bg1"/>
          </a:solidFill>
        </p:spPr>
        <p:txBody>
          <a:bodyPr wrap="square" rtlCol="0">
            <a:spAutoFit/>
          </a:bodyPr>
          <a:lstStyle/>
          <a:p>
            <a:r>
              <a:rPr lang="fi-FI" sz="2800" b="1" dirty="0" smtClean="0"/>
              <a:t>koodaaja</a:t>
            </a:r>
            <a:endParaRPr lang="fi-FI" sz="1400" dirty="0" smtClean="0"/>
          </a:p>
        </p:txBody>
      </p:sp>
      <p:sp>
        <p:nvSpPr>
          <p:cNvPr id="6" name="Tekstiruutu 5"/>
          <p:cNvSpPr txBox="1"/>
          <p:nvPr/>
        </p:nvSpPr>
        <p:spPr>
          <a:xfrm>
            <a:off x="1475656" y="3553480"/>
            <a:ext cx="2304256" cy="523220"/>
          </a:xfrm>
          <a:prstGeom prst="rect">
            <a:avLst/>
          </a:prstGeom>
          <a:solidFill>
            <a:schemeClr val="bg1"/>
          </a:solidFill>
        </p:spPr>
        <p:txBody>
          <a:bodyPr wrap="square" rtlCol="0">
            <a:spAutoFit/>
          </a:bodyPr>
          <a:lstStyle/>
          <a:p>
            <a:r>
              <a:rPr lang="fi-FI" sz="2800" b="1" dirty="0" smtClean="0"/>
              <a:t>ideanikkari</a:t>
            </a:r>
            <a:endParaRPr lang="fi-FI" sz="1400" dirty="0" smtClean="0"/>
          </a:p>
        </p:txBody>
      </p:sp>
      <p:sp>
        <p:nvSpPr>
          <p:cNvPr id="8" name="Tekstiruutu 7"/>
          <p:cNvSpPr txBox="1"/>
          <p:nvPr/>
        </p:nvSpPr>
        <p:spPr>
          <a:xfrm>
            <a:off x="6559202" y="2276475"/>
            <a:ext cx="2304256" cy="523220"/>
          </a:xfrm>
          <a:prstGeom prst="rect">
            <a:avLst/>
          </a:prstGeom>
          <a:solidFill>
            <a:schemeClr val="bg1"/>
          </a:solidFill>
        </p:spPr>
        <p:txBody>
          <a:bodyPr wrap="square" rtlCol="0">
            <a:spAutoFit/>
          </a:bodyPr>
          <a:lstStyle/>
          <a:p>
            <a:r>
              <a:rPr lang="fi-FI" sz="2800" b="1" dirty="0" smtClean="0"/>
              <a:t>visualisoija</a:t>
            </a:r>
            <a:endParaRPr lang="fi-FI" sz="1400" dirty="0" smtClean="0"/>
          </a:p>
        </p:txBody>
      </p:sp>
    </p:spTree>
    <p:extLst>
      <p:ext uri="{BB962C8B-B14F-4D97-AF65-F5344CB8AC3E}">
        <p14:creationId xmlns:p14="http://schemas.microsoft.com/office/powerpoint/2010/main" val="428465541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4" name="Päivämäärän paikkamerkki 3"/>
          <p:cNvSpPr>
            <a:spLocks noGrp="1"/>
          </p:cNvSpPr>
          <p:nvPr>
            <p:ph type="dt" sz="half" idx="10"/>
          </p:nvPr>
        </p:nvSpPr>
        <p:spPr/>
        <p:txBody>
          <a:bodyPr/>
          <a:lstStyle/>
          <a:p>
            <a:pPr>
              <a:defRPr/>
            </a:pPr>
            <a:fld id="{CCCFC0CC-F47B-4CF8-89F7-736939D4000C}" type="datetime1">
              <a:rPr lang="fi-FI" smtClean="0"/>
              <a:pPr>
                <a:defRPr/>
              </a:pPr>
              <a:t>5.5.2014</a:t>
            </a:fld>
            <a:endParaRPr lang="fi-FI" dirty="0"/>
          </a:p>
        </p:txBody>
      </p:sp>
      <p:pic>
        <p:nvPicPr>
          <p:cNvPr id="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1" t="-834" r="23810" b="5911"/>
          <a:stretch/>
        </p:blipFill>
        <p:spPr bwMode="auto">
          <a:xfrm>
            <a:off x="223481" y="692696"/>
            <a:ext cx="7976958" cy="596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orakulmio 6"/>
          <p:cNvSpPr/>
          <p:nvPr/>
        </p:nvSpPr>
        <p:spPr>
          <a:xfrm>
            <a:off x="323528" y="188640"/>
            <a:ext cx="7776864" cy="276999"/>
          </a:xfrm>
          <a:prstGeom prst="rect">
            <a:avLst/>
          </a:prstGeom>
          <a:solidFill>
            <a:schemeClr val="bg1"/>
          </a:solidFill>
        </p:spPr>
        <p:txBody>
          <a:bodyPr wrap="square">
            <a:spAutoFit/>
          </a:bodyPr>
          <a:lstStyle/>
          <a:p>
            <a:r>
              <a:rPr lang="fi-FI" sz="1200" b="1" dirty="0">
                <a:hlinkClick r:id="rId3"/>
              </a:rPr>
              <a:t>http://www.yleiskaava.fi/2014/hackathonissa-palkittiin-kiinnostavimmat-nakokulmat-avoimeen-dataan/</a:t>
            </a:r>
            <a:endParaRPr lang="fi-FI" sz="1200" b="1" dirty="0"/>
          </a:p>
        </p:txBody>
      </p:sp>
    </p:spTree>
    <p:extLst>
      <p:ext uri="{BB962C8B-B14F-4D97-AF65-F5344CB8AC3E}">
        <p14:creationId xmlns:p14="http://schemas.microsoft.com/office/powerpoint/2010/main" val="10082415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3"/>
          </p:nvPr>
        </p:nvSpPr>
        <p:spPr>
          <a:xfrm>
            <a:off x="1331640" y="3284984"/>
            <a:ext cx="6840760" cy="1784116"/>
          </a:xfrm>
        </p:spPr>
        <p:txBody>
          <a:bodyPr/>
          <a:lstStyle/>
          <a:p>
            <a:r>
              <a:rPr lang="fi-FI" sz="6600" dirty="0" smtClean="0"/>
              <a:t>Hauskoja ja hyödyllisiä tuloksia</a:t>
            </a:r>
          </a:p>
          <a:p>
            <a:endParaRPr lang="fi-FI" sz="3200" dirty="0"/>
          </a:p>
          <a:p>
            <a:endParaRPr lang="fi-FI" dirty="0"/>
          </a:p>
        </p:txBody>
      </p:sp>
      <p:sp>
        <p:nvSpPr>
          <p:cNvPr id="5" name="Päivämäärän paikkamerkki 4"/>
          <p:cNvSpPr>
            <a:spLocks noGrp="1"/>
          </p:cNvSpPr>
          <p:nvPr>
            <p:ph type="dt" sz="half" idx="10"/>
          </p:nvPr>
        </p:nvSpPr>
        <p:spPr/>
        <p:txBody>
          <a:bodyPr/>
          <a:lstStyle/>
          <a:p>
            <a:pPr>
              <a:defRPr/>
            </a:pPr>
            <a:fld id="{36DD73A4-3067-43FD-AF8B-AF7F90C52BED}" type="datetime1">
              <a:rPr lang="fi-FI" smtClean="0"/>
              <a:pPr>
                <a:defRPr/>
              </a:pPr>
              <a:t>5.5.2014</a:t>
            </a:fld>
            <a:endParaRPr lang="fi-FI" dirty="0"/>
          </a:p>
        </p:txBody>
      </p:sp>
    </p:spTree>
    <p:extLst>
      <p:ext uri="{BB962C8B-B14F-4D97-AF65-F5344CB8AC3E}">
        <p14:creationId xmlns:p14="http://schemas.microsoft.com/office/powerpoint/2010/main" val="136419382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sz="half" idx="2"/>
          </p:nvPr>
        </p:nvSpPr>
        <p:spPr>
          <a:xfrm>
            <a:off x="6300192" y="1700808"/>
            <a:ext cx="3096344" cy="2016224"/>
          </a:xfrm>
        </p:spPr>
        <p:txBody>
          <a:bodyPr/>
          <a:lstStyle/>
          <a:p>
            <a:pPr eaLnBrk="1" hangingPunct="1">
              <a:buFont typeface="Arial" pitchFamily="34" charset="0"/>
              <a:buChar char="•"/>
            </a:pPr>
            <a:r>
              <a:rPr lang="fi-FI" dirty="0" smtClean="0"/>
              <a:t> </a:t>
            </a:r>
            <a:r>
              <a:rPr lang="fi-FI" sz="2000" dirty="0" err="1" smtClean="0"/>
              <a:t>Blogikirjoituksia</a:t>
            </a:r>
            <a:endParaRPr lang="fi-FI" sz="2000" dirty="0" smtClean="0"/>
          </a:p>
          <a:p>
            <a:pPr eaLnBrk="1" hangingPunct="1">
              <a:buFont typeface="Arial" pitchFamily="34" charset="0"/>
              <a:buChar char="•"/>
            </a:pPr>
            <a:r>
              <a:rPr lang="fi-FI" sz="2000" dirty="0" smtClean="0"/>
              <a:t> Keskusteluja</a:t>
            </a:r>
          </a:p>
          <a:p>
            <a:pPr eaLnBrk="1" hangingPunct="1">
              <a:buFont typeface="Arial" pitchFamily="34" charset="0"/>
              <a:buChar char="•"/>
            </a:pPr>
            <a:r>
              <a:rPr lang="fi-FI" sz="2000" dirty="0" smtClean="0"/>
              <a:t> Ajankohtaista tietoa</a:t>
            </a:r>
          </a:p>
          <a:p>
            <a:pPr eaLnBrk="1" hangingPunct="1">
              <a:buFont typeface="Arial" pitchFamily="34" charset="0"/>
              <a:buChar char="•"/>
            </a:pPr>
            <a:r>
              <a:rPr lang="fi-FI" sz="2000" dirty="0" smtClean="0"/>
              <a:t> Aineistot </a:t>
            </a:r>
          </a:p>
          <a:p>
            <a:pPr eaLnBrk="1" hangingPunct="1">
              <a:buFont typeface="Arial" pitchFamily="34" charset="0"/>
              <a:buChar char="•"/>
            </a:pPr>
            <a:r>
              <a:rPr lang="fi-FI" sz="2000" dirty="0" smtClean="0"/>
              <a:t> Uutiskirje</a:t>
            </a:r>
          </a:p>
        </p:txBody>
      </p:sp>
      <p:sp>
        <p:nvSpPr>
          <p:cNvPr id="8" name="Otsikko 1"/>
          <p:cNvSpPr txBox="1">
            <a:spLocks/>
          </p:cNvSpPr>
          <p:nvPr/>
        </p:nvSpPr>
        <p:spPr>
          <a:xfrm>
            <a:off x="467544" y="260649"/>
            <a:ext cx="7058025" cy="576064"/>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fi-FI" sz="4400" b="1" i="0" u="none" strike="noStrike" kern="1200" cap="none" spc="0" normalizeH="0" baseline="0" noProof="0" dirty="0" err="1" smtClean="0">
                <a:ln>
                  <a:noFill/>
                </a:ln>
                <a:solidFill>
                  <a:schemeClr val="accent1"/>
                </a:solidFill>
                <a:effectLst/>
                <a:uLnTx/>
                <a:uFillTx/>
                <a:latin typeface="+mj-lt"/>
                <a:ea typeface="+mj-ea"/>
                <a:cs typeface="+mj-cs"/>
                <a:hlinkClick r:id="rId3"/>
              </a:rPr>
              <a:t>www.yleiskaava.fi</a:t>
            </a:r>
            <a:endParaRPr kumimoji="0" lang="fi-FI" sz="4400" b="1" i="0" u="none" strike="noStrike" kern="1200" cap="none" spc="0" normalizeH="0" baseline="0" noProof="0" dirty="0">
              <a:ln>
                <a:noFill/>
              </a:ln>
              <a:solidFill>
                <a:schemeClr val="accent1"/>
              </a:solidFill>
              <a:effectLst/>
              <a:uLnTx/>
              <a:uFillTx/>
              <a:latin typeface="+mj-lt"/>
              <a:ea typeface="+mj-ea"/>
              <a:cs typeface="+mj-cs"/>
            </a:endParaRPr>
          </a:p>
        </p:txBody>
      </p:sp>
      <p:sp>
        <p:nvSpPr>
          <p:cNvPr id="2" name="Kuvan paikkamerkki 1"/>
          <p:cNvSpPr>
            <a:spLocks noGrp="1"/>
          </p:cNvSpPr>
          <p:nvPr>
            <p:ph type="pic" idx="1"/>
          </p:nvPr>
        </p:nvSpPr>
        <p:spPr/>
      </p:sp>
      <p:pic>
        <p:nvPicPr>
          <p:cNvPr id="6" name="Kuva 5"/>
          <p:cNvPicPr>
            <a:picLocks noChangeAspect="1"/>
          </p:cNvPicPr>
          <p:nvPr/>
        </p:nvPicPr>
        <p:blipFill rotWithShape="1">
          <a:blip r:embed="rId4"/>
          <a:srcRect l="18186" r="19465" b="918"/>
          <a:stretch/>
        </p:blipFill>
        <p:spPr>
          <a:xfrm>
            <a:off x="179512" y="1214754"/>
            <a:ext cx="6048672" cy="5166574"/>
          </a:xfrm>
          <a:prstGeom prst="rect">
            <a:avLst/>
          </a:prstGeom>
        </p:spPr>
      </p:pic>
    </p:spTree>
    <p:extLst>
      <p:ext uri="{BB962C8B-B14F-4D97-AF65-F5344CB8AC3E}">
        <p14:creationId xmlns:p14="http://schemas.microsoft.com/office/powerpoint/2010/main" val="139319057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Päivämäärän paikkamerkki 3"/>
          <p:cNvSpPr>
            <a:spLocks noGrp="1"/>
          </p:cNvSpPr>
          <p:nvPr>
            <p:ph type="dt" sz="half" idx="10"/>
          </p:nvPr>
        </p:nvSpPr>
        <p:spPr/>
        <p:txBody>
          <a:bodyPr/>
          <a:lstStyle/>
          <a:p>
            <a:pPr>
              <a:defRPr/>
            </a:pPr>
            <a:fld id="{CCCFC0CC-F47B-4CF8-89F7-736939D4000C}" type="datetime1">
              <a:rPr lang="fi-FI" smtClean="0"/>
              <a:pPr>
                <a:defRPr/>
              </a:pPr>
              <a:t>5.5.2014</a:t>
            </a:fld>
            <a:endParaRPr lang="fi-FI" dirty="0"/>
          </a:p>
        </p:txBody>
      </p:sp>
      <p:sp>
        <p:nvSpPr>
          <p:cNvPr id="3" name="Sisällön paikkamerkki 2"/>
          <p:cNvSpPr>
            <a:spLocks noGrp="1"/>
          </p:cNvSpPr>
          <p:nvPr>
            <p:ph idx="1"/>
          </p:nvPr>
        </p:nvSpPr>
        <p:spPr/>
        <p:txBody>
          <a:bodyPr/>
          <a:lstStyle/>
          <a:p>
            <a:endParaRPr lang="fi-FI"/>
          </a:p>
        </p:txBody>
      </p:sp>
      <p:pic>
        <p:nvPicPr>
          <p:cNvPr id="6" name="Kuva 5"/>
          <p:cNvPicPr>
            <a:picLocks noChangeAspect="1"/>
          </p:cNvPicPr>
          <p:nvPr/>
        </p:nvPicPr>
        <p:blipFill>
          <a:blip r:embed="rId2"/>
          <a:stretch>
            <a:fillRect/>
          </a:stretch>
        </p:blipFill>
        <p:spPr>
          <a:xfrm>
            <a:off x="-73930" y="-337714"/>
            <a:ext cx="10797274" cy="7295106"/>
          </a:xfrm>
          <a:prstGeom prst="rect">
            <a:avLst/>
          </a:prstGeom>
        </p:spPr>
      </p:pic>
      <p:pic>
        <p:nvPicPr>
          <p:cNvPr id="7" name="Kuva 6"/>
          <p:cNvPicPr>
            <a:picLocks noChangeAspect="1"/>
          </p:cNvPicPr>
          <p:nvPr/>
        </p:nvPicPr>
        <p:blipFill>
          <a:blip r:embed="rId3"/>
          <a:stretch>
            <a:fillRect/>
          </a:stretch>
        </p:blipFill>
        <p:spPr>
          <a:xfrm>
            <a:off x="5324707" y="4365104"/>
            <a:ext cx="2969009" cy="2200847"/>
          </a:xfrm>
          <a:prstGeom prst="rect">
            <a:avLst/>
          </a:prstGeom>
        </p:spPr>
      </p:pic>
      <p:sp>
        <p:nvSpPr>
          <p:cNvPr id="8" name="Suorakulmio 7"/>
          <p:cNvSpPr/>
          <p:nvPr/>
        </p:nvSpPr>
        <p:spPr>
          <a:xfrm>
            <a:off x="0" y="-309584"/>
            <a:ext cx="9756576" cy="646331"/>
          </a:xfrm>
          <a:prstGeom prst="rect">
            <a:avLst/>
          </a:prstGeom>
          <a:solidFill>
            <a:schemeClr val="bg1"/>
          </a:solidFill>
        </p:spPr>
        <p:txBody>
          <a:bodyPr wrap="square">
            <a:spAutoFit/>
          </a:bodyPr>
          <a:lstStyle/>
          <a:p>
            <a:r>
              <a:rPr lang="fi-FI" dirty="0"/>
              <a:t>Eri kaupunginosista eniten käytetyt sanat sanapilvenä</a:t>
            </a:r>
            <a:r>
              <a:rPr lang="fi-FI" dirty="0" smtClean="0"/>
              <a:t>. (Jaakko Rajaniemi)</a:t>
            </a:r>
            <a:endParaRPr lang="fi-FI" dirty="0"/>
          </a:p>
          <a:p>
            <a:r>
              <a:rPr lang="fi-FI" dirty="0" smtClean="0">
                <a:hlinkClick r:id="rId4"/>
              </a:rPr>
              <a:t>http</a:t>
            </a:r>
            <a:r>
              <a:rPr lang="fi-FI" dirty="0">
                <a:hlinkClick r:id="rId4"/>
              </a:rPr>
              <a:t>://dev.hel.fi/open311-test/ksv/image/sanapilvet.html</a:t>
            </a:r>
            <a:endParaRPr lang="fi-FI" dirty="0"/>
          </a:p>
        </p:txBody>
      </p:sp>
    </p:spTree>
    <p:extLst>
      <p:ext uri="{BB962C8B-B14F-4D97-AF65-F5344CB8AC3E}">
        <p14:creationId xmlns:p14="http://schemas.microsoft.com/office/powerpoint/2010/main" val="148038020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p:cNvPicPr>
            <a:picLocks noGrp="1" noChangeAspect="1"/>
          </p:cNvPicPr>
          <p:nvPr>
            <p:ph type="pic" sz="quarter" idx="13"/>
          </p:nvPr>
        </p:nvPicPr>
        <p:blipFill>
          <a:blip r:embed="rId2"/>
          <a:srcRect l="8228" r="8228"/>
          <a:stretch>
            <a:fillRect/>
          </a:stretch>
        </p:blipFill>
        <p:spPr>
          <a:prstGeom prst="rect">
            <a:avLst/>
          </a:prstGeom>
        </p:spPr>
      </p:pic>
      <p:sp>
        <p:nvSpPr>
          <p:cNvPr id="3" name="Päivämäärän paikkamerkki 2"/>
          <p:cNvSpPr>
            <a:spLocks noGrp="1"/>
          </p:cNvSpPr>
          <p:nvPr>
            <p:ph type="dt" sz="half" idx="14"/>
          </p:nvPr>
        </p:nvSpPr>
        <p:spPr/>
        <p:txBody>
          <a:bodyPr/>
          <a:lstStyle/>
          <a:p>
            <a:pPr>
              <a:defRPr/>
            </a:pPr>
            <a:fld id="{6959D73B-CEF3-4015-8EF8-78045E4DF313}" type="datetime1">
              <a:rPr lang="fi-FI" smtClean="0"/>
              <a:pPr>
                <a:defRPr/>
              </a:pPr>
              <a:t>5.5.2014</a:t>
            </a:fld>
            <a:endParaRPr lang="fi-FI"/>
          </a:p>
        </p:txBody>
      </p:sp>
      <p:sp>
        <p:nvSpPr>
          <p:cNvPr id="5" name="Tekstiruutu 4"/>
          <p:cNvSpPr txBox="1"/>
          <p:nvPr/>
        </p:nvSpPr>
        <p:spPr>
          <a:xfrm>
            <a:off x="0" y="116632"/>
            <a:ext cx="9144000" cy="707886"/>
          </a:xfrm>
          <a:prstGeom prst="rect">
            <a:avLst/>
          </a:prstGeom>
          <a:solidFill>
            <a:schemeClr val="bg1"/>
          </a:solidFill>
        </p:spPr>
        <p:txBody>
          <a:bodyPr wrap="square" rtlCol="0">
            <a:spAutoFit/>
          </a:bodyPr>
          <a:lstStyle/>
          <a:p>
            <a:r>
              <a:rPr lang="fi-FI" sz="2000" dirty="0" smtClean="0">
                <a:solidFill>
                  <a:schemeClr val="accent1"/>
                </a:solidFill>
                <a:hlinkClick r:id="rId3"/>
              </a:rPr>
              <a:t>Mitä </a:t>
            </a:r>
            <a:r>
              <a:rPr lang="fi-FI" sz="2000" dirty="0">
                <a:solidFill>
                  <a:schemeClr val="accent1"/>
                </a:solidFill>
                <a:hlinkClick r:id="rId3"/>
              </a:rPr>
              <a:t>kalliolaiset sanovat Kalliosta? </a:t>
            </a:r>
            <a:endParaRPr lang="fi-FI" sz="2000" dirty="0">
              <a:solidFill>
                <a:schemeClr val="accent1"/>
              </a:solidFill>
            </a:endParaRPr>
          </a:p>
          <a:p>
            <a:endParaRPr lang="fi-FI" sz="2000" dirty="0" smtClean="0">
              <a:solidFill>
                <a:schemeClr val="tx2"/>
              </a:solidFill>
            </a:endParaRPr>
          </a:p>
        </p:txBody>
      </p:sp>
    </p:spTree>
    <p:extLst>
      <p:ext uri="{BB962C8B-B14F-4D97-AF65-F5344CB8AC3E}">
        <p14:creationId xmlns:p14="http://schemas.microsoft.com/office/powerpoint/2010/main" val="411004214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p:cNvSpPr>
            <a:spLocks noGrp="1"/>
          </p:cNvSpPr>
          <p:nvPr>
            <p:ph type="pic" sz="quarter" idx="13"/>
          </p:nvPr>
        </p:nvSpPr>
        <p:spPr/>
      </p:sp>
      <p:sp>
        <p:nvSpPr>
          <p:cNvPr id="3" name="Päivämäärän paikkamerkki 2"/>
          <p:cNvSpPr>
            <a:spLocks noGrp="1"/>
          </p:cNvSpPr>
          <p:nvPr>
            <p:ph type="dt" sz="half" idx="14"/>
          </p:nvPr>
        </p:nvSpPr>
        <p:spPr/>
        <p:txBody>
          <a:bodyPr/>
          <a:lstStyle/>
          <a:p>
            <a:pPr>
              <a:defRPr/>
            </a:pPr>
            <a:fld id="{6959D73B-CEF3-4015-8EF8-78045E4DF313}" type="datetime1">
              <a:rPr lang="fi-FI" smtClean="0"/>
              <a:pPr>
                <a:defRPr/>
              </a:pPr>
              <a:t>5.5.2014</a:t>
            </a:fld>
            <a:endParaRPr lang="fi-FI"/>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1" r="20405"/>
          <a:stretch/>
        </p:blipFill>
        <p:spPr bwMode="auto">
          <a:xfrm>
            <a:off x="-2628800" y="0"/>
            <a:ext cx="9007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orakulmio 4"/>
          <p:cNvSpPr/>
          <p:nvPr/>
        </p:nvSpPr>
        <p:spPr>
          <a:xfrm>
            <a:off x="4572000" y="764704"/>
            <a:ext cx="4320480" cy="4524315"/>
          </a:xfrm>
          <a:prstGeom prst="rect">
            <a:avLst/>
          </a:prstGeom>
          <a:solidFill>
            <a:schemeClr val="bg1"/>
          </a:solidFill>
        </p:spPr>
        <p:txBody>
          <a:bodyPr wrap="square">
            <a:spAutoFit/>
          </a:bodyPr>
          <a:lstStyle/>
          <a:p>
            <a:endParaRPr lang="fi-FI" b="1" dirty="0" smtClean="0"/>
          </a:p>
          <a:p>
            <a:endParaRPr lang="fi-FI" dirty="0"/>
          </a:p>
          <a:p>
            <a:r>
              <a:rPr lang="fi-FI" dirty="0" smtClean="0"/>
              <a:t>Miltä </a:t>
            </a:r>
            <a:r>
              <a:rPr lang="fi-FI" dirty="0"/>
              <a:t>näyttää Helsinki 2050 eri kaupunginosien asukkaiden mielikuvissa? Kaupunginosan toiveet ja purnaukset tiiviisti yhdellä silmäyksellä. Ajatuksena oli näyttää eri kaupunginosien vastaajien erilaiset profiilit, ja erottaa kohdistuvatko toiveet omaan lähialueeseen vai kenties NIMBY-tyylisesti muihin kaupunginosiin</a:t>
            </a:r>
            <a:r>
              <a:rPr lang="fi-FI" dirty="0" smtClean="0"/>
              <a:t>.</a:t>
            </a:r>
          </a:p>
          <a:p>
            <a:endParaRPr lang="fi-FI" dirty="0"/>
          </a:p>
          <a:p>
            <a:r>
              <a:rPr lang="fi-FI" dirty="0">
                <a:hlinkClick r:id="rId3"/>
              </a:rPr>
              <a:t>http://dev.hel.fi/kenenhelsinki/</a:t>
            </a:r>
            <a:endParaRPr lang="fi-FI" dirty="0"/>
          </a:p>
          <a:p>
            <a:endParaRPr lang="fi-FI" dirty="0" smtClean="0"/>
          </a:p>
          <a:p>
            <a:endParaRPr lang="fi-FI" dirty="0"/>
          </a:p>
          <a:p>
            <a:pPr>
              <a:buFont typeface="Arial" panose="020B0604020202020204" pitchFamily="34" charset="0"/>
              <a:buChar char="•"/>
            </a:pPr>
            <a:endParaRPr lang="fi-FI" dirty="0"/>
          </a:p>
        </p:txBody>
      </p:sp>
    </p:spTree>
    <p:extLst>
      <p:ext uri="{BB962C8B-B14F-4D97-AF65-F5344CB8AC3E}">
        <p14:creationId xmlns:p14="http://schemas.microsoft.com/office/powerpoint/2010/main" val="361093908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5576" y="6016880"/>
            <a:ext cx="7058025" cy="431651"/>
          </a:xfrm>
        </p:spPr>
        <p:txBody>
          <a:bodyPr/>
          <a:lstStyle/>
          <a:p>
            <a:r>
              <a:rPr lang="fi-FI" sz="2000" dirty="0">
                <a:solidFill>
                  <a:schemeClr val="tx2"/>
                </a:solidFill>
                <a:hlinkClick r:id="rId2"/>
              </a:rPr>
              <a:t>http://dev.hel.fi/open311-test/ksv/heatmap.html</a:t>
            </a:r>
            <a:endParaRPr lang="fi-FI" sz="2000" dirty="0">
              <a:solidFill>
                <a:schemeClr val="tx2"/>
              </a:solidFill>
            </a:endParaRPr>
          </a:p>
        </p:txBody>
      </p:sp>
      <p:pic>
        <p:nvPicPr>
          <p:cNvPr id="5" name="Sisällön paikkamerkki 4"/>
          <p:cNvPicPr>
            <a:picLocks noGrp="1" noChangeAspect="1"/>
          </p:cNvPicPr>
          <p:nvPr>
            <p:ph idx="1"/>
          </p:nvPr>
        </p:nvPicPr>
        <p:blipFill>
          <a:blip r:embed="rId3"/>
          <a:stretch>
            <a:fillRect/>
          </a:stretch>
        </p:blipFill>
        <p:spPr>
          <a:xfrm>
            <a:off x="0" y="0"/>
            <a:ext cx="9996681" cy="5373216"/>
          </a:xfrm>
          <a:prstGeom prst="rect">
            <a:avLst/>
          </a:prstGeom>
        </p:spPr>
      </p:pic>
      <p:sp>
        <p:nvSpPr>
          <p:cNvPr id="4" name="Päivämäärän paikkamerkki 3"/>
          <p:cNvSpPr>
            <a:spLocks noGrp="1"/>
          </p:cNvSpPr>
          <p:nvPr>
            <p:ph type="dt" sz="half" idx="10"/>
          </p:nvPr>
        </p:nvSpPr>
        <p:spPr/>
        <p:txBody>
          <a:bodyPr/>
          <a:lstStyle/>
          <a:p>
            <a:pPr>
              <a:defRPr/>
            </a:pPr>
            <a:fld id="{CCCFC0CC-F47B-4CF8-89F7-736939D4000C}" type="datetime1">
              <a:rPr lang="fi-FI" smtClean="0"/>
              <a:pPr>
                <a:defRPr/>
              </a:pPr>
              <a:t>5.5.2014</a:t>
            </a:fld>
            <a:endParaRPr lang="fi-FI" dirty="0"/>
          </a:p>
        </p:txBody>
      </p:sp>
      <p:sp>
        <p:nvSpPr>
          <p:cNvPr id="6" name="Suorakulmio 5"/>
          <p:cNvSpPr/>
          <p:nvPr/>
        </p:nvSpPr>
        <p:spPr>
          <a:xfrm>
            <a:off x="611560" y="5373216"/>
            <a:ext cx="6984776" cy="646331"/>
          </a:xfrm>
          <a:prstGeom prst="rect">
            <a:avLst/>
          </a:prstGeom>
        </p:spPr>
        <p:txBody>
          <a:bodyPr wrap="square">
            <a:spAutoFit/>
          </a:bodyPr>
          <a:lstStyle/>
          <a:p>
            <a:r>
              <a:rPr lang="fi-FI" b="1" dirty="0"/>
              <a:t>Sanan sisältävät kommentit näkyviin (Jaakko Rajaniemi)</a:t>
            </a:r>
            <a:endParaRPr lang="fi-FI" dirty="0"/>
          </a:p>
          <a:p>
            <a:r>
              <a:rPr lang="fi-FI" dirty="0"/>
              <a:t>Linkki sovellukseen tai kuviin</a:t>
            </a:r>
            <a:r>
              <a:rPr lang="fi-FI" dirty="0" smtClean="0"/>
              <a:t>:</a:t>
            </a:r>
            <a:endParaRPr lang="fi-FI" dirty="0"/>
          </a:p>
        </p:txBody>
      </p:sp>
    </p:spTree>
    <p:extLst>
      <p:ext uri="{BB962C8B-B14F-4D97-AF65-F5344CB8AC3E}">
        <p14:creationId xmlns:p14="http://schemas.microsoft.com/office/powerpoint/2010/main" val="420862901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2"/>
          </p:nvPr>
        </p:nvSpPr>
        <p:spPr>
          <a:xfrm>
            <a:off x="899592" y="1844824"/>
            <a:ext cx="7560840" cy="5124164"/>
          </a:xfrm>
        </p:spPr>
        <p:txBody>
          <a:bodyPr/>
          <a:lstStyle/>
          <a:p>
            <a:r>
              <a:rPr lang="fi-FI" sz="2000" b="1" dirty="0" smtClean="0">
                <a:solidFill>
                  <a:schemeClr val="tx1"/>
                </a:solidFill>
              </a:rPr>
              <a:t>Kaupunkisuunnitteluvirasto </a:t>
            </a:r>
            <a:r>
              <a:rPr lang="fi-FI" sz="2000" dirty="0" smtClean="0">
                <a:solidFill>
                  <a:schemeClr val="tx1"/>
                </a:solidFill>
              </a:rPr>
              <a:t>(Maija Mattila, Heikki Mäntymäki)</a:t>
            </a:r>
          </a:p>
          <a:p>
            <a:pPr marL="285750" indent="-285750">
              <a:buFont typeface="Arial" panose="020B0604020202020204" pitchFamily="34" charset="0"/>
              <a:buChar char="•"/>
            </a:pPr>
            <a:r>
              <a:rPr lang="fi-FI" sz="2000" dirty="0" smtClean="0">
                <a:solidFill>
                  <a:schemeClr val="tx1"/>
                </a:solidFill>
              </a:rPr>
              <a:t>Miksi? Mikä tavoite? Mitä tuloksia halutaan? </a:t>
            </a:r>
          </a:p>
          <a:p>
            <a:pPr marL="285750" indent="-285750">
              <a:buFont typeface="Arial" panose="020B0604020202020204" pitchFamily="34" charset="0"/>
              <a:buChar char="•"/>
            </a:pPr>
            <a:r>
              <a:rPr lang="fi-FI" sz="2000" dirty="0" smtClean="0">
                <a:solidFill>
                  <a:schemeClr val="tx1"/>
                </a:solidFill>
              </a:rPr>
              <a:t>Mihin sovelluksia ja visualisointeja tarkoitus käyttää? </a:t>
            </a:r>
          </a:p>
          <a:p>
            <a:pPr marL="285750" indent="-285750">
              <a:buFont typeface="Arial" panose="020B0604020202020204" pitchFamily="34" charset="0"/>
              <a:buChar char="•"/>
            </a:pPr>
            <a:r>
              <a:rPr lang="fi-FI" sz="2000" dirty="0" smtClean="0">
                <a:solidFill>
                  <a:schemeClr val="tx1"/>
                </a:solidFill>
              </a:rPr>
              <a:t>Mihin muuhun open dataan voisi yhdistää?</a:t>
            </a:r>
          </a:p>
          <a:p>
            <a:pPr marL="285750" indent="-285750">
              <a:buFont typeface="Arial" panose="020B0604020202020204" pitchFamily="34" charset="0"/>
              <a:buChar char="•"/>
            </a:pPr>
            <a:r>
              <a:rPr lang="fi-FI" sz="2000" dirty="0" smtClean="0">
                <a:solidFill>
                  <a:schemeClr val="tx1"/>
                </a:solidFill>
              </a:rPr>
              <a:t>Kiva paikka ja paljon syötävää!</a:t>
            </a:r>
          </a:p>
          <a:p>
            <a:pPr marL="285750" indent="-285750">
              <a:buFont typeface="Arial" panose="020B0604020202020204" pitchFamily="34" charset="0"/>
              <a:buChar char="•"/>
            </a:pPr>
            <a:r>
              <a:rPr lang="fi-FI" sz="2000" dirty="0" smtClean="0">
                <a:solidFill>
                  <a:schemeClr val="tx1"/>
                </a:solidFill>
              </a:rPr>
              <a:t>Palkkio ja tuomari – millä perusteella palkitaan?</a:t>
            </a:r>
            <a:r>
              <a:rPr lang="fi-FI" sz="2000" dirty="0">
                <a:solidFill>
                  <a:schemeClr val="tx1"/>
                </a:solidFill>
              </a:rPr>
              <a:t> </a:t>
            </a:r>
            <a:endParaRPr lang="fi-FI" sz="2000" dirty="0" smtClean="0">
              <a:solidFill>
                <a:schemeClr val="tx1"/>
              </a:solidFill>
            </a:endParaRPr>
          </a:p>
          <a:p>
            <a:endParaRPr lang="fi-FI" sz="2000" dirty="0">
              <a:solidFill>
                <a:srgbClr val="0070C0"/>
              </a:solidFill>
            </a:endParaRPr>
          </a:p>
          <a:p>
            <a:endParaRPr lang="fi-FI" sz="2000" dirty="0">
              <a:solidFill>
                <a:schemeClr val="tx1"/>
              </a:solidFill>
            </a:endParaRPr>
          </a:p>
          <a:p>
            <a:pPr marL="342900" indent="-342900">
              <a:buFont typeface="Arial" panose="020B0604020202020204" pitchFamily="34" charset="0"/>
              <a:buChar char="•"/>
            </a:pPr>
            <a:endParaRPr lang="fi-FI" sz="2000" dirty="0" smtClean="0">
              <a:solidFill>
                <a:schemeClr val="tx1"/>
              </a:solidFill>
            </a:endParaRPr>
          </a:p>
          <a:p>
            <a:pPr marL="1092200" lvl="2" indent="-285750"/>
            <a:endParaRPr lang="fi-FI" sz="1800" dirty="0">
              <a:solidFill>
                <a:schemeClr val="tx1"/>
              </a:solidFill>
            </a:endParaRPr>
          </a:p>
          <a:p>
            <a:endParaRPr lang="fi-FI" sz="2000" dirty="0" smtClean="0">
              <a:solidFill>
                <a:schemeClr val="tx1"/>
              </a:solidFill>
            </a:endParaRPr>
          </a:p>
        </p:txBody>
      </p:sp>
      <p:sp>
        <p:nvSpPr>
          <p:cNvPr id="6" name="Tekstin paikkamerkki 2"/>
          <p:cNvSpPr>
            <a:spLocks noGrp="1"/>
          </p:cNvSpPr>
          <p:nvPr>
            <p:ph type="body" sz="quarter" idx="3"/>
          </p:nvPr>
        </p:nvSpPr>
        <p:spPr>
          <a:xfrm>
            <a:off x="899592" y="620688"/>
            <a:ext cx="6840760" cy="1008112"/>
          </a:xfrm>
        </p:spPr>
        <p:txBody>
          <a:bodyPr/>
          <a:lstStyle/>
          <a:p>
            <a:r>
              <a:rPr lang="fi-FI" sz="6600" dirty="0" smtClean="0"/>
              <a:t>VINKKEJÄ</a:t>
            </a:r>
          </a:p>
          <a:p>
            <a:r>
              <a:rPr lang="fi-FI" sz="1800" dirty="0" err="1" smtClean="0"/>
              <a:t>Hackathonin</a:t>
            </a:r>
            <a:r>
              <a:rPr lang="fi-FI" sz="1800" dirty="0" smtClean="0"/>
              <a:t> järjestämiseen</a:t>
            </a:r>
            <a:endParaRPr lang="fi-FI" sz="1800" dirty="0"/>
          </a:p>
        </p:txBody>
      </p:sp>
    </p:spTree>
    <p:extLst>
      <p:ext uri="{BB962C8B-B14F-4D97-AF65-F5344CB8AC3E}">
        <p14:creationId xmlns:p14="http://schemas.microsoft.com/office/powerpoint/2010/main" val="415308806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2"/>
          </p:nvPr>
        </p:nvSpPr>
        <p:spPr>
          <a:xfrm>
            <a:off x="899592" y="1844824"/>
            <a:ext cx="7560840" cy="5124164"/>
          </a:xfrm>
        </p:spPr>
        <p:txBody>
          <a:bodyPr/>
          <a:lstStyle/>
          <a:p>
            <a:r>
              <a:rPr lang="fi-FI" sz="2000" b="1" dirty="0" smtClean="0">
                <a:solidFill>
                  <a:schemeClr val="tx1"/>
                </a:solidFill>
              </a:rPr>
              <a:t>Kaupunkisuunnitteluvirasto </a:t>
            </a:r>
            <a:r>
              <a:rPr lang="fi-FI" sz="2000" dirty="0" smtClean="0">
                <a:solidFill>
                  <a:schemeClr val="tx1"/>
                </a:solidFill>
              </a:rPr>
              <a:t>(Maija Mattila, Heikki Mäntymäki)</a:t>
            </a:r>
          </a:p>
          <a:p>
            <a:pPr marL="285750" indent="-285750">
              <a:buFont typeface="Arial" panose="020B0604020202020204" pitchFamily="34" charset="0"/>
              <a:buChar char="•"/>
            </a:pPr>
            <a:r>
              <a:rPr lang="fi-FI" sz="2000" dirty="0" smtClean="0">
                <a:solidFill>
                  <a:schemeClr val="tx1"/>
                </a:solidFill>
              </a:rPr>
              <a:t>Miksi? Mikä tavoite? Mitä tuloksia halutaan? </a:t>
            </a:r>
          </a:p>
          <a:p>
            <a:pPr marL="285750" indent="-285750">
              <a:buFont typeface="Arial" panose="020B0604020202020204" pitchFamily="34" charset="0"/>
              <a:buChar char="•"/>
            </a:pPr>
            <a:r>
              <a:rPr lang="fi-FI" sz="2000" dirty="0" smtClean="0">
                <a:solidFill>
                  <a:schemeClr val="tx1"/>
                </a:solidFill>
              </a:rPr>
              <a:t>Mihin sovelluksia ja visualisointeja tarkoitus käyttää? </a:t>
            </a:r>
          </a:p>
          <a:p>
            <a:pPr marL="285750" indent="-285750">
              <a:buFont typeface="Arial" panose="020B0604020202020204" pitchFamily="34" charset="0"/>
              <a:buChar char="•"/>
            </a:pPr>
            <a:r>
              <a:rPr lang="fi-FI" sz="2000" dirty="0" smtClean="0">
                <a:solidFill>
                  <a:schemeClr val="tx1"/>
                </a:solidFill>
              </a:rPr>
              <a:t>Mihin muuhun open dataan voisi yhdistää?</a:t>
            </a:r>
          </a:p>
          <a:p>
            <a:pPr marL="285750" indent="-285750">
              <a:buFont typeface="Arial" panose="020B0604020202020204" pitchFamily="34" charset="0"/>
              <a:buChar char="•"/>
            </a:pPr>
            <a:r>
              <a:rPr lang="fi-FI" sz="2000" dirty="0" smtClean="0">
                <a:solidFill>
                  <a:schemeClr val="tx1"/>
                </a:solidFill>
              </a:rPr>
              <a:t>Kiva paikka ja paljon syötävää!</a:t>
            </a:r>
          </a:p>
          <a:p>
            <a:pPr marL="285750" indent="-285750">
              <a:buFont typeface="Arial" panose="020B0604020202020204" pitchFamily="34" charset="0"/>
              <a:buChar char="•"/>
            </a:pPr>
            <a:r>
              <a:rPr lang="fi-FI" sz="2000" dirty="0" smtClean="0">
                <a:solidFill>
                  <a:schemeClr val="tx1"/>
                </a:solidFill>
              </a:rPr>
              <a:t>Palkkio ja tuomari – millä perusteella palkitaan?</a:t>
            </a:r>
            <a:r>
              <a:rPr lang="fi-FI" sz="2000" dirty="0">
                <a:solidFill>
                  <a:schemeClr val="tx1"/>
                </a:solidFill>
              </a:rPr>
              <a:t> </a:t>
            </a:r>
            <a:endParaRPr lang="fi-FI" sz="2000" dirty="0" smtClean="0">
              <a:solidFill>
                <a:schemeClr val="tx1"/>
              </a:solidFill>
            </a:endParaRPr>
          </a:p>
          <a:p>
            <a:endParaRPr lang="fi-FI" sz="2000" dirty="0">
              <a:solidFill>
                <a:srgbClr val="0070C0"/>
              </a:solidFill>
            </a:endParaRPr>
          </a:p>
          <a:p>
            <a:r>
              <a:rPr lang="fi-FI" sz="2000" b="1" dirty="0" smtClean="0">
                <a:solidFill>
                  <a:schemeClr val="tx1"/>
                </a:solidFill>
              </a:rPr>
              <a:t>Forum </a:t>
            </a:r>
            <a:r>
              <a:rPr lang="fi-FI" sz="2000" b="1" dirty="0" err="1">
                <a:solidFill>
                  <a:schemeClr val="tx1"/>
                </a:solidFill>
              </a:rPr>
              <a:t>Virium</a:t>
            </a:r>
            <a:r>
              <a:rPr lang="fi-FI" sz="2000" b="1" dirty="0">
                <a:solidFill>
                  <a:schemeClr val="tx1"/>
                </a:solidFill>
              </a:rPr>
              <a:t> </a:t>
            </a:r>
            <a:r>
              <a:rPr lang="fi-FI" sz="2000" dirty="0">
                <a:solidFill>
                  <a:schemeClr val="tx1"/>
                </a:solidFill>
              </a:rPr>
              <a:t>(Hanna </a:t>
            </a:r>
            <a:r>
              <a:rPr lang="fi-FI" sz="2000" dirty="0" smtClean="0">
                <a:solidFill>
                  <a:schemeClr val="tx1"/>
                </a:solidFill>
              </a:rPr>
              <a:t>Niemi-</a:t>
            </a:r>
            <a:r>
              <a:rPr lang="fi-FI" sz="2000" dirty="0" err="1" smtClean="0">
                <a:solidFill>
                  <a:schemeClr val="tx1"/>
                </a:solidFill>
              </a:rPr>
              <a:t>Hugaerts</a:t>
            </a:r>
            <a:r>
              <a:rPr lang="fi-FI" sz="2000" dirty="0" smtClean="0">
                <a:solidFill>
                  <a:schemeClr val="tx1"/>
                </a:solidFill>
              </a:rPr>
              <a:t>) </a:t>
            </a:r>
          </a:p>
          <a:p>
            <a:pPr marL="342900" indent="-342900">
              <a:buFont typeface="Arial" panose="020B0604020202020204" pitchFamily="34" charset="0"/>
              <a:buChar char="•"/>
            </a:pPr>
            <a:r>
              <a:rPr lang="fi-FI" sz="2000" dirty="0" smtClean="0">
                <a:solidFill>
                  <a:schemeClr val="tx1"/>
                </a:solidFill>
              </a:rPr>
              <a:t>Suunnittelu</a:t>
            </a:r>
            <a:r>
              <a:rPr lang="fi-FI" sz="2000" dirty="0">
                <a:solidFill>
                  <a:schemeClr val="tx1"/>
                </a:solidFill>
              </a:rPr>
              <a:t>, neuvominen, auttaminen</a:t>
            </a:r>
          </a:p>
          <a:p>
            <a:pPr marL="342900" indent="-342900">
              <a:buFont typeface="Arial" panose="020B0604020202020204" pitchFamily="34" charset="0"/>
              <a:buChar char="•"/>
            </a:pPr>
            <a:r>
              <a:rPr lang="fi-FI" sz="2000" dirty="0">
                <a:solidFill>
                  <a:schemeClr val="tx1"/>
                </a:solidFill>
              </a:rPr>
              <a:t>Tiedottaminen, verkostot, kehittäjätapaaminen</a:t>
            </a:r>
          </a:p>
          <a:p>
            <a:pPr marL="342900" indent="-342900">
              <a:buFont typeface="Arial" panose="020B0604020202020204" pitchFamily="34" charset="0"/>
              <a:buChar char="•"/>
            </a:pPr>
            <a:r>
              <a:rPr lang="fi-FI" sz="2000" dirty="0">
                <a:solidFill>
                  <a:schemeClr val="tx1"/>
                </a:solidFill>
              </a:rPr>
              <a:t>Muut open datat, esiintyjät, koordinointi </a:t>
            </a:r>
          </a:p>
          <a:p>
            <a:pPr marL="342900" indent="-342900">
              <a:buFont typeface="Arial" panose="020B0604020202020204" pitchFamily="34" charset="0"/>
              <a:buChar char="•"/>
            </a:pPr>
            <a:r>
              <a:rPr lang="fi-FI" sz="2000" dirty="0">
                <a:solidFill>
                  <a:schemeClr val="tx1"/>
                </a:solidFill>
              </a:rPr>
              <a:t>Tilaisuuden esiintyjät ja ohjelma, aikataulu</a:t>
            </a:r>
          </a:p>
          <a:p>
            <a:pPr marL="285750" indent="-285750">
              <a:buFont typeface="Arial" panose="020B0604020202020204" pitchFamily="34" charset="0"/>
              <a:buChar char="•"/>
            </a:pPr>
            <a:endParaRPr lang="fi-FI" sz="2000" dirty="0" smtClean="0">
              <a:solidFill>
                <a:schemeClr val="tx1"/>
              </a:solidFill>
            </a:endParaRPr>
          </a:p>
          <a:p>
            <a:r>
              <a:rPr lang="fi-FI" sz="2000" b="1" dirty="0" err="1" smtClean="0">
                <a:solidFill>
                  <a:schemeClr val="tx1"/>
                </a:solidFill>
              </a:rPr>
              <a:t>Taske</a:t>
            </a:r>
            <a:r>
              <a:rPr lang="fi-FI" sz="2000" b="1" dirty="0" smtClean="0">
                <a:solidFill>
                  <a:schemeClr val="tx1"/>
                </a:solidFill>
              </a:rPr>
              <a:t> </a:t>
            </a:r>
            <a:r>
              <a:rPr lang="fi-FI" sz="2000" dirty="0">
                <a:solidFill>
                  <a:schemeClr val="tx1"/>
                </a:solidFill>
              </a:rPr>
              <a:t>(Jaakko Rajaniemi)</a:t>
            </a:r>
          </a:p>
          <a:p>
            <a:pPr marL="285750" indent="-285750">
              <a:buFont typeface="Arial" panose="020B0604020202020204" pitchFamily="34" charset="0"/>
              <a:buChar char="•"/>
            </a:pPr>
            <a:endParaRPr lang="fi-FI" sz="2000" dirty="0">
              <a:solidFill>
                <a:schemeClr val="tx1"/>
              </a:solidFill>
            </a:endParaRPr>
          </a:p>
          <a:p>
            <a:pPr marL="342900" indent="-342900">
              <a:buFont typeface="Arial" panose="020B0604020202020204" pitchFamily="34" charset="0"/>
              <a:buChar char="•"/>
            </a:pPr>
            <a:endParaRPr lang="fi-FI" sz="2000" dirty="0" smtClean="0">
              <a:solidFill>
                <a:schemeClr val="tx1"/>
              </a:solidFill>
            </a:endParaRPr>
          </a:p>
          <a:p>
            <a:pPr marL="1092200" lvl="2" indent="-285750"/>
            <a:endParaRPr lang="fi-FI" sz="1800" dirty="0">
              <a:solidFill>
                <a:schemeClr val="tx1"/>
              </a:solidFill>
            </a:endParaRPr>
          </a:p>
          <a:p>
            <a:endParaRPr lang="fi-FI" sz="2000" dirty="0" smtClean="0">
              <a:solidFill>
                <a:schemeClr val="tx1"/>
              </a:solidFill>
            </a:endParaRPr>
          </a:p>
        </p:txBody>
      </p:sp>
      <p:sp>
        <p:nvSpPr>
          <p:cNvPr id="6" name="Tekstin paikkamerkki 2"/>
          <p:cNvSpPr>
            <a:spLocks noGrp="1"/>
          </p:cNvSpPr>
          <p:nvPr>
            <p:ph type="body" sz="quarter" idx="3"/>
          </p:nvPr>
        </p:nvSpPr>
        <p:spPr>
          <a:xfrm>
            <a:off x="899592" y="620688"/>
            <a:ext cx="6840760" cy="1008112"/>
          </a:xfrm>
        </p:spPr>
        <p:txBody>
          <a:bodyPr/>
          <a:lstStyle/>
          <a:p>
            <a:r>
              <a:rPr lang="fi-FI" sz="6600" dirty="0" smtClean="0"/>
              <a:t>VINKKEJÄ</a:t>
            </a:r>
          </a:p>
          <a:p>
            <a:r>
              <a:rPr lang="fi-FI" sz="1800" dirty="0" err="1" smtClean="0"/>
              <a:t>Hackathonin</a:t>
            </a:r>
            <a:r>
              <a:rPr lang="fi-FI" sz="1800" dirty="0" smtClean="0"/>
              <a:t> järjestämiseen</a:t>
            </a:r>
            <a:endParaRPr lang="fi-FI" sz="1800" dirty="0"/>
          </a:p>
        </p:txBody>
      </p:sp>
    </p:spTree>
    <p:extLst>
      <p:ext uri="{BB962C8B-B14F-4D97-AF65-F5344CB8AC3E}">
        <p14:creationId xmlns:p14="http://schemas.microsoft.com/office/powerpoint/2010/main" val="142011438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pPr>
              <a:defRPr/>
            </a:pPr>
            <a:fld id="{36DD73A4-3067-43FD-AF8B-AF7F90C52BED}" type="datetime1">
              <a:rPr lang="fi-FI" smtClean="0"/>
              <a:pPr>
                <a:defRPr/>
              </a:pPr>
              <a:t>5.5.2014</a:t>
            </a:fld>
            <a:endParaRPr lang="fi-FI" dirty="0"/>
          </a:p>
        </p:txBody>
      </p:sp>
      <p:pic>
        <p:nvPicPr>
          <p:cNvPr id="6" name="Kuva 5"/>
          <p:cNvPicPr>
            <a:picLocks noChangeAspect="1"/>
          </p:cNvPicPr>
          <p:nvPr/>
        </p:nvPicPr>
        <p:blipFill>
          <a:blip r:embed="rId2"/>
          <a:stretch>
            <a:fillRect/>
          </a:stretch>
        </p:blipFill>
        <p:spPr>
          <a:xfrm>
            <a:off x="-1548680" y="296033"/>
            <a:ext cx="12423658" cy="6677716"/>
          </a:xfrm>
          <a:prstGeom prst="rect">
            <a:avLst/>
          </a:prstGeom>
        </p:spPr>
      </p:pic>
      <p:sp>
        <p:nvSpPr>
          <p:cNvPr id="8" name="Sisällön paikkamerkki 1"/>
          <p:cNvSpPr txBox="1">
            <a:spLocks/>
          </p:cNvSpPr>
          <p:nvPr/>
        </p:nvSpPr>
        <p:spPr bwMode="auto">
          <a:xfrm>
            <a:off x="2051720" y="300577"/>
            <a:ext cx="6121474" cy="783146"/>
          </a:xfrm>
          <a:prstGeom prst="rect">
            <a:avLst/>
          </a:prstGeom>
          <a:solidFill>
            <a:schemeClr val="tx1"/>
          </a:solidFill>
          <a:ln w="9525">
            <a:noFill/>
            <a:miter lim="800000"/>
            <a:headEnd/>
            <a:tailEnd/>
          </a:ln>
        </p:spPr>
        <p:txBody>
          <a:bodyPr vert="horz" wrap="square" lIns="36000" tIns="36000" rIns="36000" bIns="36000" numCol="1" anchor="t" anchorCtr="0" compatLnSpc="1">
            <a:prstTxWarp prst="textNoShape">
              <a:avLst/>
            </a:prstTxWarp>
          </a:bodyPr>
          <a:lstStyle>
            <a:lvl1pPr marL="0" indent="0" algn="l" rtl="0" eaLnBrk="0" fontAlgn="base" hangingPunct="0">
              <a:spcBef>
                <a:spcPct val="0"/>
              </a:spcBef>
              <a:spcAft>
                <a:spcPts val="200"/>
              </a:spcAft>
              <a:buFontTx/>
              <a:buNone/>
              <a:defRPr sz="1600" kern="1200">
                <a:solidFill>
                  <a:schemeClr val="accent1"/>
                </a:solidFill>
                <a:latin typeface="+mn-lt"/>
                <a:ea typeface="+mn-ea"/>
                <a:cs typeface="+mn-cs"/>
              </a:defRPr>
            </a:lvl1pPr>
            <a:lvl2pPr marL="266700" indent="-266700" algn="l" rtl="0" eaLnBrk="0" fontAlgn="base" hangingPunct="0">
              <a:spcBef>
                <a:spcPct val="0"/>
              </a:spcBef>
              <a:spcAft>
                <a:spcPts val="200"/>
              </a:spcAft>
              <a:buFont typeface="Arial" pitchFamily="34" charset="0"/>
              <a:buChar char="•"/>
              <a:defRPr sz="1400" kern="1200">
                <a:solidFill>
                  <a:schemeClr val="accent1"/>
                </a:solidFill>
                <a:latin typeface="+mn-lt"/>
                <a:ea typeface="+mn-ea"/>
                <a:cs typeface="+mn-cs"/>
              </a:defRPr>
            </a:lvl2pPr>
            <a:lvl3pPr marL="806450" indent="-266700" algn="l" rtl="0" eaLnBrk="0" fontAlgn="base" hangingPunct="0">
              <a:spcBef>
                <a:spcPct val="0"/>
              </a:spcBef>
              <a:spcAft>
                <a:spcPts val="200"/>
              </a:spcAft>
              <a:buFont typeface="Arial" charset="0"/>
              <a:buChar char="•"/>
              <a:defRPr sz="1200" kern="1200">
                <a:solidFill>
                  <a:schemeClr val="accent6"/>
                </a:solidFill>
                <a:latin typeface="+mn-lt"/>
                <a:ea typeface="+mn-ea"/>
                <a:cs typeface="+mn-cs"/>
              </a:defRPr>
            </a:lvl3pPr>
            <a:lvl4pPr marL="1071563" indent="-265113" algn="l" rtl="0" eaLnBrk="0" fontAlgn="base" hangingPunct="0">
              <a:spcBef>
                <a:spcPct val="0"/>
              </a:spcBef>
              <a:spcAft>
                <a:spcPts val="200"/>
              </a:spcAft>
              <a:buFont typeface="Arial" charset="0"/>
              <a:buChar char="–"/>
              <a:defRPr sz="1100" kern="1200">
                <a:solidFill>
                  <a:schemeClr val="accent6"/>
                </a:solidFill>
                <a:latin typeface="+mn-lt"/>
                <a:ea typeface="+mn-ea"/>
                <a:cs typeface="+mn-cs"/>
              </a:defRPr>
            </a:lvl4pPr>
            <a:lvl5pPr marL="1346200" indent="-274638" algn="l" rtl="0" eaLnBrk="0" fontAlgn="base" hangingPunct="0">
              <a:spcBef>
                <a:spcPct val="0"/>
              </a:spcBef>
              <a:spcAft>
                <a:spcPts val="200"/>
              </a:spcAft>
              <a:buFont typeface="Arial"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fi-FI" sz="3200" b="1" dirty="0" smtClean="0">
                <a:solidFill>
                  <a:schemeClr val="bg1"/>
                </a:solidFill>
              </a:rPr>
              <a:t>http://kerrokartalla.hel.fi/</a:t>
            </a:r>
            <a:endParaRPr lang="fi-FI" sz="3200" b="1" dirty="0">
              <a:solidFill>
                <a:schemeClr val="bg1"/>
              </a:solidFill>
            </a:endParaRPr>
          </a:p>
        </p:txBody>
      </p:sp>
    </p:spTree>
    <p:extLst>
      <p:ext uri="{BB962C8B-B14F-4D97-AF65-F5344CB8AC3E}">
        <p14:creationId xmlns:p14="http://schemas.microsoft.com/office/powerpoint/2010/main" val="7524538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p:cNvSpPr>
            <a:spLocks noGrp="1"/>
          </p:cNvSpPr>
          <p:nvPr>
            <p:ph type="dt" sz="half" idx="10"/>
          </p:nvPr>
        </p:nvSpPr>
        <p:spPr/>
        <p:txBody>
          <a:bodyPr/>
          <a:lstStyle/>
          <a:p>
            <a:pPr>
              <a:defRPr/>
            </a:pPr>
            <a:fld id="{36DD73A4-3067-43FD-AF8B-AF7F90C52BED}" type="datetime1">
              <a:rPr lang="fi-FI" smtClean="0"/>
              <a:pPr>
                <a:defRPr/>
              </a:pPr>
              <a:t>5.5.2014</a:t>
            </a:fld>
            <a:endParaRPr lang="fi-FI" dirty="0"/>
          </a:p>
        </p:txBody>
      </p:sp>
      <p:sp>
        <p:nvSpPr>
          <p:cNvPr id="6" name="Tekstin paikkamerkki 2"/>
          <p:cNvSpPr>
            <a:spLocks noGrp="1"/>
          </p:cNvSpPr>
          <p:nvPr>
            <p:ph type="body" sz="quarter" idx="3"/>
          </p:nvPr>
        </p:nvSpPr>
        <p:spPr>
          <a:xfrm>
            <a:off x="683568" y="1412776"/>
            <a:ext cx="9001000" cy="1784116"/>
          </a:xfrm>
        </p:spPr>
        <p:txBody>
          <a:bodyPr/>
          <a:lstStyle/>
          <a:p>
            <a:endParaRPr lang="fi-FI" sz="4800" dirty="0" smtClean="0"/>
          </a:p>
          <a:p>
            <a:pPr marL="0" indent="0">
              <a:buNone/>
            </a:pPr>
            <a:r>
              <a:rPr lang="fi-FI" sz="4400" b="1" dirty="0" smtClean="0">
                <a:solidFill>
                  <a:schemeClr val="accent1"/>
                </a:solidFill>
              </a:rPr>
              <a:t>HELSINKI 2050 -KYSELY </a:t>
            </a:r>
          </a:p>
          <a:p>
            <a:pPr marL="0" indent="0">
              <a:buNone/>
            </a:pPr>
            <a:r>
              <a:rPr lang="fi-FI" sz="4400" b="1" dirty="0" smtClean="0">
                <a:solidFill>
                  <a:schemeClr val="accent1"/>
                </a:solidFill>
              </a:rPr>
              <a:t>4.11. – 9.12.2013 </a:t>
            </a:r>
          </a:p>
          <a:p>
            <a:endParaRPr lang="fi-FI" dirty="0"/>
          </a:p>
        </p:txBody>
      </p:sp>
    </p:spTree>
    <p:extLst>
      <p:ext uri="{BB962C8B-B14F-4D97-AF65-F5344CB8AC3E}">
        <p14:creationId xmlns:p14="http://schemas.microsoft.com/office/powerpoint/2010/main" val="237025161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2"/>
          </p:nvPr>
        </p:nvSpPr>
        <p:spPr/>
        <p:txBody>
          <a:bodyPr/>
          <a:lstStyle/>
          <a:p>
            <a:endParaRPr lang="fi-FI"/>
          </a:p>
        </p:txBody>
      </p:sp>
      <p:sp>
        <p:nvSpPr>
          <p:cNvPr id="3" name="Tekstin paikkamerkki 2"/>
          <p:cNvSpPr>
            <a:spLocks noGrp="1"/>
          </p:cNvSpPr>
          <p:nvPr>
            <p:ph type="body" sz="quarter" idx="3"/>
          </p:nvPr>
        </p:nvSpPr>
        <p:spPr/>
        <p:txBody>
          <a:bodyPr/>
          <a:lstStyle/>
          <a:p>
            <a:endParaRPr lang="fi-FI"/>
          </a:p>
        </p:txBody>
      </p:sp>
      <p:sp>
        <p:nvSpPr>
          <p:cNvPr id="4" name="Kuvan paikkamerkki 3"/>
          <p:cNvSpPr>
            <a:spLocks noGrp="1"/>
          </p:cNvSpPr>
          <p:nvPr>
            <p:ph type="pic" idx="1"/>
          </p:nvPr>
        </p:nvSpPr>
        <p:spPr/>
      </p:sp>
      <p:sp>
        <p:nvSpPr>
          <p:cNvPr id="5" name="Päivämäärän paikkamerkki 4"/>
          <p:cNvSpPr>
            <a:spLocks noGrp="1"/>
          </p:cNvSpPr>
          <p:nvPr>
            <p:ph type="dt" sz="half" idx="10"/>
          </p:nvPr>
        </p:nvSpPr>
        <p:spPr/>
        <p:txBody>
          <a:bodyPr/>
          <a:lstStyle/>
          <a:p>
            <a:pPr>
              <a:defRPr/>
            </a:pPr>
            <a:fld id="{36DD73A4-3067-43FD-AF8B-AF7F90C52BED}" type="datetime1">
              <a:rPr lang="fi-FI" smtClean="0"/>
              <a:pPr>
                <a:defRPr/>
              </a:pPr>
              <a:t>5.5.2014</a:t>
            </a:fld>
            <a:endParaRPr lang="fi-FI" dirty="0"/>
          </a:p>
        </p:txBody>
      </p:sp>
      <p:pic>
        <p:nvPicPr>
          <p:cNvPr id="6" name="Kuva 5"/>
          <p:cNvPicPr>
            <a:picLocks noChangeAspect="1"/>
          </p:cNvPicPr>
          <p:nvPr/>
        </p:nvPicPr>
        <p:blipFill>
          <a:blip r:embed="rId2"/>
          <a:stretch>
            <a:fillRect/>
          </a:stretch>
        </p:blipFill>
        <p:spPr>
          <a:xfrm>
            <a:off x="0" y="0"/>
            <a:ext cx="13321085" cy="7160083"/>
          </a:xfrm>
          <a:prstGeom prst="rect">
            <a:avLst/>
          </a:prstGeom>
        </p:spPr>
      </p:pic>
      <p:sp>
        <p:nvSpPr>
          <p:cNvPr id="7" name="Suorakulmio 6"/>
          <p:cNvSpPr/>
          <p:nvPr/>
        </p:nvSpPr>
        <p:spPr>
          <a:xfrm>
            <a:off x="1979712" y="511759"/>
            <a:ext cx="6612708" cy="584775"/>
          </a:xfrm>
          <a:prstGeom prst="rect">
            <a:avLst/>
          </a:prstGeom>
          <a:solidFill>
            <a:schemeClr val="bg1"/>
          </a:solidFill>
        </p:spPr>
        <p:txBody>
          <a:bodyPr wrap="none">
            <a:spAutoFit/>
          </a:bodyPr>
          <a:lstStyle/>
          <a:p>
            <a:r>
              <a:rPr lang="fi-FI" sz="3200" b="1" u="sng" dirty="0">
                <a:solidFill>
                  <a:schemeClr val="accent1"/>
                </a:solidFill>
                <a:latin typeface="+mj-lt"/>
                <a:hlinkClick r:id="rId3"/>
              </a:rPr>
              <a:t>http://helsinki.asiatkartalle.fi/</a:t>
            </a:r>
            <a:endParaRPr lang="fi-FI" sz="3200" b="1" u="sng" dirty="0">
              <a:solidFill>
                <a:schemeClr val="accent1"/>
              </a:solidFill>
              <a:latin typeface="+mj-lt"/>
            </a:endParaRPr>
          </a:p>
        </p:txBody>
      </p:sp>
    </p:spTree>
    <p:extLst>
      <p:ext uri="{BB962C8B-B14F-4D97-AF65-F5344CB8AC3E}">
        <p14:creationId xmlns:p14="http://schemas.microsoft.com/office/powerpoint/2010/main" val="4114120974"/>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rotWithShape="1">
          <a:blip r:embed="rId3"/>
          <a:srcRect r="41658" b="1295"/>
          <a:stretch/>
        </p:blipFill>
        <p:spPr>
          <a:xfrm>
            <a:off x="971600" y="-387424"/>
            <a:ext cx="7532755" cy="6849876"/>
          </a:xfrm>
          <a:prstGeom prst="rect">
            <a:avLst/>
          </a:prstGeom>
        </p:spPr>
      </p:pic>
    </p:spTree>
    <p:extLst>
      <p:ext uri="{BB962C8B-B14F-4D97-AF65-F5344CB8AC3E}">
        <p14:creationId xmlns:p14="http://schemas.microsoft.com/office/powerpoint/2010/main" val="178861524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3"/>
          </p:nvPr>
        </p:nvSpPr>
        <p:spPr>
          <a:xfrm>
            <a:off x="251520" y="2060848"/>
            <a:ext cx="9001000" cy="1784116"/>
          </a:xfrm>
        </p:spPr>
        <p:txBody>
          <a:bodyPr/>
          <a:lstStyle/>
          <a:p>
            <a:r>
              <a:rPr lang="fi-FI" sz="4800" dirty="0" smtClean="0"/>
              <a:t>4 700 </a:t>
            </a:r>
            <a:r>
              <a:rPr lang="fi-FI" sz="4800" dirty="0" smtClean="0"/>
              <a:t>vastaajaa</a:t>
            </a:r>
          </a:p>
          <a:p>
            <a:r>
              <a:rPr lang="fi-FI" sz="4800" dirty="0" smtClean="0"/>
              <a:t>33 000 karttamerkintää</a:t>
            </a:r>
            <a:endParaRPr lang="fi-FI" sz="3200" dirty="0"/>
          </a:p>
          <a:p>
            <a:endParaRPr lang="fi-FI" dirty="0"/>
          </a:p>
        </p:txBody>
      </p:sp>
    </p:spTree>
    <p:extLst>
      <p:ext uri="{BB962C8B-B14F-4D97-AF65-F5344CB8AC3E}">
        <p14:creationId xmlns:p14="http://schemas.microsoft.com/office/powerpoint/2010/main" val="153584624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6931" t="16542"/>
          <a:stretch>
            <a:fillRect/>
          </a:stretch>
        </p:blipFill>
        <p:spPr bwMode="auto">
          <a:xfrm>
            <a:off x="-36512" y="0"/>
            <a:ext cx="9938210" cy="6858000"/>
          </a:xfrm>
          <a:prstGeom prst="rect">
            <a:avLst/>
          </a:prstGeom>
          <a:noFill/>
          <a:ln w="9525">
            <a:noFill/>
            <a:miter lim="800000"/>
            <a:headEnd/>
            <a:tailEnd/>
          </a:ln>
        </p:spPr>
      </p:pic>
    </p:spTree>
    <p:extLst>
      <p:ext uri="{BB962C8B-B14F-4D97-AF65-F5344CB8AC3E}">
        <p14:creationId xmlns:p14="http://schemas.microsoft.com/office/powerpoint/2010/main" val="4022313948"/>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0" y="307936"/>
            <a:ext cx="3419872" cy="260648"/>
          </a:xfrm>
        </p:spPr>
        <p:txBody>
          <a:bodyPr>
            <a:normAutofit fontScale="90000"/>
          </a:bodyPr>
          <a:lstStyle/>
          <a:p>
            <a:pPr algn="l"/>
            <a:r>
              <a:rPr lang="fi-FI" sz="2000" dirty="0" smtClean="0"/>
              <a:t>Paikka tai alue asuinrakentamiselle</a:t>
            </a:r>
            <a:endParaRPr lang="fi-FI" sz="2000" dirty="0"/>
          </a:p>
        </p:txBody>
      </p:sp>
      <p:pic>
        <p:nvPicPr>
          <p:cNvPr id="16386" name="Picture 2"/>
          <p:cNvPicPr>
            <a:picLocks noGrp="1" noChangeAspect="1" noChangeArrowheads="1"/>
          </p:cNvPicPr>
          <p:nvPr>
            <p:ph idx="1"/>
          </p:nvPr>
        </p:nvPicPr>
        <p:blipFill>
          <a:blip r:embed="rId2" cstate="print"/>
          <a:srcRect l="26533" t="14202"/>
          <a:stretch>
            <a:fillRect/>
          </a:stretch>
        </p:blipFill>
        <p:spPr bwMode="auto">
          <a:xfrm>
            <a:off x="0" y="0"/>
            <a:ext cx="9719664" cy="6858000"/>
          </a:xfrm>
          <a:prstGeom prst="rect">
            <a:avLst/>
          </a:prstGeom>
          <a:noFill/>
          <a:ln w="9525">
            <a:noFill/>
            <a:miter lim="800000"/>
            <a:headEnd/>
            <a:tailEnd/>
          </a:ln>
        </p:spPr>
      </p:pic>
    </p:spTree>
    <p:extLst>
      <p:ext uri="{BB962C8B-B14F-4D97-AF65-F5344CB8AC3E}">
        <p14:creationId xmlns:p14="http://schemas.microsoft.com/office/powerpoint/2010/main" val="353245196"/>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6162" y="316266"/>
            <a:ext cx="6282062" cy="492443"/>
          </a:xfrm>
          <a:prstGeom prst="rect">
            <a:avLst/>
          </a:prstGeom>
          <a:noFill/>
        </p:spPr>
        <p:txBody>
          <a:bodyPr wrap="square" rtlCol="0">
            <a:spAutoFit/>
          </a:bodyPr>
          <a:lstStyle/>
          <a:p>
            <a:pPr fontAlgn="auto">
              <a:spcBef>
                <a:spcPts val="0"/>
              </a:spcBef>
              <a:spcAft>
                <a:spcPts val="0"/>
              </a:spcAft>
            </a:pPr>
            <a:r>
              <a:rPr lang="fi-FI" sz="2600" b="1" dirty="0" smtClean="0">
                <a:solidFill>
                  <a:srgbClr val="F47920"/>
                </a:solidFill>
                <a:latin typeface="Cambria" pitchFamily="18" charset="0"/>
              </a:rPr>
              <a:t>TIIVISTYSKRIITIKOT JA URBAANIT</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41116" b="79096"/>
          <a:stretch/>
        </p:blipFill>
        <p:spPr>
          <a:xfrm>
            <a:off x="7956376" y="6525384"/>
            <a:ext cx="1140815" cy="360000"/>
          </a:xfrm>
          <a:prstGeom prst="rect">
            <a:avLst/>
          </a:prstGeom>
        </p:spPr>
      </p:pic>
      <p:grpSp>
        <p:nvGrpSpPr>
          <p:cNvPr id="13" name="Group 12"/>
          <p:cNvGrpSpPr/>
          <p:nvPr/>
        </p:nvGrpSpPr>
        <p:grpSpPr>
          <a:xfrm>
            <a:off x="0" y="1340768"/>
            <a:ext cx="8964488" cy="4665831"/>
            <a:chOff x="179512" y="923409"/>
            <a:chExt cx="8964488" cy="4665831"/>
          </a:xfrm>
        </p:grpSpPr>
        <p:grpSp>
          <p:nvGrpSpPr>
            <p:cNvPr id="10" name="Group 9"/>
            <p:cNvGrpSpPr/>
            <p:nvPr/>
          </p:nvGrpSpPr>
          <p:grpSpPr>
            <a:xfrm>
              <a:off x="179512" y="923409"/>
              <a:ext cx="8964488" cy="4665831"/>
              <a:chOff x="179512" y="851401"/>
              <a:chExt cx="8964488" cy="4665831"/>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5236892"/>
                <a:ext cx="2052487" cy="28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79512" y="851401"/>
                <a:ext cx="8964488" cy="4377799"/>
                <a:chOff x="179512" y="794703"/>
                <a:chExt cx="8964488" cy="4377799"/>
              </a:xfrm>
            </p:grpSpPr>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9" t="19202" r="2927" b="48732"/>
                <a:stretch/>
              </p:blipFill>
              <p:spPr bwMode="auto">
                <a:xfrm rot="5400000">
                  <a:off x="2804488" y="1780642"/>
                  <a:ext cx="4367283" cy="24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68144" y="794703"/>
                  <a:ext cx="3275856" cy="4160113"/>
                </a:xfrm>
                <a:prstGeom prst="rect">
                  <a:avLst/>
                </a:prstGeom>
              </p:spPr>
              <p:txBody>
                <a:bodyPr wrap="square">
                  <a:spAutoFit/>
                </a:bodyPr>
                <a:lstStyle/>
                <a:p>
                  <a:pPr>
                    <a:spcAft>
                      <a:spcPts val="400"/>
                    </a:spcAft>
                  </a:pPr>
                  <a:r>
                    <a:rPr lang="fi-FI" sz="1100" dirty="0" smtClean="0"/>
                    <a:t>Helsingin pitää toimia niin, että kasvu ohjataan muualle.</a:t>
                  </a:r>
                </a:p>
                <a:p>
                  <a:pPr>
                    <a:spcAft>
                      <a:spcPts val="400"/>
                    </a:spcAft>
                  </a:pPr>
                  <a:r>
                    <a:rPr lang="fi-FI" sz="1100" dirty="0" smtClean="0"/>
                    <a:t>Autoilun tarpeen vähentäminen ei saa aiheuttaa näkyviä muutoksia asuinalueellani.</a:t>
                  </a:r>
                </a:p>
                <a:p>
                  <a:pPr>
                    <a:spcAft>
                      <a:spcPts val="400"/>
                    </a:spcAft>
                  </a:pPr>
                  <a:r>
                    <a:rPr lang="fi-FI" sz="1100" dirty="0" smtClean="0"/>
                    <a:t>Asuinalueeni on mielestäni valmis, eikä sinne mahdu lisää rakentamista.</a:t>
                  </a:r>
                </a:p>
                <a:p>
                  <a:pPr>
                    <a:spcAft>
                      <a:spcPts val="400"/>
                    </a:spcAft>
                  </a:pPr>
                  <a:r>
                    <a:rPr lang="fi-FI" sz="1100" dirty="0" smtClean="0"/>
                    <a:t>En </a:t>
                  </a:r>
                  <a:r>
                    <a:rPr lang="fi-FI" sz="1100" dirty="0"/>
                    <a:t>halua Helsinkiin nykyistä korkeampaa rakentamista.</a:t>
                  </a:r>
                </a:p>
                <a:p>
                  <a:pPr>
                    <a:spcAft>
                      <a:spcPts val="400"/>
                    </a:spcAft>
                  </a:pPr>
                  <a:r>
                    <a:rPr lang="fi-FI" sz="1100" dirty="0" smtClean="0"/>
                    <a:t>Kiinnostavin uusi kulttuuri ei tarvitse syntyäkseen kaupunkia</a:t>
                  </a:r>
                  <a:r>
                    <a:rPr lang="fi-FI" sz="1000" dirty="0" smtClean="0"/>
                    <a:t>.</a:t>
                  </a:r>
                </a:p>
                <a:p>
                  <a:pPr>
                    <a:spcAft>
                      <a:spcPts val="400"/>
                    </a:spcAft>
                  </a:pPr>
                  <a:r>
                    <a:rPr lang="fi-FI" sz="1100" dirty="0" smtClean="0"/>
                    <a:t>Raideliikenteen </a:t>
                  </a:r>
                  <a:r>
                    <a:rPr lang="fi-FI" sz="1100" dirty="0"/>
                    <a:t>yhteyksien parantaminen ei vaikuttaisi mitenkään omaan liikkumiseeni.</a:t>
                  </a:r>
                </a:p>
                <a:p>
                  <a:pPr>
                    <a:spcAft>
                      <a:spcPts val="400"/>
                    </a:spcAft>
                  </a:pPr>
                  <a:r>
                    <a:rPr lang="fi-FI" sz="1100" dirty="0" smtClean="0"/>
                    <a:t>Suurkaupunki on levoton ja pelottava.</a:t>
                  </a:r>
                </a:p>
                <a:p>
                  <a:pPr>
                    <a:spcAft>
                      <a:spcPts val="400"/>
                    </a:spcAft>
                  </a:pPr>
                  <a:r>
                    <a:rPr lang="fi-FI" sz="1100" dirty="0" smtClean="0"/>
                    <a:t>Autoliikenteen </a:t>
                  </a:r>
                  <a:r>
                    <a:rPr lang="fi-FI" sz="1100" dirty="0"/>
                    <a:t>sujuvuuden varmistamiseksi moottoriteitä tarvitaan keskustaan saakka.</a:t>
                  </a:r>
                </a:p>
                <a:p>
                  <a:pPr>
                    <a:spcAft>
                      <a:spcPts val="400"/>
                    </a:spcAft>
                  </a:pPr>
                  <a:r>
                    <a:rPr lang="fi-FI" sz="1100" dirty="0" smtClean="0"/>
                    <a:t>Asemanseutujen </a:t>
                  </a:r>
                  <a:r>
                    <a:rPr lang="fi-FI" sz="1100" dirty="0"/>
                    <a:t>sijaan on parempi rakentaa tasaisesti eri puolille kaupunginosia.</a:t>
                  </a:r>
                </a:p>
                <a:p>
                  <a:pPr>
                    <a:spcAft>
                      <a:spcPts val="400"/>
                    </a:spcAft>
                  </a:pPr>
                  <a:r>
                    <a:rPr lang="fi-FI" sz="1100" dirty="0" smtClean="0"/>
                    <a:t>Asioin mieluiten harvemmin isossa ostoskeskuksessa yhden katon alla.</a:t>
                  </a:r>
                </a:p>
                <a:p>
                  <a:pPr>
                    <a:spcAft>
                      <a:spcPts val="400"/>
                    </a:spcAft>
                  </a:pPr>
                  <a:r>
                    <a:rPr lang="fi-FI" sz="1100" dirty="0" smtClean="0"/>
                    <a:t>Mieluiten ulkoilen laajassa metsässä, vaikka se olisi vähän kauempana kotoa.</a:t>
                  </a:r>
                </a:p>
              </p:txBody>
            </p:sp>
            <p:sp>
              <p:nvSpPr>
                <p:cNvPr id="9" name="Rectangle 8"/>
                <p:cNvSpPr/>
                <p:nvPr/>
              </p:nvSpPr>
              <p:spPr>
                <a:xfrm>
                  <a:off x="179512" y="821731"/>
                  <a:ext cx="3672408" cy="4180632"/>
                </a:xfrm>
                <a:prstGeom prst="rect">
                  <a:avLst/>
                </a:prstGeom>
              </p:spPr>
              <p:txBody>
                <a:bodyPr wrap="square">
                  <a:spAutoFit/>
                </a:bodyPr>
                <a:lstStyle/>
                <a:p>
                  <a:pPr algn="r">
                    <a:spcAft>
                      <a:spcPts val="1200"/>
                    </a:spcAft>
                  </a:pPr>
                  <a:r>
                    <a:rPr lang="fi-FI" sz="1100" dirty="0" smtClean="0"/>
                    <a:t>Koska Helsinki kasvaa, pitää sitä tiivistää.</a:t>
                  </a:r>
                </a:p>
                <a:p>
                  <a:pPr algn="r">
                    <a:spcAft>
                      <a:spcPts val="600"/>
                    </a:spcAft>
                  </a:pPr>
                  <a:r>
                    <a:rPr lang="fi-FI" sz="1100" dirty="0" smtClean="0"/>
                    <a:t>Autoilun tarpeen vähentämiseksi olen valmis hyväksymään tiiviimpää rakentamista asuinalueellani.</a:t>
                  </a:r>
                </a:p>
                <a:p>
                  <a:pPr algn="r">
                    <a:spcAft>
                      <a:spcPts val="600"/>
                    </a:spcAft>
                  </a:pPr>
                  <a:r>
                    <a:rPr lang="fi-FI" sz="1100" dirty="0" smtClean="0"/>
                    <a:t>Asuinalueeltani löytyy vielä paikkoja, joita voisi käyttää rakentamiseen.</a:t>
                  </a:r>
                </a:p>
                <a:p>
                  <a:pPr algn="r">
                    <a:spcAft>
                      <a:spcPts val="1200"/>
                    </a:spcAft>
                  </a:pPr>
                  <a:r>
                    <a:rPr lang="fi-FI" sz="1100" dirty="0" smtClean="0"/>
                    <a:t>Erittäin korkea asuinalue sopii Helsinkiin. </a:t>
                  </a:r>
                </a:p>
                <a:p>
                  <a:pPr algn="r">
                    <a:spcAft>
                      <a:spcPts val="1200"/>
                    </a:spcAft>
                  </a:pPr>
                  <a:r>
                    <a:rPr lang="fi-FI" sz="1100" dirty="0" smtClean="0"/>
                    <a:t>Kiinnostavin uusi kulttuuri syntyy kohtaamisista kaupungissa.</a:t>
                  </a:r>
                </a:p>
                <a:p>
                  <a:pPr algn="r">
                    <a:spcAft>
                      <a:spcPts val="400"/>
                    </a:spcAft>
                  </a:pPr>
                  <a:r>
                    <a:rPr lang="fi-FI" sz="1100" dirty="0" smtClean="0"/>
                    <a:t>Jos raideliikenteen yhteyksiä parannetaan, käyttäisin raideliikennettä nykyistä enemmän sekä työmatkoihini että vapaa-ajalla.</a:t>
                  </a:r>
                </a:p>
                <a:p>
                  <a:pPr algn="r">
                    <a:spcAft>
                      <a:spcPts val="400"/>
                    </a:spcAft>
                  </a:pPr>
                  <a:r>
                    <a:rPr lang="fi-FI" sz="1100" dirty="0" smtClean="0"/>
                    <a:t>Suurkaupunki ja sen monet mahdollisuudet ovat kiehtovia.</a:t>
                  </a:r>
                </a:p>
                <a:p>
                  <a:pPr algn="r">
                    <a:spcAft>
                      <a:spcPts val="400"/>
                    </a:spcAft>
                  </a:pPr>
                  <a:r>
                    <a:rPr lang="fi-FI" sz="1100" dirty="0" smtClean="0"/>
                    <a:t>Helsingin keskustaan johtavien isojen teiden muuttaminen puistokaduiksi on hyvä idea.</a:t>
                  </a:r>
                </a:p>
                <a:p>
                  <a:pPr algn="r">
                    <a:spcAft>
                      <a:spcPts val="400"/>
                    </a:spcAft>
                  </a:pPr>
                  <a:r>
                    <a:rPr lang="fi-FI" sz="1100" dirty="0" smtClean="0"/>
                    <a:t>Esikaupungeissa tehokkain rakentaminen kannattaisi keskittää asemien läheisyyteen.</a:t>
                  </a:r>
                </a:p>
                <a:p>
                  <a:pPr algn="r">
                    <a:spcAft>
                      <a:spcPts val="400"/>
                    </a:spcAft>
                  </a:pPr>
                  <a:r>
                    <a:rPr lang="fi-FI" sz="1100" dirty="0" smtClean="0"/>
                    <a:t>Haluan tehdä päivittäiset ostokseni vähän kerrallaan lähellä kotia.</a:t>
                  </a:r>
                </a:p>
                <a:p>
                  <a:pPr algn="r">
                    <a:spcAft>
                      <a:spcPts val="400"/>
                    </a:spcAft>
                  </a:pPr>
                  <a:r>
                    <a:rPr lang="fi-FI" sz="1100" dirty="0" smtClean="0"/>
                    <a:t>Mieluiten </a:t>
                  </a:r>
                  <a:r>
                    <a:rPr lang="fi-FI" sz="1100" dirty="0"/>
                    <a:t>ulkoilen pienessä puistossa tai metsikössä aivan kodin lähellä</a:t>
                  </a:r>
                  <a:r>
                    <a:rPr lang="fi-FI" sz="1100" dirty="0" smtClean="0"/>
                    <a:t>.</a:t>
                  </a:r>
                  <a:endParaRPr lang="fi-FI" sz="1100" dirty="0"/>
                </a:p>
              </p:txBody>
            </p:sp>
          </p:grpSp>
        </p:grpSp>
        <p:cxnSp>
          <p:nvCxnSpPr>
            <p:cNvPr id="3" name="Straight Connector 2"/>
            <p:cNvCxnSpPr/>
            <p:nvPr/>
          </p:nvCxnSpPr>
          <p:spPr>
            <a:xfrm flipV="1">
              <a:off x="4860032" y="949234"/>
              <a:ext cx="0" cy="413595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001394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hel_kaupunkisuunniteluvirasto_malli">
  <a:themeElements>
    <a:clrScheme name="HEL Kaupunkisuunnitteluvirasto">
      <a:dk1>
        <a:sysClr val="windowText" lastClr="000000"/>
      </a:dk1>
      <a:lt1>
        <a:sysClr val="window" lastClr="FFFFFF"/>
      </a:lt1>
      <a:dk2>
        <a:srgbClr val="03506B"/>
      </a:dk2>
      <a:lt2>
        <a:srgbClr val="EDECDF"/>
      </a:lt2>
      <a:accent1>
        <a:srgbClr val="0074A7"/>
      </a:accent1>
      <a:accent2>
        <a:srgbClr val="51A8DE"/>
      </a:accent2>
      <a:accent3>
        <a:srgbClr val="2BB673"/>
      </a:accent3>
      <a:accent4>
        <a:srgbClr val="FFCC00"/>
      </a:accent4>
      <a:accent5>
        <a:srgbClr val="FF9B57"/>
      </a:accent5>
      <a:accent6>
        <a:srgbClr val="FC6D6A"/>
      </a:accent6>
      <a:hlink>
        <a:srgbClr val="0074A7"/>
      </a:hlink>
      <a:folHlink>
        <a:srgbClr val="78C8C8"/>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smtClean="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HEL Kaupunkisuunnitteluvirasto">
      <a:dk1>
        <a:sysClr val="windowText" lastClr="000000"/>
      </a:dk1>
      <a:lt1>
        <a:sysClr val="window" lastClr="FFFFFF"/>
      </a:lt1>
      <a:dk2>
        <a:srgbClr val="03506B"/>
      </a:dk2>
      <a:lt2>
        <a:srgbClr val="EDECDF"/>
      </a:lt2>
      <a:accent1>
        <a:srgbClr val="0074A7"/>
      </a:accent1>
      <a:accent2>
        <a:srgbClr val="51A8DE"/>
      </a:accent2>
      <a:accent3>
        <a:srgbClr val="2BB673"/>
      </a:accent3>
      <a:accent4>
        <a:srgbClr val="FFCC00"/>
      </a:accent4>
      <a:accent5>
        <a:srgbClr val="FF9B57"/>
      </a:accent5>
      <a:accent6>
        <a:srgbClr val="FC6D6A"/>
      </a:accent6>
      <a:hlink>
        <a:srgbClr val="0074A7"/>
      </a:hlink>
      <a:folHlink>
        <a:srgbClr val="78C8C8"/>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EL Kaupunkisuunnitteluvirasto">
      <a:dk1>
        <a:sysClr val="windowText" lastClr="000000"/>
      </a:dk1>
      <a:lt1>
        <a:sysClr val="window" lastClr="FFFFFF"/>
      </a:lt1>
      <a:dk2>
        <a:srgbClr val="03506B"/>
      </a:dk2>
      <a:lt2>
        <a:srgbClr val="EDECDF"/>
      </a:lt2>
      <a:accent1>
        <a:srgbClr val="0074A7"/>
      </a:accent1>
      <a:accent2>
        <a:srgbClr val="51A8DE"/>
      </a:accent2>
      <a:accent3>
        <a:srgbClr val="2BB673"/>
      </a:accent3>
      <a:accent4>
        <a:srgbClr val="FFCC00"/>
      </a:accent4>
      <a:accent5>
        <a:srgbClr val="FF9B57"/>
      </a:accent5>
      <a:accent6>
        <a:srgbClr val="FC6D6A"/>
      </a:accent6>
      <a:hlink>
        <a:srgbClr val="0074A7"/>
      </a:hlink>
      <a:folHlink>
        <a:srgbClr val="78C8C8"/>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hel_kaupunkisuunniteluvirasto_malli</Template>
  <TotalTime>650</TotalTime>
  <Words>910</Words>
  <Application>Microsoft Office PowerPoint</Application>
  <PresentationFormat>Näytössä katseltava diaesitys (4:3)</PresentationFormat>
  <Paragraphs>169</Paragraphs>
  <Slides>26</Slides>
  <Notes>8</Notes>
  <HiddenSlides>0</HiddenSlides>
  <MMClips>0</MMClips>
  <ScaleCrop>false</ScaleCrop>
  <HeadingPairs>
    <vt:vector size="4" baseType="variant">
      <vt:variant>
        <vt:lpstr>Teema</vt:lpstr>
      </vt:variant>
      <vt:variant>
        <vt:i4>1</vt:i4>
      </vt:variant>
      <vt:variant>
        <vt:lpstr>Dian otsikot</vt:lpstr>
      </vt:variant>
      <vt:variant>
        <vt:i4>26</vt:i4>
      </vt:variant>
    </vt:vector>
  </HeadingPairs>
  <TitlesOfParts>
    <vt:vector size="27" baseType="lpstr">
      <vt:lpstr>hel_kaupunkisuunniteluvirasto_malli</vt:lpstr>
      <vt:lpstr>PowerPoint-esitys</vt:lpstr>
      <vt:lpstr>PowerPoint-esitys</vt:lpstr>
      <vt:lpstr>PowerPoint-esitys</vt:lpstr>
      <vt:lpstr>PowerPoint-esitys</vt:lpstr>
      <vt:lpstr>PowerPoint-esitys</vt:lpstr>
      <vt:lpstr>PowerPoint-esitys</vt:lpstr>
      <vt:lpstr>PowerPoint-esitys</vt:lpstr>
      <vt:lpstr>Paikka tai alue asuinrakentamiselle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http://dev.hel.fi/open311-test/ksv/heatmap.html</vt:lpstr>
      <vt:lpstr>PowerPoint-esitys</vt:lpstr>
      <vt:lpstr>PowerPoint-esitys</vt:lpstr>
      <vt:lpstr>PowerPoint-esitys</vt:lpstr>
    </vt:vector>
  </TitlesOfParts>
  <Manager>TSTO</Manager>
  <Company>Helsingin kaupunki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Pääotsikko Tahoma 36pt bold</dc:title>
  <dc:subject>HEL Kaupunkisuunnitteluvirasto</dc:subject>
  <dc:creator>mantyhek</dc:creator>
  <cp:lastModifiedBy>mattimar</cp:lastModifiedBy>
  <cp:revision>69</cp:revision>
  <cp:lastPrinted>2014-05-05T05:52:12Z</cp:lastPrinted>
  <dcterms:created xsi:type="dcterms:W3CDTF">2012-10-19T10:16:14Z</dcterms:created>
  <dcterms:modified xsi:type="dcterms:W3CDTF">2014-05-05T05:55:21Z</dcterms:modified>
</cp:coreProperties>
</file>