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6"/>
  </p:sldMasterIdLst>
  <p:notesMasterIdLst>
    <p:notesMasterId r:id="rId16"/>
  </p:notesMasterIdLst>
  <p:sldIdLst>
    <p:sldId id="256" r:id="rId7"/>
    <p:sldId id="261" r:id="rId8"/>
    <p:sldId id="259" r:id="rId9"/>
    <p:sldId id="260" r:id="rId10"/>
    <p:sldId id="262" r:id="rId11"/>
    <p:sldId id="258" r:id="rId12"/>
    <p:sldId id="265" r:id="rId13"/>
    <p:sldId id="263" r:id="rId14"/>
    <p:sldId id="264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34" d="100"/>
          <a:sy n="134" d="100"/>
        </p:scale>
        <p:origin x="-954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7EAC2-E424-4BB7-AFDF-14B9EDD660D3}" type="datetimeFigureOut">
              <a:rPr lang="en-GB" smtClean="0"/>
              <a:t>30/04/2014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65E11-0AC5-40C4-B4DA-5F41E076F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48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354400" y="3135600"/>
            <a:ext cx="6264000" cy="1152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49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354400" y="4604400"/>
            <a:ext cx="5256000" cy="824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pic>
        <p:nvPicPr>
          <p:cNvPr id="7" name="Picture 17" descr="etusivun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682625"/>
            <a:ext cx="3044825" cy="1614488"/>
          </a:xfrm>
          <a:prstGeom prst="rect">
            <a:avLst/>
          </a:prstGeom>
          <a:noFill/>
        </p:spPr>
      </p:pic>
      <p:pic>
        <p:nvPicPr>
          <p:cNvPr id="8" name="Picture 14" descr="etusivun alapalk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954400"/>
            <a:ext cx="8780462" cy="719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807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4D80-E5C7-43E5-8C37-AFC384C4D732}" type="datetime1">
              <a:rPr lang="fi-FI" smtClean="0"/>
              <a:t>30.4.2014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Tekijätiedot ja/tai esityksen nimi</a:t>
            </a: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FB2-350C-4D14-9041-2392A9F6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3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8000" y="2905200"/>
            <a:ext cx="7279200" cy="1501200"/>
          </a:xfrm>
        </p:spPr>
        <p:txBody>
          <a:bodyPr anchor="b">
            <a:normAutofit/>
          </a:bodyPr>
          <a:lstStyle>
            <a:lvl1pPr algn="l">
              <a:defRPr sz="3200" b="1" cap="none" baseline="0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88000" y="4406400"/>
            <a:ext cx="7279200" cy="118800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CF04-6E34-4524-AA06-49C96A1CA9A3}" type="datetime1">
              <a:rPr lang="fi-FI" smtClean="0"/>
              <a:t>30.4.2014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Tekijätiedot ja/tai esityksen nimi</a:t>
            </a: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FB2-350C-4D14-9041-2392A9F6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3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88000" y="2001600"/>
            <a:ext cx="3636000" cy="406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54400" y="2001600"/>
            <a:ext cx="3636000" cy="406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64CB-6FA4-41D0-8F5B-F190035AB73C}" type="datetime1">
              <a:rPr lang="fi-FI" smtClean="0"/>
              <a:t>30.4.2014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Tekijätiedot ja/tai esityksen nimi</a:t>
            </a:r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FB2-350C-4D14-9041-2392A9F6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96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ko sivu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106826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88000" y="1861200"/>
            <a:ext cx="360360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188000" y="2581200"/>
            <a:ext cx="3603600" cy="349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58000" y="1861200"/>
            <a:ext cx="360360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58000" y="2581200"/>
            <a:ext cx="3603600" cy="349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3361-A80A-45AD-90C6-381628F1D9E7}" type="datetime1">
              <a:rPr lang="fi-FI" smtClean="0"/>
              <a:t>30.4.2014</a:t>
            </a:fld>
            <a:endParaRPr lang="en-GB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Tekijätiedot ja/tai esityksen nimi</a:t>
            </a:r>
            <a:endParaRPr lang="en-GB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FB2-350C-4D14-9041-2392A9F6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7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3223-BD0C-4B2B-AB1A-1BB55A45AD4A}" type="datetime1">
              <a:rPr lang="fi-FI" smtClean="0"/>
              <a:t>30.4.2014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Tekijätiedot ja/tai esityksen nimi</a:t>
            </a:r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FB2-350C-4D14-9041-2392A9F6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5D20-AB46-4431-94E9-874EDBE866A1}" type="datetime1">
              <a:rPr lang="fi-FI" smtClean="0"/>
              <a:t>30.4.2014</a:t>
            </a:fld>
            <a:endParaRPr lang="en-GB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Tekijätiedot ja/tai esityksen nimi</a:t>
            </a:r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FB2-350C-4D14-9041-2392A9F6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0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570400" y="550800"/>
            <a:ext cx="61200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88000" y="1933200"/>
            <a:ext cx="7506000" cy="409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110808" y="6356350"/>
            <a:ext cx="126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08852-B57E-4B2C-86A8-330B63B91EDC}" type="datetime1">
              <a:rPr lang="fi-FI" smtClean="0"/>
              <a:t>30.4.2014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4000" y="6356350"/>
            <a:ext cx="5472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Tekijätiedot ja/tai esityksen nimi</a:t>
            </a: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B7FB2-350C-4D14-9041-2392A9F69A4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6" descr="pikku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179388"/>
            <a:ext cx="1979612" cy="1185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963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249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spoo.fi/fi-FI/Asioi_verkossa/Muut_palvelut/Espoofisivuston_avoimet_rajapinnat(45868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Avoin rajapinta Espoon kaupungin internet-sivuille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Avoin Data ja sen julkaisutekniikat -</a:t>
            </a:r>
            <a:r>
              <a:rPr lang="fi-FI" dirty="0" smtClean="0"/>
              <a:t>koulutuspäivä 5.5.2014, Helsinki</a:t>
            </a:r>
          </a:p>
          <a:p>
            <a:r>
              <a:rPr lang="fi-FI" dirty="0" smtClean="0"/>
              <a:t>Virpi Pakkala</a:t>
            </a:r>
          </a:p>
          <a:p>
            <a:r>
              <a:rPr lang="fi-FI" dirty="0" smtClean="0"/>
              <a:t>Viestintäpäällikkö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21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</a:t>
            </a:r>
            <a:r>
              <a:rPr lang="fi-FI" dirty="0" err="1" smtClean="0"/>
              <a:t>spoo.fi</a:t>
            </a:r>
            <a:r>
              <a:rPr lang="fi-FI" dirty="0" smtClean="0"/>
              <a:t> avoin rajapinta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4D80-E5C7-43E5-8C37-AFC384C4D732}" type="datetime1">
              <a:rPr lang="fi-FI" smtClean="0"/>
              <a:t>30.4.2014</a:t>
            </a:fld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FB2-350C-4D14-9041-2392A9F69A4F}" type="slidenum">
              <a:rPr lang="en-GB" smtClean="0"/>
              <a:t>2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39" y="1958512"/>
            <a:ext cx="6188505" cy="247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2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arjama\AppData\Local\Microsoft\Windows\Temporary Internet Files\Content.Outlook\AVPVDL3X\Showcase_ekk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6066" r="2949" b="3222"/>
          <a:stretch/>
        </p:blipFill>
        <p:spPr bwMode="auto">
          <a:xfrm>
            <a:off x="4627129" y="2630886"/>
            <a:ext cx="4337359" cy="2742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Espoon kulttuurikeskuksen </a:t>
            </a:r>
            <a:r>
              <a:rPr lang="fi-FI" dirty="0" err="1" smtClean="0"/>
              <a:t>mobiilisivut</a:t>
            </a:r>
            <a:r>
              <a:rPr lang="fi-FI" dirty="0" smtClean="0"/>
              <a:t> 1/2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-1" y="1933200"/>
            <a:ext cx="4627129" cy="4924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 smtClean="0"/>
              <a:t>Keskeisiä ominaisuuksia:</a:t>
            </a:r>
          </a:p>
          <a:p>
            <a:pPr>
              <a:buFontTx/>
              <a:buChar char="-"/>
            </a:pPr>
            <a:r>
              <a:rPr lang="fi-FI" dirty="0"/>
              <a:t>s</a:t>
            </a:r>
            <a:r>
              <a:rPr lang="fi-FI" dirty="0" smtClean="0"/>
              <a:t>uunniteltu </a:t>
            </a:r>
            <a:r>
              <a:rPr lang="fi-FI" dirty="0"/>
              <a:t>pienelle </a:t>
            </a:r>
            <a:r>
              <a:rPr lang="fi-FI" dirty="0" smtClean="0"/>
              <a:t>näytölle</a:t>
            </a:r>
          </a:p>
          <a:p>
            <a:pPr>
              <a:buFontTx/>
              <a:buChar char="-"/>
            </a:pPr>
            <a:r>
              <a:rPr lang="fi-FI" dirty="0" smtClean="0"/>
              <a:t>näyttää ainoastaan keskeiset sisällöt selkeässä näkymässä</a:t>
            </a:r>
          </a:p>
          <a:p>
            <a:pPr lvl="1">
              <a:buFontTx/>
              <a:buChar char="-"/>
            </a:pPr>
            <a:r>
              <a:rPr lang="fi-FI" dirty="0" smtClean="0"/>
              <a:t>tapahtumat ja yhteystiedot</a:t>
            </a:r>
          </a:p>
          <a:p>
            <a:pPr>
              <a:buFontTx/>
              <a:buChar char="-"/>
            </a:pPr>
            <a:r>
              <a:rPr lang="fi-FI" dirty="0" smtClean="0"/>
              <a:t>vaatii </a:t>
            </a:r>
            <a:r>
              <a:rPr lang="fi-FI" dirty="0"/>
              <a:t>vähän tai ei lainkaan erillistä </a:t>
            </a:r>
            <a:r>
              <a:rPr lang="fi-FI" dirty="0" smtClean="0"/>
              <a:t>päivittämistä</a:t>
            </a:r>
          </a:p>
          <a:p>
            <a:pPr>
              <a:buFontTx/>
              <a:buChar char="-"/>
            </a:pPr>
            <a:r>
              <a:rPr lang="fi-FI" dirty="0" smtClean="0"/>
              <a:t>tunnistaa </a:t>
            </a:r>
            <a:r>
              <a:rPr lang="fi-FI" dirty="0" err="1"/>
              <a:t>mobiililaitteet</a:t>
            </a:r>
            <a:r>
              <a:rPr lang="fi-FI" dirty="0"/>
              <a:t> automaattisesti ja ohjaa lukijan </a:t>
            </a:r>
            <a:r>
              <a:rPr lang="fi-FI" dirty="0" err="1" smtClean="0"/>
              <a:t>mobiilisivustolle</a:t>
            </a:r>
            <a:endParaRPr lang="fi-FI" dirty="0" smtClean="0"/>
          </a:p>
          <a:p>
            <a:pPr lvl="1"/>
            <a:r>
              <a:rPr lang="fi-FI" dirty="0" smtClean="0"/>
              <a:t>myös osoite </a:t>
            </a:r>
            <a:r>
              <a:rPr lang="fi-FI" i="1" dirty="0" err="1" smtClean="0"/>
              <a:t>m.espoonkulttuurikeskus.fi</a:t>
            </a:r>
            <a:endParaRPr lang="fi-FI" dirty="0" smtClean="0"/>
          </a:p>
          <a:p>
            <a:pPr lvl="1"/>
            <a:r>
              <a:rPr lang="fi-FI" dirty="0" smtClean="0"/>
              <a:t>halutessaan </a:t>
            </a:r>
            <a:r>
              <a:rPr lang="fi-FI" dirty="0" err="1" smtClean="0"/>
              <a:t>mobiililaitteella</a:t>
            </a:r>
            <a:r>
              <a:rPr lang="fi-FI" dirty="0" smtClean="0"/>
              <a:t> voi katsoa myös sivuston täysversiota.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4D80-E5C7-43E5-8C37-AFC384C4D732}" type="datetime1">
              <a:rPr lang="fi-FI" smtClean="0"/>
              <a:t>30.4.2014</a:t>
            </a:fld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FB2-350C-4D14-9041-2392A9F69A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arjama\AppData\Local\Microsoft\Windows\Temporary Internet Files\Content.Outlook\AVPVDL3X\Showcase_ekk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6066" r="2949" b="3222"/>
          <a:stretch/>
        </p:blipFill>
        <p:spPr bwMode="auto">
          <a:xfrm>
            <a:off x="4627129" y="2630886"/>
            <a:ext cx="4337359" cy="2742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Espoon kulttuurikeskuksen </a:t>
            </a:r>
            <a:r>
              <a:rPr lang="fi-FI" dirty="0" err="1" smtClean="0"/>
              <a:t>mobiilisivut</a:t>
            </a:r>
            <a:r>
              <a:rPr lang="fi-FI" dirty="0" smtClean="0"/>
              <a:t> 2/2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4D80-E5C7-43E5-8C37-AFC384C4D732}" type="datetime1">
              <a:rPr lang="fi-FI" smtClean="0"/>
              <a:t>30.4.2014</a:t>
            </a:fld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FB2-350C-4D14-9041-2392A9F69A4F}" type="slidenum">
              <a:rPr lang="en-GB" smtClean="0"/>
              <a:t>4</a:t>
            </a:fld>
            <a:endParaRPr lang="en-GB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0" y="1933200"/>
            <a:ext cx="4627129" cy="4924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dirty="0"/>
              <a:t>Työvaiheet</a:t>
            </a:r>
          </a:p>
          <a:p>
            <a:r>
              <a:rPr lang="fi-FI" dirty="0"/>
              <a:t>teknisen toteutustavan valinta: </a:t>
            </a:r>
            <a:r>
              <a:rPr lang="fi-FI" dirty="0" err="1"/>
              <a:t>Rest/odata-rajapintakoodaus</a:t>
            </a:r>
            <a:endParaRPr lang="fi-FI" dirty="0"/>
          </a:p>
          <a:p>
            <a:r>
              <a:rPr lang="fi-FI" dirty="0"/>
              <a:t>sisällön suunnittelu sivuston täysversion pohjalta: perustiedot, tapahtumatiedot suoraan </a:t>
            </a:r>
            <a:r>
              <a:rPr lang="fi-FI" dirty="0" err="1"/>
              <a:t>Fujitsun</a:t>
            </a:r>
            <a:r>
              <a:rPr lang="fi-FI" dirty="0"/>
              <a:t> </a:t>
            </a:r>
            <a:r>
              <a:rPr lang="fi-FI" dirty="0" err="1"/>
              <a:t>NetCommunity-julkaisujärjestelmän</a:t>
            </a:r>
            <a:r>
              <a:rPr lang="fi-FI" dirty="0"/>
              <a:t> valituista sisältökentistä</a:t>
            </a:r>
          </a:p>
          <a:p>
            <a:pPr lvl="1"/>
            <a:r>
              <a:rPr lang="fi-FI" dirty="0"/>
              <a:t>layoutin suunnittelu</a:t>
            </a:r>
          </a:p>
          <a:p>
            <a:pPr lvl="1"/>
            <a:r>
              <a:rPr lang="fi-FI" dirty="0" err="1"/>
              <a:t>domain-nimen</a:t>
            </a:r>
            <a:r>
              <a:rPr lang="fi-FI" dirty="0"/>
              <a:t> hankinta: Viestintävirasto/ Espoon tietotekniikkapalvelut, </a:t>
            </a:r>
            <a:r>
              <a:rPr lang="fi-FI" dirty="0" err="1"/>
              <a:t>IP-osoite/goMob</a:t>
            </a:r>
            <a:endParaRPr lang="fi-FI" dirty="0"/>
          </a:p>
          <a:p>
            <a:r>
              <a:rPr lang="fi-FI" dirty="0" err="1"/>
              <a:t>Fujitsun</a:t>
            </a:r>
            <a:r>
              <a:rPr lang="fi-FI" dirty="0"/>
              <a:t> koodauksia julkaisujärjestelmään: toukokuu </a:t>
            </a:r>
            <a:r>
              <a:rPr lang="fi-FI" dirty="0" smtClean="0"/>
              <a:t>2013–helmikuu </a:t>
            </a:r>
            <a:r>
              <a:rPr lang="fi-FI" dirty="0"/>
              <a:t>2014</a:t>
            </a:r>
          </a:p>
          <a:p>
            <a:pPr lvl="1"/>
            <a:r>
              <a:rPr lang="fi-FI" dirty="0"/>
              <a:t>sisällön testausta ja layoutin hiontaa</a:t>
            </a:r>
          </a:p>
          <a:p>
            <a:r>
              <a:rPr lang="fi-FI" dirty="0"/>
              <a:t>sivusto valmis joulukuussa 2013</a:t>
            </a:r>
          </a:p>
          <a:p>
            <a:pPr lvl="1"/>
            <a:r>
              <a:rPr lang="fi-FI" dirty="0"/>
              <a:t>Automaattiohjaus </a:t>
            </a:r>
            <a:r>
              <a:rPr lang="fi-FI" dirty="0" err="1"/>
              <a:t>mobiilisivustolle</a:t>
            </a:r>
            <a:r>
              <a:rPr lang="fi-FI" dirty="0"/>
              <a:t> 19.2.2014</a:t>
            </a:r>
          </a:p>
          <a:p>
            <a:r>
              <a:rPr lang="fi-FI" dirty="0"/>
              <a:t>Tietyt muutokset päivitetään </a:t>
            </a:r>
            <a:r>
              <a:rPr lang="fi-FI" dirty="0" err="1"/>
              <a:t>goMobin</a:t>
            </a:r>
            <a:r>
              <a:rPr lang="fi-FI" dirty="0"/>
              <a:t> oman </a:t>
            </a:r>
            <a:r>
              <a:rPr lang="fi-FI" dirty="0" err="1"/>
              <a:t>CMS-sisällönhallintajärjestelmän</a:t>
            </a:r>
            <a:r>
              <a:rPr lang="fi-FI" dirty="0"/>
              <a:t> kautta</a:t>
            </a:r>
          </a:p>
          <a:p>
            <a:pPr lvl="1"/>
            <a:r>
              <a:rPr lang="fi-FI" dirty="0"/>
              <a:t>analytiikka, </a:t>
            </a:r>
            <a:r>
              <a:rPr lang="fi-FI" dirty="0" err="1"/>
              <a:t>QR-koodit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8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6712"/>
            <a:ext cx="50863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Miksi rajapinta eikä </a:t>
            </a:r>
            <a:r>
              <a:rPr lang="fi-FI" dirty="0" err="1" smtClean="0"/>
              <a:t>rss-syöte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8000" y="4005064"/>
            <a:ext cx="7506000" cy="2448272"/>
          </a:xfrm>
        </p:spPr>
        <p:txBody>
          <a:bodyPr>
            <a:normAutofit fontScale="85000" lnSpcReduction="10000"/>
          </a:bodyPr>
          <a:lstStyle/>
          <a:p>
            <a:r>
              <a:rPr lang="fi-FI" dirty="0" err="1"/>
              <a:t>Rss-syöte</a:t>
            </a:r>
            <a:r>
              <a:rPr lang="fi-FI" dirty="0"/>
              <a:t> </a:t>
            </a:r>
            <a:r>
              <a:rPr lang="fi-FI" dirty="0" smtClean="0"/>
              <a:t>riittää peruskäyttäjille.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i-FI" dirty="0" err="1" smtClean="0"/>
              <a:t>Odata-palvelu</a:t>
            </a:r>
            <a:r>
              <a:rPr lang="fi-FI" dirty="0" smtClean="0"/>
              <a:t> </a:t>
            </a:r>
            <a:r>
              <a:rPr lang="fi-FI" dirty="0"/>
              <a:t>on tarkoitettu ohjelmalliseksi </a:t>
            </a:r>
            <a:r>
              <a:rPr lang="fi-FI" dirty="0" smtClean="0"/>
              <a:t>rajapinnaksi, joka </a:t>
            </a:r>
            <a:r>
              <a:rPr lang="fi-FI" dirty="0"/>
              <a:t>palauttaa kaikki ominaisuudet eli tarkempia tietoja kuin </a:t>
            </a:r>
            <a:r>
              <a:rPr lang="fi-FI" dirty="0" err="1"/>
              <a:t>rss-syöte</a:t>
            </a:r>
            <a:r>
              <a:rPr lang="fi-FI" dirty="0" smtClean="0"/>
              <a:t>.</a:t>
            </a:r>
          </a:p>
          <a:p>
            <a:pPr lvl="1"/>
            <a:r>
              <a:rPr lang="fi-FI" dirty="0" smtClean="0"/>
              <a:t>palauttaa </a:t>
            </a:r>
            <a:r>
              <a:rPr lang="fi-FI" dirty="0"/>
              <a:t>kaikkia </a:t>
            </a:r>
            <a:r>
              <a:rPr lang="fi-FI" dirty="0" smtClean="0"/>
              <a:t>sisältötyyppejä, voidaan </a:t>
            </a:r>
            <a:r>
              <a:rPr lang="fi-FI" dirty="0"/>
              <a:t>rajata navigointitasolla ja </a:t>
            </a:r>
            <a:r>
              <a:rPr lang="fi-FI" dirty="0" smtClean="0"/>
              <a:t>usealla </a:t>
            </a:r>
            <a:r>
              <a:rPr lang="fi-FI" dirty="0"/>
              <a:t>luokittelulla yhtä </a:t>
            </a:r>
            <a:r>
              <a:rPr lang="fi-FI" dirty="0" smtClean="0"/>
              <a:t>aikaa.</a:t>
            </a:r>
          </a:p>
          <a:p>
            <a:pPr lvl="1"/>
            <a:r>
              <a:rPr lang="fi-FI" dirty="0" err="1"/>
              <a:t>o</a:t>
            </a:r>
            <a:r>
              <a:rPr lang="fi-FI" dirty="0" err="1" smtClean="0"/>
              <a:t>Data-rajapinta</a:t>
            </a:r>
            <a:r>
              <a:rPr lang="fi-FI" dirty="0" smtClean="0"/>
              <a:t> on helposti </a:t>
            </a:r>
            <a:r>
              <a:rPr lang="fi-FI" dirty="0"/>
              <a:t>laajettavissa esim. hakurajauksiin, joita rajapintaa suunniteltaessa ei edes ajateltu.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4D80-E5C7-43E5-8C37-AFC384C4D732}" type="datetime1">
              <a:rPr lang="fi-FI" smtClean="0"/>
              <a:t>30.4.2014</a:t>
            </a:fld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FB2-350C-4D14-9041-2392A9F69A4F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25964"/>
            <a:ext cx="3528392" cy="1687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</a:t>
            </a:r>
            <a:r>
              <a:rPr lang="fi-FI" dirty="0" err="1" smtClean="0"/>
              <a:t>espoo.fi-rajapinta</a:t>
            </a:r>
            <a:r>
              <a:rPr lang="fi-FI" dirty="0" smtClean="0"/>
              <a:t> toimii?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628800"/>
            <a:ext cx="6156176" cy="5229200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Voi </a:t>
            </a:r>
            <a:r>
              <a:rPr lang="fi-FI" dirty="0"/>
              <a:t>hakea </a:t>
            </a:r>
            <a:r>
              <a:rPr lang="fi-FI" dirty="0" smtClean="0"/>
              <a:t>uutisia</a:t>
            </a:r>
            <a:r>
              <a:rPr lang="fi-FI" dirty="0"/>
              <a:t>, tapahtumia, hankkeita, sähköisiä palveluita, kuulutuksia ja perussisältödokumentteja</a:t>
            </a:r>
            <a:r>
              <a:rPr lang="fi-FI" dirty="0" smtClean="0"/>
              <a:t>.</a:t>
            </a:r>
          </a:p>
          <a:p>
            <a:pPr lvl="1"/>
            <a:r>
              <a:rPr lang="fi-FI" dirty="0" err="1" smtClean="0"/>
              <a:t>Rest-rajapinta</a:t>
            </a:r>
            <a:r>
              <a:rPr lang="fi-FI" dirty="0" smtClean="0"/>
              <a:t> </a:t>
            </a:r>
            <a:r>
              <a:rPr lang="fi-FI" dirty="0"/>
              <a:t>noudattaa </a:t>
            </a:r>
            <a:r>
              <a:rPr lang="fi-FI" dirty="0" err="1"/>
              <a:t>oData</a:t>
            </a:r>
            <a:r>
              <a:rPr lang="fi-FI" dirty="0"/>
              <a:t> määritystä.</a:t>
            </a:r>
            <a:endParaRPr lang="fi-FI" dirty="0" smtClean="0"/>
          </a:p>
          <a:p>
            <a:r>
              <a:rPr lang="fi-FI" dirty="0" smtClean="0"/>
              <a:t>Dataa voi hakea koko </a:t>
            </a:r>
            <a:r>
              <a:rPr lang="fi-FI" dirty="0"/>
              <a:t>sivustosta, tietystä navigointitasosta tai jollain sivuston </a:t>
            </a:r>
            <a:r>
              <a:rPr lang="fi-FI" dirty="0" smtClean="0"/>
              <a:t>luokittelulla.</a:t>
            </a:r>
          </a:p>
          <a:p>
            <a:r>
              <a:rPr lang="fi-FI" dirty="0" smtClean="0"/>
              <a:t>Kattaa </a:t>
            </a:r>
            <a:r>
              <a:rPr lang="fi-FI" dirty="0"/>
              <a:t>kaikki kolme </a:t>
            </a:r>
            <a:r>
              <a:rPr lang="fi-FI" dirty="0" err="1" smtClean="0"/>
              <a:t>espoo.fi-</a:t>
            </a:r>
            <a:r>
              <a:rPr lang="fi-FI" dirty="0" smtClean="0"/>
              <a:t>         kieliversiota.</a:t>
            </a:r>
          </a:p>
          <a:p>
            <a:r>
              <a:rPr lang="fi-FI" dirty="0" smtClean="0"/>
              <a:t>Emme saa tietoa, kuinka paljon        rajapintaa on käytetty tai kenen         toimesta, </a:t>
            </a:r>
            <a:r>
              <a:rPr lang="fi-FI" smtClean="0"/>
              <a:t>jos sitä </a:t>
            </a:r>
            <a:r>
              <a:rPr lang="fi-FI" dirty="0" smtClean="0"/>
              <a:t>meille ei                   erikseen ilmoiteta.</a:t>
            </a:r>
          </a:p>
          <a:p>
            <a:pPr marL="0" indent="0">
              <a:buNone/>
            </a:pPr>
            <a:r>
              <a:rPr lang="fi-FI" sz="800" dirty="0" smtClean="0"/>
              <a:t> </a:t>
            </a:r>
          </a:p>
          <a:p>
            <a:pPr marL="0" indent="0">
              <a:buNone/>
            </a:pPr>
            <a:endParaRPr lang="fi-FI" sz="800" dirty="0" smtClean="0">
              <a:hlinkClick r:id="rId2"/>
            </a:endParaRPr>
          </a:p>
          <a:p>
            <a:pPr marL="0" indent="0">
              <a:buNone/>
            </a:pPr>
            <a:endParaRPr lang="fi-FI" sz="800" dirty="0">
              <a:hlinkClick r:id="rId2"/>
            </a:endParaRPr>
          </a:p>
          <a:p>
            <a:pPr marL="0" indent="0">
              <a:buNone/>
            </a:pPr>
            <a:endParaRPr lang="fi-FI" sz="800" dirty="0" smtClean="0">
              <a:hlinkClick r:id="rId2"/>
            </a:endParaRPr>
          </a:p>
          <a:p>
            <a:pPr marL="0" indent="0">
              <a:buNone/>
            </a:pPr>
            <a:endParaRPr lang="fi-FI" sz="800" dirty="0">
              <a:hlinkClick r:id="rId2"/>
            </a:endParaRPr>
          </a:p>
          <a:p>
            <a:pPr marL="0" indent="0">
              <a:buNone/>
            </a:pPr>
            <a:endParaRPr lang="fi-FI" sz="800" dirty="0" smtClean="0">
              <a:hlinkClick r:id="rId2"/>
            </a:endParaRPr>
          </a:p>
          <a:p>
            <a:pPr marL="0" indent="0">
              <a:buNone/>
            </a:pPr>
            <a:r>
              <a:rPr lang="fi-FI" sz="1000" dirty="0" smtClean="0">
                <a:hlinkClick r:id="rId2"/>
              </a:rPr>
              <a:t>http</a:t>
            </a:r>
            <a:r>
              <a:rPr lang="fi-FI" sz="1000" dirty="0">
                <a:hlinkClick r:id="rId2"/>
              </a:rPr>
              <a:t>://www.espoo.fi/fi-FI/Asioi_verkossa/Muut_palvelut/Espoofisivuston_avoimet_rajapinnat(45868</a:t>
            </a:r>
            <a:r>
              <a:rPr lang="fi-FI" sz="1000" dirty="0" smtClean="0">
                <a:hlinkClick r:id="rId2"/>
              </a:rPr>
              <a:t>)</a:t>
            </a:r>
            <a:r>
              <a:rPr lang="fi-FI" sz="1000" dirty="0" smtClean="0"/>
              <a:t> </a:t>
            </a:r>
            <a:endParaRPr lang="fi-FI" sz="1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4D80-E5C7-43E5-8C37-AFC384C4D732}" type="datetime1">
              <a:rPr lang="fi-FI" smtClean="0"/>
              <a:t>30.4.2014</a:t>
            </a:fld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FB2-350C-4D14-9041-2392A9F69A4F}" type="slidenum">
              <a:rPr lang="en-GB" smtClean="0"/>
              <a:t>6</a:t>
            </a:fld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98204"/>
            <a:ext cx="4320481" cy="155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i 5"/>
          <p:cNvSpPr/>
          <p:nvPr/>
        </p:nvSpPr>
        <p:spPr>
          <a:xfrm>
            <a:off x="7308304" y="5478177"/>
            <a:ext cx="854135" cy="278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8" b="45117"/>
          <a:stretch/>
        </p:blipFill>
        <p:spPr bwMode="auto">
          <a:xfrm>
            <a:off x="6588224" y="1519708"/>
            <a:ext cx="2430685" cy="29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uora nuoliyhdysviiva 9"/>
          <p:cNvCxnSpPr/>
          <p:nvPr/>
        </p:nvCxnSpPr>
        <p:spPr>
          <a:xfrm>
            <a:off x="6372200" y="4365104"/>
            <a:ext cx="21602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yöristetty kuvaselitesuorakulmio 6"/>
          <p:cNvSpPr/>
          <p:nvPr/>
        </p:nvSpPr>
        <p:spPr>
          <a:xfrm>
            <a:off x="5724127" y="6201527"/>
            <a:ext cx="1800201" cy="467833"/>
          </a:xfrm>
          <a:prstGeom prst="wedgeRoundRectCallout">
            <a:avLst>
              <a:gd name="adj1" fmla="val 49900"/>
              <a:gd name="adj2" fmla="val -1424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5760132" y="6165304"/>
            <a:ext cx="169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Sivun navigaatio-</a:t>
            </a:r>
          </a:p>
          <a:p>
            <a:r>
              <a:rPr lang="fi-FI" sz="1400" dirty="0" smtClean="0"/>
              <a:t>tason </a:t>
            </a:r>
            <a:r>
              <a:rPr lang="fi-FI" sz="1400" dirty="0" err="1" smtClean="0"/>
              <a:t>id-numero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7351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Tarkemmin </a:t>
            </a:r>
            <a:r>
              <a:rPr lang="fi-FI" dirty="0" err="1" smtClean="0"/>
              <a:t>id-numeron</a:t>
            </a:r>
            <a:r>
              <a:rPr lang="fi-FI" dirty="0" smtClean="0"/>
              <a:t> käytöstä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628800"/>
            <a:ext cx="5940152" cy="3312368"/>
          </a:xfrm>
        </p:spPr>
        <p:txBody>
          <a:bodyPr>
            <a:normAutofit fontScale="92500" lnSpcReduction="20000"/>
          </a:bodyPr>
          <a:lstStyle/>
          <a:p>
            <a:r>
              <a:rPr lang="fi-FI" dirty="0" err="1" smtClean="0"/>
              <a:t>Id-numerolla</a:t>
            </a:r>
            <a:r>
              <a:rPr lang="fi-FI" dirty="0" smtClean="0"/>
              <a:t> voi hakea </a:t>
            </a:r>
            <a:r>
              <a:rPr lang="fi-FI" dirty="0"/>
              <a:t>kaikki </a:t>
            </a:r>
            <a:r>
              <a:rPr lang="fi-FI" dirty="0" smtClean="0"/>
              <a:t>tiettyyn navigaatiotasoon </a:t>
            </a:r>
            <a:r>
              <a:rPr lang="fi-FI" dirty="0"/>
              <a:t>liitetyt sisällöt tai </a:t>
            </a:r>
            <a:r>
              <a:rPr lang="fi-FI" dirty="0" smtClean="0"/>
              <a:t>rajata haun vain </a:t>
            </a:r>
            <a:r>
              <a:rPr lang="fi-FI" dirty="0"/>
              <a:t>johonkin sisältötyyppiin </a:t>
            </a:r>
            <a:r>
              <a:rPr lang="fi-FI" dirty="0" smtClean="0"/>
              <a:t>(esim</a:t>
            </a:r>
            <a:r>
              <a:rPr lang="fi-FI" dirty="0"/>
              <a:t>. </a:t>
            </a:r>
            <a:r>
              <a:rPr lang="fi-FI" dirty="0" smtClean="0"/>
              <a:t>tapahtumiin</a:t>
            </a:r>
            <a:r>
              <a:rPr lang="fi-FI" dirty="0"/>
              <a:t>)</a:t>
            </a:r>
            <a:r>
              <a:rPr lang="fi-FI" dirty="0" smtClean="0"/>
              <a:t>.</a:t>
            </a:r>
          </a:p>
          <a:p>
            <a:r>
              <a:rPr lang="fi-FI" dirty="0" smtClean="0"/>
              <a:t>Hakuun </a:t>
            </a:r>
            <a:r>
              <a:rPr lang="fi-FI" dirty="0"/>
              <a:t>voi laittaa samalla </a:t>
            </a:r>
            <a:r>
              <a:rPr lang="fi-FI" dirty="0" smtClean="0"/>
              <a:t>jonkin </a:t>
            </a:r>
            <a:r>
              <a:rPr lang="fi-FI" dirty="0"/>
              <a:t>luokittelun rajaukseksi (</a:t>
            </a:r>
            <a:r>
              <a:rPr lang="fi-FI" dirty="0" smtClean="0"/>
              <a:t>esim</a:t>
            </a:r>
            <a:r>
              <a:rPr lang="fi-FI" dirty="0"/>
              <a:t>. kaikki kulttuurikeskuksen lasten </a:t>
            </a:r>
            <a:r>
              <a:rPr lang="fi-FI" dirty="0" smtClean="0"/>
              <a:t>tapahtumat).</a:t>
            </a:r>
          </a:p>
          <a:p>
            <a:pPr lvl="1"/>
            <a:r>
              <a:rPr lang="fi-FI" dirty="0" smtClean="0"/>
              <a:t>Kun </a:t>
            </a:r>
            <a:r>
              <a:rPr lang="fi-FI" dirty="0"/>
              <a:t>on haettu listaus kaikista tason sisällöistä, voidaan palautetussa datassa olevilla sisällön </a:t>
            </a:r>
            <a:r>
              <a:rPr lang="fi-FI" dirty="0" err="1" smtClean="0"/>
              <a:t>id-numeroilla</a:t>
            </a:r>
            <a:r>
              <a:rPr lang="fi-FI" dirty="0" smtClean="0"/>
              <a:t> hakea </a:t>
            </a:r>
            <a:r>
              <a:rPr lang="fi-FI" dirty="0"/>
              <a:t>kaikki tarkemmat ominaisuudet halutulle sisällölle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4D80-E5C7-43E5-8C37-AFC384C4D732}" type="datetime1">
              <a:rPr lang="fi-FI" smtClean="0"/>
              <a:t>30.4.2014</a:t>
            </a:fld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FB2-350C-4D14-9041-2392A9F69A4F}" type="slidenum">
              <a:rPr lang="en-GB" smtClean="0"/>
              <a:t>7</a:t>
            </a:fld>
            <a:endParaRPr lang="en-GB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8" r="23579"/>
          <a:stretch/>
        </p:blipFill>
        <p:spPr>
          <a:xfrm>
            <a:off x="6084168" y="1662603"/>
            <a:ext cx="2965099" cy="5195397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5144"/>
            <a:ext cx="4320481" cy="155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i 7"/>
          <p:cNvSpPr/>
          <p:nvPr/>
        </p:nvSpPr>
        <p:spPr>
          <a:xfrm>
            <a:off x="7164288" y="5505117"/>
            <a:ext cx="854135" cy="278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yöristetty kuvaselitesuorakulmio 8"/>
          <p:cNvSpPr/>
          <p:nvPr/>
        </p:nvSpPr>
        <p:spPr>
          <a:xfrm>
            <a:off x="5580111" y="6228467"/>
            <a:ext cx="1800201" cy="467833"/>
          </a:xfrm>
          <a:prstGeom prst="wedgeRoundRectCallout">
            <a:avLst>
              <a:gd name="adj1" fmla="val 49900"/>
              <a:gd name="adj2" fmla="val -1424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/>
          <p:cNvSpPr txBox="1"/>
          <p:nvPr/>
        </p:nvSpPr>
        <p:spPr>
          <a:xfrm>
            <a:off x="5616116" y="6192244"/>
            <a:ext cx="169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Sivun navigaatio-</a:t>
            </a:r>
          </a:p>
          <a:p>
            <a:r>
              <a:rPr lang="fi-FI" sz="1400" dirty="0" smtClean="0"/>
              <a:t>tason </a:t>
            </a:r>
            <a:r>
              <a:rPr lang="fi-FI" sz="1400" dirty="0" err="1" smtClean="0"/>
              <a:t>id-numero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8008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Kuntalaisten tarpeet vs.</a:t>
            </a:r>
            <a:br>
              <a:rPr lang="fi-FI" dirty="0" smtClean="0"/>
            </a:br>
            <a:r>
              <a:rPr lang="fi-FI" dirty="0" smtClean="0"/>
              <a:t>rajapinnan mahdollisuudet 1/2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/>
            <a:r>
              <a:rPr lang="en-AU" dirty="0" err="1"/>
              <a:t>Tärkein</a:t>
            </a:r>
            <a:r>
              <a:rPr lang="en-AU" dirty="0"/>
              <a:t> </a:t>
            </a:r>
            <a:r>
              <a:rPr lang="en-AU" dirty="0" err="1"/>
              <a:t>syy</a:t>
            </a:r>
            <a:r>
              <a:rPr lang="en-AU" dirty="0"/>
              <a:t> Espoon </a:t>
            </a:r>
            <a:r>
              <a:rPr lang="en-AU" dirty="0" err="1"/>
              <a:t>kaupungin</a:t>
            </a:r>
            <a:r>
              <a:rPr lang="en-AU" dirty="0"/>
              <a:t> </a:t>
            </a:r>
            <a:r>
              <a:rPr lang="en-AU" dirty="0" err="1"/>
              <a:t>verkkosivuilla</a:t>
            </a:r>
            <a:r>
              <a:rPr lang="en-AU" dirty="0"/>
              <a:t> </a:t>
            </a:r>
            <a:r>
              <a:rPr lang="en-AU" dirty="0" err="1"/>
              <a:t>käymiseen</a:t>
            </a:r>
            <a:r>
              <a:rPr lang="en-AU" dirty="0"/>
              <a:t> </a:t>
            </a:r>
            <a:r>
              <a:rPr lang="en-AU" dirty="0" err="1"/>
              <a:t>ovat</a:t>
            </a:r>
            <a:r>
              <a:rPr lang="en-AU" dirty="0"/>
              <a:t> </a:t>
            </a:r>
            <a:r>
              <a:rPr lang="en-AU" b="1" dirty="0" err="1"/>
              <a:t>perustiedot</a:t>
            </a:r>
            <a:r>
              <a:rPr lang="en-AU" b="1" dirty="0"/>
              <a:t> </a:t>
            </a:r>
            <a:r>
              <a:rPr lang="en-AU" b="1" dirty="0" err="1"/>
              <a:t>kaupungin</a:t>
            </a:r>
            <a:r>
              <a:rPr lang="en-AU" b="1" dirty="0"/>
              <a:t> </a:t>
            </a:r>
            <a:r>
              <a:rPr lang="en-AU" b="1" dirty="0" err="1"/>
              <a:t>palveluista</a:t>
            </a:r>
            <a:r>
              <a:rPr lang="en-AU" b="1" dirty="0"/>
              <a:t> </a:t>
            </a:r>
            <a:r>
              <a:rPr lang="en-AU" b="1" dirty="0" err="1"/>
              <a:t>ja</a:t>
            </a:r>
            <a:r>
              <a:rPr lang="en-AU" b="1" dirty="0"/>
              <a:t> </a:t>
            </a:r>
            <a:r>
              <a:rPr lang="en-AU" b="1" dirty="0" err="1"/>
              <a:t>yhteystiedoista</a:t>
            </a:r>
            <a:r>
              <a:rPr lang="en-AU" dirty="0"/>
              <a:t>, </a:t>
            </a:r>
            <a:r>
              <a:rPr lang="en-AU" dirty="0" err="1"/>
              <a:t>käyminen</a:t>
            </a:r>
            <a:r>
              <a:rPr lang="en-AU" dirty="0"/>
              <a:t> </a:t>
            </a:r>
            <a:r>
              <a:rPr lang="en-AU" dirty="0" err="1"/>
              <a:t>niiden</a:t>
            </a:r>
            <a:r>
              <a:rPr lang="en-AU" dirty="0"/>
              <a:t> </a:t>
            </a:r>
            <a:r>
              <a:rPr lang="en-AU" dirty="0" err="1"/>
              <a:t>takia</a:t>
            </a:r>
            <a:r>
              <a:rPr lang="en-AU" dirty="0"/>
              <a:t> on </a:t>
            </a:r>
            <a:r>
              <a:rPr lang="en-AU" dirty="0" err="1"/>
              <a:t>lisääntynyt</a:t>
            </a:r>
            <a:r>
              <a:rPr lang="en-AU" dirty="0"/>
              <a:t> </a:t>
            </a:r>
            <a:r>
              <a:rPr lang="en-AU" dirty="0" err="1"/>
              <a:t>huomattavasti</a:t>
            </a:r>
            <a:r>
              <a:rPr lang="en-AU" dirty="0"/>
              <a:t> </a:t>
            </a:r>
            <a:r>
              <a:rPr lang="en-AU" dirty="0" err="1"/>
              <a:t>aiempiin</a:t>
            </a:r>
            <a:r>
              <a:rPr lang="en-AU" dirty="0"/>
              <a:t> </a:t>
            </a:r>
            <a:r>
              <a:rPr lang="en-AU" dirty="0" err="1"/>
              <a:t>tutkimuksiin</a:t>
            </a:r>
            <a:r>
              <a:rPr lang="en-AU" dirty="0"/>
              <a:t> </a:t>
            </a:r>
            <a:r>
              <a:rPr lang="en-AU" dirty="0" err="1"/>
              <a:t>verrattuna</a:t>
            </a:r>
            <a:r>
              <a:rPr lang="en-AU" dirty="0"/>
              <a:t>.</a:t>
            </a:r>
          </a:p>
          <a:p>
            <a:pPr marL="285750" indent="-285750"/>
            <a:r>
              <a:rPr lang="en-AU" dirty="0" err="1"/>
              <a:t>Myös</a:t>
            </a:r>
            <a:r>
              <a:rPr lang="en-AU" dirty="0"/>
              <a:t> </a:t>
            </a:r>
            <a:r>
              <a:rPr lang="en-AU" dirty="0" err="1"/>
              <a:t>sähköisten</a:t>
            </a:r>
            <a:r>
              <a:rPr lang="en-AU" dirty="0"/>
              <a:t> </a:t>
            </a:r>
            <a:r>
              <a:rPr lang="en-AU" dirty="0" err="1"/>
              <a:t>asiointipalvelujen</a:t>
            </a:r>
            <a:r>
              <a:rPr lang="en-AU" dirty="0"/>
              <a:t> </a:t>
            </a:r>
            <a:r>
              <a:rPr lang="en-AU" dirty="0" err="1"/>
              <a:t>takia</a:t>
            </a:r>
            <a:r>
              <a:rPr lang="en-AU" dirty="0"/>
              <a:t> </a:t>
            </a:r>
            <a:r>
              <a:rPr lang="en-AU" dirty="0" err="1"/>
              <a:t>sivustolla</a:t>
            </a:r>
            <a:r>
              <a:rPr lang="en-AU" dirty="0"/>
              <a:t> </a:t>
            </a:r>
            <a:r>
              <a:rPr lang="en-AU" dirty="0" err="1"/>
              <a:t>käydään</a:t>
            </a:r>
            <a:r>
              <a:rPr lang="en-AU" dirty="0"/>
              <a:t> </a:t>
            </a:r>
            <a:r>
              <a:rPr lang="en-AU" dirty="0" err="1"/>
              <a:t>aiempaa</a:t>
            </a:r>
            <a:r>
              <a:rPr lang="en-AU" dirty="0"/>
              <a:t> </a:t>
            </a:r>
            <a:r>
              <a:rPr lang="en-AU" dirty="0" err="1"/>
              <a:t>enemmän</a:t>
            </a:r>
            <a:r>
              <a:rPr lang="en-AU" dirty="0"/>
              <a:t>.</a:t>
            </a:r>
          </a:p>
          <a:p>
            <a:pPr marL="285750" indent="-285750"/>
            <a:r>
              <a:rPr lang="en-AU" dirty="0" err="1"/>
              <a:t>Tiedotteiden</a:t>
            </a:r>
            <a:r>
              <a:rPr lang="en-AU" dirty="0"/>
              <a:t> </a:t>
            </a:r>
            <a:r>
              <a:rPr lang="en-AU" dirty="0" err="1"/>
              <a:t>ja</a:t>
            </a:r>
            <a:r>
              <a:rPr lang="en-AU" dirty="0"/>
              <a:t> </a:t>
            </a:r>
            <a:r>
              <a:rPr lang="en-AU" dirty="0" err="1"/>
              <a:t>uutisten</a:t>
            </a:r>
            <a:r>
              <a:rPr lang="en-AU" dirty="0"/>
              <a:t> </a:t>
            </a:r>
            <a:r>
              <a:rPr lang="en-AU" dirty="0" err="1"/>
              <a:t>takia</a:t>
            </a:r>
            <a:r>
              <a:rPr lang="en-AU" dirty="0"/>
              <a:t> </a:t>
            </a:r>
            <a:r>
              <a:rPr lang="en-AU" dirty="0" err="1"/>
              <a:t>sivuilla</a:t>
            </a:r>
            <a:r>
              <a:rPr lang="en-AU" dirty="0"/>
              <a:t> </a:t>
            </a:r>
            <a:r>
              <a:rPr lang="en-AU" dirty="0" err="1"/>
              <a:t>käyminen</a:t>
            </a:r>
            <a:r>
              <a:rPr lang="en-AU" dirty="0"/>
              <a:t> </a:t>
            </a:r>
            <a:r>
              <a:rPr lang="en-AU" dirty="0" err="1"/>
              <a:t>taas</a:t>
            </a:r>
            <a:r>
              <a:rPr lang="en-AU" dirty="0"/>
              <a:t> on </a:t>
            </a:r>
            <a:r>
              <a:rPr lang="en-AU" dirty="0" err="1"/>
              <a:t>vähentynyt</a:t>
            </a:r>
            <a:r>
              <a:rPr lang="en-AU" dirty="0" smtClean="0"/>
              <a:t>.</a:t>
            </a:r>
          </a:p>
          <a:p>
            <a:pPr marL="285750" indent="-285750"/>
            <a:endParaRPr lang="fi-FI" dirty="0" smtClean="0"/>
          </a:p>
          <a:p>
            <a:pPr marL="0" indent="0">
              <a:buNone/>
            </a:pPr>
            <a:r>
              <a:rPr lang="fi-FI" sz="1300" dirty="0" smtClean="0"/>
              <a:t>TNS </a:t>
            </a:r>
            <a:r>
              <a:rPr lang="fi-FI" sz="1300" dirty="0"/>
              <a:t>Gallup, </a:t>
            </a:r>
            <a:r>
              <a:rPr lang="fi-FI" sz="1300" dirty="0" smtClean="0"/>
              <a:t>puhelintutkimus </a:t>
            </a:r>
            <a:r>
              <a:rPr lang="fi-FI" sz="1300" dirty="0" err="1"/>
              <a:t>espoo.fi-sivustosta</a:t>
            </a:r>
            <a:r>
              <a:rPr lang="fi-FI" sz="1300" dirty="0"/>
              <a:t> ja sähköisestä asioinnista </a:t>
            </a:r>
            <a:r>
              <a:rPr lang="fi-FI" sz="1300" dirty="0" smtClean="0"/>
              <a:t>14.</a:t>
            </a:r>
            <a:r>
              <a:rPr lang="fi-FI" sz="1300" dirty="0" smtClean="0">
                <a:latin typeface="Arial"/>
                <a:cs typeface="Arial"/>
              </a:rPr>
              <a:t>–</a:t>
            </a:r>
            <a:r>
              <a:rPr lang="fi-FI" sz="1300" dirty="0" smtClean="0"/>
              <a:t>27.1.2013</a:t>
            </a:r>
            <a:r>
              <a:rPr lang="fi-FI" sz="1300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4D80-E5C7-43E5-8C37-AFC384C4D732}" type="datetime1">
              <a:rPr lang="fi-FI" smtClean="0"/>
              <a:t>30.4.2014</a:t>
            </a:fld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FB2-350C-4D14-9041-2392A9F69A4F}" type="slidenum">
              <a:rPr lang="en-GB" smtClean="0"/>
              <a:t>8</a:t>
            </a:fld>
            <a:endParaRPr lang="en-GB"/>
          </a:p>
        </p:txBody>
      </p:sp>
      <p:grpSp>
        <p:nvGrpSpPr>
          <p:cNvPr id="18" name="Ryhmä 17"/>
          <p:cNvGrpSpPr/>
          <p:nvPr/>
        </p:nvGrpSpPr>
        <p:grpSpPr>
          <a:xfrm>
            <a:off x="539552" y="1301859"/>
            <a:ext cx="2088232" cy="830997"/>
            <a:chOff x="539552" y="1301859"/>
            <a:chExt cx="2088232" cy="830997"/>
          </a:xfrm>
        </p:grpSpPr>
        <p:sp>
          <p:nvSpPr>
            <p:cNvPr id="6" name="Pyöristetty kuvaselitesuorakulmio 5"/>
            <p:cNvSpPr/>
            <p:nvPr/>
          </p:nvSpPr>
          <p:spPr>
            <a:xfrm>
              <a:off x="539552" y="1301859"/>
              <a:ext cx="2088232" cy="830997"/>
            </a:xfrm>
            <a:prstGeom prst="wedgeRoundRectCallout">
              <a:avLst>
                <a:gd name="adj1" fmla="val -4857"/>
                <a:gd name="adj2" fmla="val 12507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Tekstiruutu 6"/>
            <p:cNvSpPr txBox="1"/>
            <p:nvPr/>
          </p:nvSpPr>
          <p:spPr>
            <a:xfrm>
              <a:off x="539552" y="1301859"/>
              <a:ext cx="20882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 smtClean="0"/>
                <a:t>Tiedot kirjoitettu html-sisältöön, ei tuoda tietokannasta.</a:t>
              </a:r>
              <a:endParaRPr lang="fi-FI" sz="1600" dirty="0"/>
            </a:p>
          </p:txBody>
        </p:sp>
      </p:grpSp>
      <p:grpSp>
        <p:nvGrpSpPr>
          <p:cNvPr id="11" name="Ryhmä 10"/>
          <p:cNvGrpSpPr/>
          <p:nvPr/>
        </p:nvGrpSpPr>
        <p:grpSpPr>
          <a:xfrm>
            <a:off x="4499992" y="5085184"/>
            <a:ext cx="1872208" cy="830997"/>
            <a:chOff x="4499992" y="5085184"/>
            <a:chExt cx="1872208" cy="830997"/>
          </a:xfrm>
        </p:grpSpPr>
        <p:sp>
          <p:nvSpPr>
            <p:cNvPr id="8" name="Pyöristetty kuvaselitesuorakulmio 7"/>
            <p:cNvSpPr/>
            <p:nvPr/>
          </p:nvSpPr>
          <p:spPr>
            <a:xfrm>
              <a:off x="4499992" y="5085184"/>
              <a:ext cx="1872208" cy="792088"/>
            </a:xfrm>
            <a:prstGeom prst="wedgeRoundRectCallout">
              <a:avLst>
                <a:gd name="adj1" fmla="val -56437"/>
                <a:gd name="adj2" fmla="val -86387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Tekstiruutu 8"/>
            <p:cNvSpPr txBox="1"/>
            <p:nvPr/>
          </p:nvSpPr>
          <p:spPr>
            <a:xfrm>
              <a:off x="4499992" y="5085184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 smtClean="0"/>
                <a:t>Seurataan nykyisin </a:t>
              </a:r>
              <a:r>
                <a:rPr lang="fi-FI" sz="1600" dirty="0" err="1" smtClean="0"/>
                <a:t>some-kanavien</a:t>
              </a:r>
              <a:r>
                <a:rPr lang="fi-FI" sz="1600" dirty="0" smtClean="0"/>
                <a:t> kautta?</a:t>
              </a:r>
              <a:endParaRPr lang="fi-FI" sz="1600" dirty="0"/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6588224" y="2916233"/>
            <a:ext cx="2016224" cy="1077219"/>
            <a:chOff x="6588224" y="2916233"/>
            <a:chExt cx="2016224" cy="1077219"/>
          </a:xfrm>
        </p:grpSpPr>
        <p:sp>
          <p:nvSpPr>
            <p:cNvPr id="12" name="Pyöristetty kuvaselitesuorakulmio 11"/>
            <p:cNvSpPr/>
            <p:nvPr/>
          </p:nvSpPr>
          <p:spPr>
            <a:xfrm>
              <a:off x="6588224" y="2916233"/>
              <a:ext cx="2016224" cy="1077219"/>
            </a:xfrm>
            <a:prstGeom prst="wedgeRoundRectCallout">
              <a:avLst>
                <a:gd name="adj1" fmla="val -68272"/>
                <a:gd name="adj2" fmla="val 3930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6588224" y="2916234"/>
              <a:ext cx="20162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 smtClean="0"/>
                <a:t>Rajapinta kattaa vain julkaisu-järjestelmän, ei yksittäisiä palveluja.</a:t>
              </a:r>
              <a:endParaRPr lang="fi-FI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438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Kuntalaisten tarpeet vs.</a:t>
            </a:r>
            <a:br>
              <a:rPr lang="fi-FI" dirty="0"/>
            </a:br>
            <a:r>
              <a:rPr lang="fi-FI" dirty="0"/>
              <a:t>rajapinnan </a:t>
            </a:r>
            <a:r>
              <a:rPr lang="fi-FI" dirty="0" smtClean="0"/>
              <a:t>mahdollisuudet 2/2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4D80-E5C7-43E5-8C37-AFC384C4D732}" type="datetime1">
              <a:rPr lang="fi-FI" smtClean="0"/>
              <a:t>30.4.2014</a:t>
            </a:fld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FB2-350C-4D14-9041-2392A9F69A4F}" type="slidenum">
              <a:rPr lang="en-GB" smtClean="0"/>
              <a:t>9</a:t>
            </a:fld>
            <a:endParaRPr lang="en-GB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2" r="23644"/>
          <a:stretch/>
        </p:blipFill>
        <p:spPr>
          <a:xfrm>
            <a:off x="4922297" y="1916833"/>
            <a:ext cx="4186207" cy="410445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8" r="23579"/>
          <a:stretch/>
        </p:blipFill>
        <p:spPr>
          <a:xfrm>
            <a:off x="2975053" y="1617979"/>
            <a:ext cx="2965099" cy="5195397"/>
          </a:xfrm>
          <a:prstGeom prst="rect">
            <a:avLst/>
          </a:prstGeom>
        </p:spPr>
      </p:pic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r="23434"/>
          <a:stretch/>
        </p:blipFill>
        <p:spPr>
          <a:xfrm>
            <a:off x="35496" y="1933575"/>
            <a:ext cx="3384376" cy="3617297"/>
          </a:xfrm>
        </p:spPr>
      </p:pic>
      <p:sp>
        <p:nvSpPr>
          <p:cNvPr id="8" name="Tekstiruutu 7"/>
          <p:cNvSpPr txBox="1"/>
          <p:nvPr/>
        </p:nvSpPr>
        <p:spPr>
          <a:xfrm>
            <a:off x="-3651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Esimerkit hanke- (vas.), dokumentti- ja asiointipalvelusivuista.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0720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spoon kaupunk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0BB"/>
      </a:accent1>
      <a:accent2>
        <a:srgbClr val="FFCE00"/>
      </a:accent2>
      <a:accent3>
        <a:srgbClr val="249FFF"/>
      </a:accent3>
      <a:accent4>
        <a:srgbClr val="C6DB00"/>
      </a:accent4>
      <a:accent5>
        <a:srgbClr val="FF7300"/>
      </a:accent5>
      <a:accent6>
        <a:srgbClr val="DB0C41"/>
      </a:accent6>
      <a:hlink>
        <a:srgbClr val="0000FF"/>
      </a:hlink>
      <a:folHlink>
        <a:srgbClr val="800080"/>
      </a:folHlink>
    </a:clrScheme>
    <a:fontScheme name="Espoo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poon asiakirja" ma:contentTypeID="0x0101007C970E7401674D358AD84DA46CFD702A01001F7B10A500A5AD4E8399F5059ACCF473" ma:contentTypeVersion="4" ma:contentTypeDescription="Luo uusi asiakirja." ma:contentTypeScope="" ma:versionID="e4d26441b9c8a892c1a36e55df49aa58">
  <xsd:schema xmlns:xsd="http://www.w3.org/2001/XMLSchema" xmlns:xs="http://www.w3.org/2001/XMLSchema" xmlns:p="http://schemas.microsoft.com/office/2006/metadata/properties" xmlns:ns2="92196382-5f17-44e5-a4ac-52a94aa83272" xmlns:ns3="331115a8-4b91-44c1-abf6-fa63605d9b21" xmlns:ns4="1b5457c9-e75d-40e7-a670-6d37b0c84b6c" targetNamespace="http://schemas.microsoft.com/office/2006/metadata/properties" ma:root="true" ma:fieldsID="be135564adfa35f4d98806581b11a749" ns2:_="" ns3:_="" ns4:_="">
    <xsd:import namespace="92196382-5f17-44e5-a4ac-52a94aa83272"/>
    <xsd:import namespace="331115a8-4b91-44c1-abf6-fa63605d9b21"/>
    <xsd:import namespace="1b5457c9-e75d-40e7-a670-6d37b0c84b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3:TaxCatchAllLabel" minOccurs="0"/>
                <xsd:element ref="ns4:Asiakirjatyyppi" minOccurs="0"/>
                <xsd:element ref="ns4:As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96382-5f17-44e5-a4ac-52a94aa8327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description="" ma:hidden="true" ma:list="{8fa07349-1b91-43b7-b93b-f6a4442b91ae}" ma:internalName="TaxCatchAll" ma:showField="CatchAllData" ma:web="92196382-5f17-44e5-a4ac-52a94aa832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115a8-4b91-44c1-abf6-fa63605d9b21" elementFormDefault="qualified">
    <xsd:import namespace="http://schemas.microsoft.com/office/2006/documentManagement/types"/>
    <xsd:import namespace="http://schemas.microsoft.com/office/infopath/2007/PartnerControls"/>
    <xsd:element name="TaxCatchAllLabel" ma:index="12" nillable="true" ma:displayName="Taxonomy Catch All Column1" ma:description="" ma:hidden="true" ma:list="{c513fc96-f0b1-497e-bebe-3d3039c90550}" ma:internalName="TaxCatchAllLabel" ma:readOnly="true" ma:showField="CatchAllDataLabel" ma:web="331115a8-4b91-44c1-abf6-fa63605d9b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457c9-e75d-40e7-a670-6d37b0c84b6c" elementFormDefault="qualified">
    <xsd:import namespace="http://schemas.microsoft.com/office/2006/documentManagement/types"/>
    <xsd:import namespace="http://schemas.microsoft.com/office/infopath/2007/PartnerControls"/>
    <xsd:element name="Asiakirjatyyppi" ma:index="13" nillable="true" ma:displayName="Asiakirjatyyppi" ma:format="Dropdown" ma:internalName="Asiakirjatyyppi">
      <xsd:simpleType>
        <xsd:restriction base="dms:Choice">
          <xsd:enumeration value="Muistio"/>
          <xsd:enumeration value="Ohje"/>
          <xsd:enumeration value="Pikaohje (pdf)"/>
          <xsd:enumeration value="PPT-esitys"/>
          <xsd:enumeration value="Snoobi-ohje (pdf)"/>
          <xsd:enumeration value="Tekstisisältö verkkosivuille"/>
          <xsd:enumeration value="Tilaus, tarjous, sopimus tms."/>
          <xsd:enumeration value="Uutiskirje"/>
          <xsd:enumeration value="Muu"/>
        </xsd:restriction>
      </xsd:simpleType>
    </xsd:element>
    <xsd:element name="Asia" ma:index="14" nillable="true" ma:displayName="Asia" ma:format="Dropdown" ma:internalName="Asia">
      <xsd:simpleType>
        <xsd:restriction base="dms:Choice">
          <xsd:enumeration value="Espoo.fi"/>
          <xsd:enumeration value="Essi"/>
          <xsd:enumeration value="Kävijäseuranta"/>
          <xsd:enumeration value="Mobiiliversio"/>
          <xsd:enumeration value="NC-ohje"/>
          <xsd:enumeration value="NC (muut)"/>
          <xsd:enumeration value="Sosiaalinen media"/>
          <xsd:enumeration value="Verkkoviestinnän kehittäminen"/>
          <xsd:enumeration value="Yleistä verkkoviestinnästä"/>
          <xsd:enumeration value="Muu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ia xmlns="1b5457c9-e75d-40e7-a670-6d37b0c84b6c">Espoo.fi</Asia>
    <Asiakirjatyyppi xmlns="1b5457c9-e75d-40e7-a670-6d37b0c84b6c">PPT-esitys</Asiakirjatyyppi>
    <TaxCatchAll xmlns="92196382-5f17-44e5-a4ac-52a94aa83272"/>
    <_dlc_DocId xmlns="92196382-5f17-44e5-a4ac-52a94aa83272">YHTEISET-476-1886</_dlc_DocId>
    <_dlc_DocIdUrl xmlns="92196382-5f17-44e5-a4ac-52a94aa83272">
      <Url>http://tyotilat.espoo.fi/yhteiset/verkostot/viestinta/_layouts/DocIdRedir.aspx?ID=YHTEISET-476-1886</Url>
      <Description>YHTEISET-476-1886</Description>
    </_dlc_DocIdUrl>
  </documentManagement>
</p:properties>
</file>

<file path=customXml/itemProps1.xml><?xml version="1.0" encoding="utf-8"?>
<ds:datastoreItem xmlns:ds="http://schemas.openxmlformats.org/officeDocument/2006/customXml" ds:itemID="{C37A0456-EFA7-4170-ABD7-F155362803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196382-5f17-44e5-a4ac-52a94aa83272"/>
    <ds:schemaRef ds:uri="331115a8-4b91-44c1-abf6-fa63605d9b21"/>
    <ds:schemaRef ds:uri="1b5457c9-e75d-40e7-a670-6d37b0c84b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792052-BAF6-4A24-AB69-DB7D9724C6C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152F411-6AC5-4F4F-9444-89E1F6FD94C5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A82E1F5B-68FB-45F1-A3CD-30A02720352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70B1FD9-1C3B-42AA-B53B-D2DF1445E491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92196382-5f17-44e5-a4ac-52a94aa83272"/>
    <ds:schemaRef ds:uri="http://purl.org/dc/elements/1.1/"/>
    <ds:schemaRef ds:uri="http://schemas.microsoft.com/office/2006/documentManagement/types"/>
    <ds:schemaRef ds:uri="http://www.w3.org/XML/1998/namespace"/>
    <ds:schemaRef ds:uri="331115a8-4b91-44c1-abf6-fa63605d9b21"/>
    <ds:schemaRef ds:uri="http://schemas.microsoft.com/office/infopath/2007/PartnerControls"/>
    <ds:schemaRef ds:uri="1b5457c9-e75d-40e7-a670-6d37b0c84b6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792</TotalTime>
  <Words>425</Words>
  <Application>Microsoft Office PowerPoint</Application>
  <PresentationFormat>Näytössä katseltava diaesitys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Blank</vt:lpstr>
      <vt:lpstr>Avoin rajapinta Espoon kaupungin internet-sivuille</vt:lpstr>
      <vt:lpstr>espoo.fi avoin rajapinta</vt:lpstr>
      <vt:lpstr>Espoon kulttuurikeskuksen mobiilisivut 1/2</vt:lpstr>
      <vt:lpstr>Espoon kulttuurikeskuksen mobiilisivut 2/2</vt:lpstr>
      <vt:lpstr>Miksi rajapinta eikä rss-syöte?</vt:lpstr>
      <vt:lpstr>Miten espoo.fi-rajapinta toimii?</vt:lpstr>
      <vt:lpstr>Tarkemmin id-numeron käytöstä</vt:lpstr>
      <vt:lpstr>Kuntalaisten tarpeet vs. rajapinnan mahdollisuudet 1/2</vt:lpstr>
      <vt:lpstr>Kuntalaisten tarpeet vs. rajapinnan mahdollisuudet 2/2</vt:lpstr>
    </vt:vector>
  </TitlesOfParts>
  <Company>Espoon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Avoin rajapinta Espoon kaupungin verkkosivuille</dc:title>
  <dc:creator>Pakkala Virpi</dc:creator>
  <cp:lastModifiedBy>Kekkonen Hami</cp:lastModifiedBy>
  <cp:revision>52</cp:revision>
  <dcterms:created xsi:type="dcterms:W3CDTF">2014-04-16T05:44:54Z</dcterms:created>
  <dcterms:modified xsi:type="dcterms:W3CDTF">2014-04-30T10:53:08Z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0x0101007C970E7401674D358AD84DA46CFD702A01001F7B10A500A5AD4E8399F5059ACCF473</vt:lpwstr>
  </property>
  <property fmtid="{D5CDD505-2E9C-101B-9397-08002B2CF9AE}" pid="3" name="_dlc_DocIdItemGuid">
    <vt:lpwstr>a42e58b2-8021-4560-9c05-3b3481caaa9d</vt:lpwstr>
  </property>
  <property fmtid="{D5CDD505-2E9C-101B-9397-08002B2CF9AE}" pid="4" name="_AdHocReviewCycleID">
    <vt:i4>487447650</vt:i4>
  </property>
  <property fmtid="{D5CDD505-2E9C-101B-9397-08002B2CF9AE}" pid="5" name="_NewReviewCycle">
    <vt:lpwstr/>
  </property>
  <property fmtid="{D5CDD505-2E9C-101B-9397-08002B2CF9AE}" pid="6" name="_EmailSubject">
    <vt:lpwstr>Vahvistus: Avoin Data ja sen julkaisutekniikat 05.05.2014 08:30</vt:lpwstr>
  </property>
  <property fmtid="{D5CDD505-2E9C-101B-9397-08002B2CF9AE}" pid="7" name="_AuthorEmail">
    <vt:lpwstr>Virpi.Pakkala@espoo.fi</vt:lpwstr>
  </property>
  <property fmtid="{D5CDD505-2E9C-101B-9397-08002B2CF9AE}" pid="8" name="_AuthorEmailDisplayName">
    <vt:lpwstr>Pakkala Virpi</vt:lpwstr>
  </property>
</Properties>
</file>