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Roboto" panose="020B0604020202020204" charset="0"/>
      <p:regular r:id="rId10"/>
      <p:bold r:id="rId11"/>
      <p:italic r:id="rId12"/>
      <p:boldItalic r:id="rId13"/>
    </p:embeddedFont>
  </p:embeddedFontLst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322566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9828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4383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20324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3392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942069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33147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2536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 flipH="1">
            <a:off x="8246400" y="4245925"/>
            <a:ext cx="897599" cy="897599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0"/>
          <p:cNvSpPr/>
          <p:nvPr/>
        </p:nvSpPr>
        <p:spPr>
          <a:xfrm flipH="1">
            <a:off x="8246400" y="4245875"/>
            <a:ext cx="897599" cy="897599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None/>
              <a:defRPr>
                <a:solidFill>
                  <a:schemeClr val="l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5pPr>
            <a:lvl6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6pPr>
            <a:lvl7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7pPr>
            <a:lvl8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8pPr>
            <a:lvl9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bg>
      <p:bgPr>
        <a:solidFill>
          <a:schemeClr val="accent4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defRPr/>
            </a:lvl1pPr>
            <a:lvl2pPr algn="ctr">
              <a:spcBef>
                <a:spcPts val="0"/>
              </a:spcBef>
              <a:defRPr/>
            </a:lvl2pPr>
            <a:lvl3pPr algn="ctr">
              <a:spcBef>
                <a:spcPts val="0"/>
              </a:spcBef>
              <a:defRPr/>
            </a:lvl3pPr>
            <a:lvl4pPr algn="ctr">
              <a:spcBef>
                <a:spcPts val="0"/>
              </a:spcBef>
              <a:defRPr/>
            </a:lvl4pPr>
            <a:lvl5pPr algn="ctr">
              <a:spcBef>
                <a:spcPts val="0"/>
              </a:spcBef>
              <a:defRPr/>
            </a:lvl5pPr>
            <a:lvl6pPr algn="ctr">
              <a:spcBef>
                <a:spcPts val="0"/>
              </a:spcBef>
              <a:defRPr/>
            </a:lvl6pPr>
            <a:lvl7pPr algn="ctr">
              <a:spcBef>
                <a:spcPts val="0"/>
              </a:spcBef>
              <a:defRPr/>
            </a:lvl7pPr>
            <a:lvl8pPr algn="ctr">
              <a:spcBef>
                <a:spcPts val="0"/>
              </a:spcBef>
              <a:defRPr/>
            </a:lvl8pPr>
            <a:lvl9pPr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bg>
      <p:bgPr>
        <a:solidFill>
          <a:schemeClr val="accent4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SzPct val="100000"/>
              <a:defRPr sz="4200"/>
            </a:lvl1pPr>
            <a:lvl2pPr>
              <a:spcBef>
                <a:spcPts val="0"/>
              </a:spcBef>
              <a:buSzPct val="100000"/>
              <a:defRPr sz="4200"/>
            </a:lvl2pPr>
            <a:lvl3pPr>
              <a:spcBef>
                <a:spcPts val="0"/>
              </a:spcBef>
              <a:buSzPct val="100000"/>
              <a:defRPr sz="4200"/>
            </a:lvl3pPr>
            <a:lvl4pPr>
              <a:spcBef>
                <a:spcPts val="0"/>
              </a:spcBef>
              <a:buSzPct val="100000"/>
              <a:defRPr sz="4200"/>
            </a:lvl4pPr>
            <a:lvl5pPr>
              <a:spcBef>
                <a:spcPts val="0"/>
              </a:spcBef>
              <a:buSzPct val="100000"/>
              <a:defRPr sz="4200"/>
            </a:lvl5pPr>
            <a:lvl6pPr>
              <a:spcBef>
                <a:spcPts val="0"/>
              </a:spcBef>
              <a:buSzPct val="100000"/>
              <a:defRPr sz="4200"/>
            </a:lvl6pPr>
            <a:lvl7pPr>
              <a:spcBef>
                <a:spcPts val="0"/>
              </a:spcBef>
              <a:buSzPct val="100000"/>
              <a:defRPr sz="4200"/>
            </a:lvl7pPr>
            <a:lvl8pPr>
              <a:spcBef>
                <a:spcPts val="0"/>
              </a:spcBef>
              <a:buSzPct val="100000"/>
              <a:defRPr sz="4200"/>
            </a:lvl8pPr>
            <a:lvl9pPr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 rot="10800000" flipH="1">
            <a:off x="0" y="1685999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" name="Shape 19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 rot="10800000" flipH="1">
            <a:off x="0" y="1685999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2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899" cy="2710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899" cy="2710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 rot="10800000" flipH="1">
            <a:off x="0" y="656399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2" name="Shape 32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599" cy="6027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SzPct val="100000"/>
              <a:defRPr sz="1800"/>
            </a:lvl1pPr>
            <a:lvl2pPr>
              <a:spcBef>
                <a:spcPts val="0"/>
              </a:spcBef>
              <a:buSzPct val="100000"/>
              <a:defRPr sz="1800"/>
            </a:lvl2pPr>
            <a:lvl3pPr>
              <a:spcBef>
                <a:spcPts val="0"/>
              </a:spcBef>
              <a:buSzPct val="100000"/>
              <a:defRPr sz="1800"/>
            </a:lvl3pPr>
            <a:lvl4pPr>
              <a:spcBef>
                <a:spcPts val="0"/>
              </a:spcBef>
              <a:buSzPct val="100000"/>
              <a:defRPr sz="1800"/>
            </a:lvl4pPr>
            <a:lvl5pPr>
              <a:spcBef>
                <a:spcPts val="0"/>
              </a:spcBef>
              <a:buSzPct val="100000"/>
              <a:defRPr sz="1800"/>
            </a:lvl5pPr>
            <a:lvl6pPr>
              <a:spcBef>
                <a:spcPts val="0"/>
              </a:spcBef>
              <a:buSzPct val="100000"/>
              <a:defRPr sz="1800"/>
            </a:lvl6pPr>
            <a:lvl7pPr>
              <a:spcBef>
                <a:spcPts val="0"/>
              </a:spcBef>
              <a:buSzPct val="100000"/>
              <a:defRPr sz="1800"/>
            </a:lvl7pPr>
            <a:lvl8pPr>
              <a:spcBef>
                <a:spcPts val="0"/>
              </a:spcBef>
              <a:buSzPct val="100000"/>
              <a:defRPr sz="1800"/>
            </a:lvl8pPr>
            <a:lvl9pPr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/>
        </p:nvSpPr>
        <p:spPr>
          <a:xfrm rot="10800000" flipH="1">
            <a:off x="3276600" y="25"/>
            <a:ext cx="5867400" cy="51434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/>
          <p:nvPr/>
        </p:nvSpPr>
        <p:spPr>
          <a:xfrm rot="-5400000">
            <a:off x="759150" y="2517450"/>
            <a:ext cx="5143499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226077" y="357800"/>
            <a:ext cx="2807999" cy="9533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2400"/>
            </a:lvl1pPr>
            <a:lvl2pPr>
              <a:spcBef>
                <a:spcPts val="0"/>
              </a:spcBef>
              <a:buSzPct val="100000"/>
              <a:defRPr sz="2400"/>
            </a:lvl2pPr>
            <a:lvl3pPr>
              <a:spcBef>
                <a:spcPts val="0"/>
              </a:spcBef>
              <a:buSzPct val="100000"/>
              <a:defRPr sz="2400"/>
            </a:lvl3pPr>
            <a:lvl4pPr>
              <a:spcBef>
                <a:spcPts val="0"/>
              </a:spcBef>
              <a:buSzPct val="100000"/>
              <a:defRPr sz="2400"/>
            </a:lvl4pPr>
            <a:lvl5pPr>
              <a:spcBef>
                <a:spcPts val="0"/>
              </a:spcBef>
              <a:buSzPct val="100000"/>
              <a:defRPr sz="2400"/>
            </a:lvl5pPr>
            <a:lvl6pPr>
              <a:spcBef>
                <a:spcPts val="0"/>
              </a:spcBef>
              <a:buSzPct val="100000"/>
              <a:defRPr sz="2400"/>
            </a:lvl6pPr>
            <a:lvl7pPr>
              <a:spcBef>
                <a:spcPts val="0"/>
              </a:spcBef>
              <a:buSzPct val="100000"/>
              <a:defRPr sz="2400"/>
            </a:lvl7pPr>
            <a:lvl8pPr>
              <a:spcBef>
                <a:spcPts val="0"/>
              </a:spcBef>
              <a:buSzPct val="100000"/>
              <a:defRPr sz="2400"/>
            </a:lvl8pPr>
            <a:lvl9pPr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7999" cy="31634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SzPct val="100000"/>
              <a:defRPr sz="6000"/>
            </a:lvl1pPr>
            <a:lvl2pPr>
              <a:spcBef>
                <a:spcPts val="0"/>
              </a:spcBef>
              <a:buSzPct val="100000"/>
              <a:defRPr sz="6000"/>
            </a:lvl2pPr>
            <a:lvl3pPr>
              <a:spcBef>
                <a:spcPts val="0"/>
              </a:spcBef>
              <a:buSzPct val="100000"/>
              <a:defRPr sz="6000"/>
            </a:lvl3pPr>
            <a:lvl4pPr>
              <a:spcBef>
                <a:spcPts val="0"/>
              </a:spcBef>
              <a:buSzPct val="100000"/>
              <a:defRPr sz="6000"/>
            </a:lvl4pPr>
            <a:lvl5pPr>
              <a:spcBef>
                <a:spcPts val="0"/>
              </a:spcBef>
              <a:buSzPct val="100000"/>
              <a:defRPr sz="6000"/>
            </a:lvl5pPr>
            <a:lvl6pPr>
              <a:spcBef>
                <a:spcPts val="0"/>
              </a:spcBef>
              <a:buSzPct val="100000"/>
              <a:defRPr sz="6000"/>
            </a:lvl6pPr>
            <a:lvl7pPr>
              <a:spcBef>
                <a:spcPts val="0"/>
              </a:spcBef>
              <a:buSzPct val="100000"/>
              <a:defRPr sz="6000"/>
            </a:lvl7pPr>
            <a:lvl8pPr>
              <a:spcBef>
                <a:spcPts val="0"/>
              </a:spcBef>
              <a:buSzPct val="100000"/>
              <a:defRPr sz="6000"/>
            </a:lvl8pPr>
            <a:lvl9pPr>
              <a:spcBef>
                <a:spcPts val="0"/>
              </a:spcBef>
              <a:buSzPct val="100000"/>
              <a:defRPr sz="60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 flipH="1">
            <a:off x="0" y="0"/>
            <a:ext cx="4572000" cy="51434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6" name="Shape 46"/>
          <p:cNvSpPr/>
          <p:nvPr/>
        </p:nvSpPr>
        <p:spPr>
          <a:xfrm rot="5400000">
            <a:off x="1946424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ubTitle" idx="1"/>
          </p:nvPr>
        </p:nvSpPr>
        <p:spPr>
          <a:xfrm>
            <a:off x="265500" y="2779466"/>
            <a:ext cx="4045199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/>
        </p:nvSpPr>
        <p:spPr>
          <a:xfrm rot="10800000" flipH="1">
            <a:off x="0" y="0"/>
            <a:ext cx="9144000" cy="46958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3" name="Shape 53"/>
          <p:cNvSpPr/>
          <p:nvPr/>
        </p:nvSpPr>
        <p:spPr>
          <a:xfrm rot="10800000" flipH="1">
            <a:off x="0" y="4622724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1999" cy="4467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buFont typeface="Roboto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en" sz="10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poloproject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OpenAhjo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Nykyinen OpenAhjo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Rajapinta mallintaa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päättäjiä (309 kpl)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kokouksia (8069 kpl)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asioita (21175 kpl)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esityslistan kohtia (40194 kpl)</a:t>
            </a:r>
          </a:p>
          <a:p>
            <a:pPr marL="914400" lvl="1" indent="-228600" rtl="0">
              <a:spcBef>
                <a:spcPts val="0"/>
              </a:spcBef>
              <a:buSzPct val="100000"/>
            </a:pPr>
            <a:r>
              <a:rPr lang="en" sz="1800"/>
              <a:t>ovat joko esityksiä tai päätöksiä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599" cy="602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OpenAhjon tietomalli</a:t>
            </a:r>
          </a:p>
        </p:txBody>
      </p:sp>
      <p:pic>
        <p:nvPicPr>
          <p:cNvPr id="76" name="Shape 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141800"/>
            <a:ext cx="9144001" cy="33513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Tiedon tuominen OpenAhjoon</a:t>
            </a: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Helsingin kaupungin suljettu asianhallintajärjestelmä Ahjo muodostaa kerran vuorokaudessa uusista esityslistoista ja pöytäkirjoista zip-tiedostot.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OpenAhjo skannaa Ahjon web-palvelimen hakemistopuun läpi ja lataa uudet tai muuttuneet tiedostot.</a:t>
            </a:r>
          </a:p>
          <a:p>
            <a:pPr marL="457200" lvl="0" indent="-228600">
              <a:spcBef>
                <a:spcPts val="0"/>
              </a:spcBef>
              <a:buAutoNum type="arabicPeriod"/>
            </a:pPr>
            <a:r>
              <a:rPr lang="en"/>
              <a:t>OpenAhjo siivoaa päätöstekstin metatiedot ja tallentaa tiedot omaan tietokantaan.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Paikkatieto</a:t>
            </a:r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Päätöksiin kytketään paikkatieto heuristisesti: päätösteksti skannataan ja siitä etsitään paikkatiedon tunnisteilta näyttäviä merkkijonoja (esim. katuosoite, kaavanumero, kiinteistötunnus).</a:t>
            </a:r>
          </a:p>
          <a:p>
            <a:pPr marL="457200" lvl="0" indent="-228600">
              <a:spcBef>
                <a:spcPts val="0"/>
              </a:spcBef>
            </a:pPr>
            <a:r>
              <a:rPr lang="en"/>
              <a:t>Kytkentä on osin puutteellista, ja joskus tulee vääriä osumia. Parempi ratkaisu olisi paikkatiedon kytkeminen päätöksen metatietoihin jo tiedon tuotantovaiheessa.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Popolo-standardi	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600"/>
              <a:t>Popolo-spesifikaatiossa (</a:t>
            </a:r>
            <a:r>
              <a:rPr lang="en" sz="1600" u="sng">
                <a:solidFill>
                  <a:schemeClr val="hlink"/>
                </a:solidFill>
                <a:hlinkClick r:id="rId3"/>
              </a:rPr>
              <a:t>http://www.popoloproject.com/</a:t>
            </a:r>
            <a:r>
              <a:rPr lang="en" sz="1600"/>
              <a:t>) on kehitetty tietomalli: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1600"/>
              <a:t>ihmisille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1600"/>
              <a:t>organisaatioille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1600"/>
              <a:t>organisaation jäsenyyksille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1600"/>
              <a:t>organisaation pysyville rooleille (esim. lautakunnan puheenjohtaja)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95" name="Shape 9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0500" y="3848100"/>
            <a:ext cx="8724900" cy="106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Popolo-standardin käyttöönotto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tietomallin läpikäynti ja harmonisointi esim. 6aika-määrittelyjen mukaan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henkilöpäättäjiin liittyvien tietojen mukaantuominen (esim. kokouksen läsnäolijat, viranhaltijan nimi)</a:t>
            </a:r>
          </a:p>
          <a:p>
            <a:pPr marL="457200" lvl="0" indent="-228600">
              <a:spcBef>
                <a:spcPts val="0"/>
              </a:spcBef>
            </a:pPr>
            <a:r>
              <a:rPr lang="en"/>
              <a:t>paikkatiedon lisääminen Ahjoon tiedontuotantovaiheessa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OpenAhjon tulevaisuus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Application>Microsoft Office PowerPoint</Application>
  <PresentationFormat>Näytössä katseltava esitys (16:9)</PresentationFormat>
  <Paragraphs>27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Roboto</vt:lpstr>
      <vt:lpstr>Arial</vt:lpstr>
      <vt:lpstr>material</vt:lpstr>
      <vt:lpstr>OpenAhjo</vt:lpstr>
      <vt:lpstr>Nykyinen OpenAhjo</vt:lpstr>
      <vt:lpstr>OpenAhjon tietomalli</vt:lpstr>
      <vt:lpstr>Tiedon tuominen OpenAhjoon</vt:lpstr>
      <vt:lpstr>Paikkatieto</vt:lpstr>
      <vt:lpstr>Popolo-standardi </vt:lpstr>
      <vt:lpstr>OpenAhjon tulevaisuus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OpenAhjo</dc:title>
  <dc:creator>Lahti Tanja</dc:creator>
  <cp:lastModifiedBy>Lahti Tanja</cp:lastModifiedBy>
  <cp:revision>1</cp:revision>
  <dcterms:modified xsi:type="dcterms:W3CDTF">2015-09-03T12:07:21Z</dcterms:modified>
</cp:coreProperties>
</file>