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sldIdLst>
    <p:sldId id="256" r:id="rId2"/>
    <p:sldId id="257" r:id="rId3"/>
    <p:sldId id="269" r:id="rId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>
      <p:cViewPr>
        <p:scale>
          <a:sx n="50" d="100"/>
          <a:sy n="50" d="100"/>
        </p:scale>
        <p:origin x="816" y="4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675356-1922-4D93-B75E-92F005C6DB3A}" type="datetimeFigureOut">
              <a:rPr lang="fi-FI" smtClean="0"/>
              <a:t>24.1.2018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9322C2-22FB-46CE-9A39-A671C5351D0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63178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preserve="1" userDrawn="1">
  <p:cSld name="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sipoo_ppt_1610-1.png"/>
          <p:cNvPicPr>
            <a:picLocks noChangeAspect="1"/>
          </p:cNvPicPr>
          <p:nvPr userDrawn="1"/>
        </p:nvPicPr>
        <p:blipFill>
          <a:blip r:embed="rId2" cstate="print"/>
          <a:srcRect t="104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10.4.2017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Eveliina Harsia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9F3AF-B305-431F-A073-371203CDFB52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85720" y="2700000"/>
            <a:ext cx="6400800" cy="1966914"/>
          </a:xfrm>
        </p:spPr>
        <p:txBody>
          <a:bodyPr>
            <a:norm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285720" y="1428736"/>
            <a:ext cx="6500858" cy="646331"/>
          </a:xfrm>
        </p:spPr>
        <p:txBody>
          <a:bodyPr lIns="36000" rIns="36000" anchor="b">
            <a:spAutoFit/>
          </a:bodyPr>
          <a:lstStyle>
            <a:lvl1pPr algn="l">
              <a:defRPr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40680973"/>
      </p:ext>
    </p:extLst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type="obj" preserve="1">
  <p:cSld name="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30213"/>
            <a:ext cx="8229600" cy="6444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321200"/>
            <a:ext cx="8229600" cy="4467600"/>
          </a:xfrm>
        </p:spPr>
        <p:txBody>
          <a:bodyPr>
            <a:no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10.4.2017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Eveliina Harsia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9F3AF-B305-431F-A073-371203CDFB5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47384737"/>
      </p:ext>
    </p:extLst>
  </p:cSld>
  <p:clrMapOvr>
    <a:masterClrMapping/>
  </p:clrMapOvr>
  <p:hf sldNum="0"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 preserve="1" userDrawn="1">
  <p:cSld name="two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321200"/>
            <a:ext cx="4038600" cy="4467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321200"/>
            <a:ext cx="4038600" cy="4464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10.4.2017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Eveliina Harsia</a:t>
            </a: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9F3AF-B305-431F-A073-371203CDFB52}" type="slidenum">
              <a:rPr lang="fi-FI" smtClean="0"/>
              <a:t>‹#›</a:t>
            </a:fld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30213"/>
            <a:ext cx="8229600" cy="6444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290987"/>
      </p:ext>
    </p:extLst>
  </p:cSld>
  <p:clrMapOvr>
    <a:masterClrMapping/>
  </p:clrMapOvr>
  <p:hf sldNum="0"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 type="titleOnly" preserve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10.4.2017</a:t>
            </a:r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Eveliina Harsia</a:t>
            </a:r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9F3AF-B305-431F-A073-371203CDFB5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06069878"/>
      </p:ext>
    </p:extLst>
  </p:cSld>
  <p:clrMapOvr>
    <a:masterClrMapping/>
  </p:clrMapOvr>
  <p:hf sldNum="0"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10.4.2017</a:t>
            </a:r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Eveliina Harsia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9F3AF-B305-431F-A073-371203CDFB5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50470534"/>
      </p:ext>
    </p:extLst>
  </p:cSld>
  <p:clrMapOvr>
    <a:masterClrMapping/>
  </p:clrMapOvr>
  <p:hf sldNum="0"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ollinen sisältö" type="objTx" preserve="1">
  <p:cSld name="small_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508000"/>
            <a:ext cx="3008313" cy="927100"/>
          </a:xfrm>
        </p:spPr>
        <p:txBody>
          <a:bodyPr anchor="b">
            <a:noAutofit/>
          </a:bodyPr>
          <a:lstStyle>
            <a:lvl1pPr algn="l"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508000"/>
            <a:ext cx="5111750" cy="56054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10.4.2017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Eveliina Harsia</a:t>
            </a: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534F6-2300-4C3E-98EC-2DCF0808319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07157572"/>
      </p:ext>
    </p:extLst>
  </p:cSld>
  <p:clrMapOvr>
    <a:masterClrMapping/>
  </p:clrMapOvr>
  <p:hf sldNum="0"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ollinen kuva" type="picTx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napsauttamalla kuvaketta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10.4.2017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Eveliina Harsia</a:t>
            </a: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534F6-2300-4C3E-98EC-2DCF0808319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77222407"/>
      </p:ext>
    </p:extLst>
  </p:cSld>
  <p:clrMapOvr>
    <a:masterClrMapping/>
  </p:clrMapOvr>
  <p:hf sldNum="0"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pystysuora teksti" type="vertTx" preserve="1">
  <p:cSld name="vertical_title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10.4.2017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Eveliina Harsia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534F6-2300-4C3E-98EC-2DCF0808319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33920898"/>
      </p:ext>
    </p:extLst>
  </p:cSld>
  <p:clrMapOvr>
    <a:masterClrMapping/>
  </p:clrMapOvr>
  <p:hf sldNum="0"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ystysuora otsikko ja teksti" type="vertTitleAndTx" preserve="1">
  <p:cSld name="vertical_title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495301"/>
            <a:ext cx="2057400" cy="5448300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520701"/>
            <a:ext cx="6019800" cy="543560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10.4.2017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Eveliina Harsia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534F6-2300-4C3E-98EC-2DCF0808319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68795257"/>
      </p:ext>
    </p:extLst>
  </p:cSld>
  <p:clrMapOvr>
    <a:masterClrMapping/>
  </p:clrMapOvr>
  <p:hf sldNum="0"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430213"/>
            <a:ext cx="8229600" cy="6444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fi-FI" dirty="0" smtClean="0"/>
              <a:t>Muokkaa </a:t>
            </a:r>
            <a:r>
              <a:rPr lang="fi-FI" dirty="0" err="1" smtClean="0"/>
              <a:t>perustyyl</a:t>
            </a:r>
            <a:r>
              <a:rPr lang="fi-FI" dirty="0" smtClean="0"/>
              <a:t>. </a:t>
            </a:r>
            <a:r>
              <a:rPr lang="fi-FI" dirty="0" err="1" smtClean="0"/>
              <a:t>napsautt</a:t>
            </a:r>
            <a:r>
              <a:rPr lang="fi-FI" dirty="0" smtClean="0"/>
              <a:t>.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321200"/>
            <a:ext cx="8229600" cy="446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65600" y="6253200"/>
            <a:ext cx="1450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smtClean="0"/>
              <a:t>10.4.2017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1652400" y="6253200"/>
            <a:ext cx="42157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smtClean="0"/>
              <a:t>Eveliina Harsia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5994000" y="6253200"/>
            <a:ext cx="5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7D9F3AF-B305-431F-A073-371203CDFB52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dlogoplaceholder" hidden="1"/>
          <p:cNvSpPr txBox="1"/>
          <p:nvPr userDrawn="1"/>
        </p:nvSpPr>
        <p:spPr>
          <a:xfrm>
            <a:off x="7020000" y="691200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 smtClean="0"/>
              <a:t>dlogo</a:t>
            </a:r>
            <a:endParaRPr lang="fi-FI" dirty="0"/>
          </a:p>
        </p:txBody>
      </p:sp>
      <p:sp>
        <p:nvSpPr>
          <p:cNvPr id="8" name="dfilenameandpath" hidden="1"/>
          <p:cNvSpPr txBox="1"/>
          <p:nvPr userDrawn="1"/>
        </p:nvSpPr>
        <p:spPr>
          <a:xfrm>
            <a:off x="0" y="6642556"/>
            <a:ext cx="67866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00" dirty="0" err="1" smtClean="0"/>
              <a:t>dfilenameandpath</a:t>
            </a:r>
            <a:endParaRPr lang="fi-FI" sz="800" dirty="0" smtClean="0"/>
          </a:p>
        </p:txBody>
      </p:sp>
      <p:pic>
        <p:nvPicPr>
          <p:cNvPr id="9" name="Picture 6" descr="sipoo_ppt_1610-2.png"/>
          <p:cNvPicPr>
            <a:picLocks noChangeAspect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91440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Kuva 10" descr="si_suomruot_A4.jpg"/>
          <p:cNvPicPr>
            <a:picLocks noChangeAspect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626225" y="6053138"/>
            <a:ext cx="2103438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17403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9" r:id="rId8"/>
    <p:sldLayoutId id="2147483658" r:id="rId9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Calibri" panose="020F0502020204030204" pitchFamily="34" charset="0"/>
        <a:buChar char="─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Calibri" panose="020F0502020204030204" pitchFamily="34" charset="0"/>
        <a:buChar char="─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 smtClean="0"/>
              <a:t>25.1.2018</a:t>
            </a:r>
            <a:endParaRPr lang="fi-FI" dirty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Kaisa Jama</a:t>
            </a:r>
            <a:endParaRPr lang="fi-FI" dirty="0"/>
          </a:p>
        </p:txBody>
      </p:sp>
      <p:sp>
        <p:nvSpPr>
          <p:cNvPr id="6" name="Otsikko 5"/>
          <p:cNvSpPr>
            <a:spLocks noGrp="1"/>
          </p:cNvSpPr>
          <p:nvPr>
            <p:ph type="ctrTitle"/>
          </p:nvPr>
        </p:nvSpPr>
        <p:spPr>
          <a:xfrm>
            <a:off x="285720" y="918012"/>
            <a:ext cx="6734552" cy="1938992"/>
          </a:xfrm>
        </p:spPr>
        <p:txBody>
          <a:bodyPr/>
          <a:lstStyle/>
          <a:p>
            <a:r>
              <a:rPr lang="fi-FI" dirty="0"/>
              <a:t>B 17 MAJVIK 1. </a:t>
            </a:r>
            <a:r>
              <a:rPr lang="fi-FI" dirty="0" smtClean="0"/>
              <a:t/>
            </a:r>
            <a:br>
              <a:rPr lang="fi-FI" dirty="0" smtClean="0"/>
            </a:br>
            <a:r>
              <a:rPr lang="fi-FI" sz="2800" dirty="0" smtClean="0"/>
              <a:t>asemakaava/ </a:t>
            </a:r>
            <a:r>
              <a:rPr lang="fi-FI" sz="2800" dirty="0" err="1" smtClean="0"/>
              <a:t>detaljplan</a:t>
            </a:r>
            <a:r>
              <a:rPr lang="fi-FI" sz="2800" dirty="0" smtClean="0"/>
              <a:t/>
            </a:r>
            <a:br>
              <a:rPr lang="fi-FI" sz="2800" dirty="0" smtClean="0"/>
            </a:br>
            <a:r>
              <a:rPr lang="fi-FI" sz="2800" dirty="0" smtClean="0"/>
              <a:t>(maatalousalueet/</a:t>
            </a:r>
            <a:r>
              <a:rPr lang="fi-FI" sz="2800" dirty="0" err="1" smtClean="0"/>
              <a:t>jordbruksområdena</a:t>
            </a:r>
            <a:r>
              <a:rPr lang="fi-FI" sz="2800" dirty="0" smtClean="0"/>
              <a:t>)</a:t>
            </a: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88079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10.4.2017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Eveliina Harsia</a:t>
            </a:r>
            <a:endParaRPr lang="fi-FI"/>
          </a:p>
        </p:txBody>
      </p:sp>
      <p:pic>
        <p:nvPicPr>
          <p:cNvPr id="11" name="Kuva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039" y="1445495"/>
            <a:ext cx="9330810" cy="5445224"/>
          </a:xfrm>
          <a:prstGeom prst="rect">
            <a:avLst/>
          </a:prstGeom>
        </p:spPr>
      </p:pic>
      <p:sp>
        <p:nvSpPr>
          <p:cNvPr id="14" name="Suorakulmio 13"/>
          <p:cNvSpPr/>
          <p:nvPr/>
        </p:nvSpPr>
        <p:spPr>
          <a:xfrm>
            <a:off x="162261" y="548680"/>
            <a:ext cx="76739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i="1" dirty="0">
                <a:solidFill>
                  <a:srgbClr val="000000"/>
                </a:solidFill>
                <a:latin typeface="Calibri" panose="020F0502020204030204" pitchFamily="34" charset="0"/>
              </a:rPr>
              <a:t>Asemakaava-alueen rajaus Sipoon kunnan opaskartan pohjalla. </a:t>
            </a:r>
            <a:endParaRPr lang="fi-FI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fi-FI" i="1" dirty="0" err="1">
                <a:solidFill>
                  <a:srgbClr val="000000"/>
                </a:solidFill>
                <a:latin typeface="Calibri" panose="020F0502020204030204" pitchFamily="34" charset="0"/>
              </a:rPr>
              <a:t>Planområdets</a:t>
            </a:r>
            <a:r>
              <a:rPr lang="fi-FI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i-FI" i="1" dirty="0" err="1">
                <a:solidFill>
                  <a:srgbClr val="000000"/>
                </a:solidFill>
                <a:latin typeface="Calibri" panose="020F0502020204030204" pitchFamily="34" charset="0"/>
              </a:rPr>
              <a:t>avgränsning</a:t>
            </a:r>
            <a:r>
              <a:rPr lang="fi-FI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i-FI" i="1" dirty="0" err="1">
                <a:solidFill>
                  <a:srgbClr val="000000"/>
                </a:solidFill>
                <a:latin typeface="Calibri" panose="020F0502020204030204" pitchFamily="34" charset="0"/>
              </a:rPr>
              <a:t>på</a:t>
            </a:r>
            <a:r>
              <a:rPr lang="fi-FI" i="1" dirty="0">
                <a:solidFill>
                  <a:srgbClr val="000000"/>
                </a:solidFill>
                <a:latin typeface="Calibri" panose="020F0502020204030204" pitchFamily="34" charset="0"/>
              </a:rPr>
              <a:t> Sibbo </a:t>
            </a:r>
            <a:r>
              <a:rPr lang="fi-FI" i="1" dirty="0" err="1">
                <a:solidFill>
                  <a:srgbClr val="000000"/>
                </a:solidFill>
                <a:latin typeface="Calibri" panose="020F0502020204030204" pitchFamily="34" charset="0"/>
              </a:rPr>
              <a:t>kommuns</a:t>
            </a:r>
            <a:r>
              <a:rPr lang="fi-FI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i-FI" i="1" dirty="0" err="1">
                <a:solidFill>
                  <a:srgbClr val="000000"/>
                </a:solidFill>
                <a:latin typeface="Calibri" panose="020F0502020204030204" pitchFamily="34" charset="0"/>
              </a:rPr>
              <a:t>guidekarta</a:t>
            </a:r>
            <a:r>
              <a:rPr lang="fi-FI" i="1" dirty="0">
                <a:solidFill>
                  <a:srgbClr val="000000"/>
                </a:solidFill>
                <a:latin typeface="Calibri" panose="020F0502020204030204" pitchFamily="34" charset="0"/>
              </a:rPr>
              <a:t>.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581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/>
        </p:nvPicPr>
        <p:blipFill rotWithShape="1">
          <a:blip r:embed="rId2"/>
          <a:srcRect t="5198" b="6415"/>
          <a:stretch/>
        </p:blipFill>
        <p:spPr>
          <a:xfrm>
            <a:off x="4751512" y="529839"/>
            <a:ext cx="4392488" cy="6328161"/>
          </a:xfrm>
          <a:prstGeom prst="rect">
            <a:avLst/>
          </a:prstGeom>
        </p:spPr>
      </p:pic>
      <p:sp>
        <p:nvSpPr>
          <p:cNvPr id="12" name="Suorakulmio 11"/>
          <p:cNvSpPr/>
          <p:nvPr/>
        </p:nvSpPr>
        <p:spPr>
          <a:xfrm>
            <a:off x="165600" y="594410"/>
            <a:ext cx="419037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600" dirty="0">
                <a:solidFill>
                  <a:srgbClr val="000000"/>
                </a:solidFill>
              </a:rPr>
              <a:t>Asemakaavan keskeisen osan muodostaa maatalousalue (MT), joka käsittää </a:t>
            </a:r>
            <a:r>
              <a:rPr lang="fi-FI" sz="1600" dirty="0" err="1">
                <a:solidFill>
                  <a:srgbClr val="000000"/>
                </a:solidFill>
              </a:rPr>
              <a:t>Majvikin</a:t>
            </a:r>
            <a:r>
              <a:rPr lang="fi-FI" sz="1600" dirty="0">
                <a:solidFill>
                  <a:srgbClr val="000000"/>
                </a:solidFill>
              </a:rPr>
              <a:t> tilan ja Svartvikin puutarhatilan pelto- ja puutarhaviljely-sekä laidunalueet. </a:t>
            </a:r>
            <a:endParaRPr lang="fi-FI" sz="1600" dirty="0" smtClean="0">
              <a:solidFill>
                <a:srgbClr val="000000"/>
              </a:solidFill>
            </a:endParaRPr>
          </a:p>
          <a:p>
            <a:endParaRPr lang="fi-FI" sz="1600" dirty="0" smtClean="0">
              <a:solidFill>
                <a:srgbClr val="000000"/>
              </a:solidFill>
            </a:endParaRPr>
          </a:p>
          <a:p>
            <a:r>
              <a:rPr lang="sv-SE" sz="1600" dirty="0">
                <a:solidFill>
                  <a:schemeClr val="accent2"/>
                </a:solidFill>
              </a:rPr>
              <a:t>En central del av detaljplaneområdet utgörs av jordbruksområde (MT), som omfattar </a:t>
            </a:r>
            <a:r>
              <a:rPr lang="sv-SE" sz="1600" dirty="0" err="1">
                <a:solidFill>
                  <a:schemeClr val="accent2"/>
                </a:solidFill>
              </a:rPr>
              <a:t>Majviks</a:t>
            </a:r>
            <a:r>
              <a:rPr lang="sv-SE" sz="1600" dirty="0">
                <a:solidFill>
                  <a:schemeClr val="accent2"/>
                </a:solidFill>
              </a:rPr>
              <a:t> gårds och Svartviks trädgårds åkrar, trädgårdsodlingar och betesmarker. </a:t>
            </a:r>
            <a:endParaRPr lang="sv-SE" sz="1600" dirty="0" smtClean="0">
              <a:solidFill>
                <a:schemeClr val="accent2"/>
              </a:solidFill>
            </a:endParaRPr>
          </a:p>
          <a:p>
            <a:endParaRPr lang="sv-SE" sz="1600" dirty="0"/>
          </a:p>
          <a:p>
            <a:r>
              <a:rPr lang="fi-FI" sz="1600" dirty="0" smtClean="0"/>
              <a:t>Maatalousalue </a:t>
            </a:r>
            <a:r>
              <a:rPr lang="fi-FI" sz="1600" dirty="0"/>
              <a:t>rajautuu idässä maa- ja metsätalousalueeseen, jolla on erityisiä ympäristöarvoja (MY</a:t>
            </a:r>
            <a:r>
              <a:rPr lang="fi-FI" sz="1600" dirty="0" smtClean="0"/>
              <a:t>).</a:t>
            </a:r>
          </a:p>
          <a:p>
            <a:endParaRPr lang="sv-SE" sz="1600" dirty="0" smtClean="0"/>
          </a:p>
          <a:p>
            <a:r>
              <a:rPr lang="sv-SE" sz="1600" dirty="0" smtClean="0">
                <a:solidFill>
                  <a:schemeClr val="accent2"/>
                </a:solidFill>
              </a:rPr>
              <a:t>Jordbruksområdet </a:t>
            </a:r>
            <a:r>
              <a:rPr lang="sv-SE" sz="1600" dirty="0">
                <a:solidFill>
                  <a:schemeClr val="accent2"/>
                </a:solidFill>
              </a:rPr>
              <a:t>gränsar i öst till ett jord- och skogsbruksområde med särskilda miljövärden (MY). </a:t>
            </a:r>
            <a:endParaRPr lang="sv-SE" sz="1600" dirty="0" smtClean="0">
              <a:solidFill>
                <a:schemeClr val="accent2"/>
              </a:solidFill>
            </a:endParaRPr>
          </a:p>
          <a:p>
            <a:endParaRPr lang="sv-SE" sz="1600" dirty="0">
              <a:solidFill>
                <a:schemeClr val="accent2"/>
              </a:solidFill>
            </a:endParaRPr>
          </a:p>
          <a:p>
            <a:r>
              <a:rPr lang="fi-FI" sz="1600" dirty="0" err="1"/>
              <a:t>Majvikin</a:t>
            </a:r>
            <a:r>
              <a:rPr lang="fi-FI" sz="1600" dirty="0"/>
              <a:t> tilan viljelysalueen </a:t>
            </a:r>
            <a:r>
              <a:rPr lang="fi-FI" sz="1600" dirty="0" smtClean="0"/>
              <a:t>pohjoisreunaan on </a:t>
            </a:r>
            <a:r>
              <a:rPr lang="fi-FI" sz="1600" dirty="0"/>
              <a:t>osoitettu 20 kpl omakotitontteja (AO</a:t>
            </a:r>
            <a:r>
              <a:rPr lang="fi-FI" sz="1600" dirty="0" smtClean="0"/>
              <a:t>).</a:t>
            </a:r>
          </a:p>
          <a:p>
            <a:endParaRPr lang="fi-FI" sz="1600" dirty="0" smtClean="0"/>
          </a:p>
          <a:p>
            <a:r>
              <a:rPr lang="fi-FI" sz="1600" dirty="0" err="1">
                <a:solidFill>
                  <a:schemeClr val="accent2"/>
                </a:solidFill>
              </a:rPr>
              <a:t>N</a:t>
            </a:r>
            <a:r>
              <a:rPr lang="fi-FI" sz="1600" dirty="0" err="1" smtClean="0">
                <a:solidFill>
                  <a:schemeClr val="accent2"/>
                </a:solidFill>
              </a:rPr>
              <a:t>orr</a:t>
            </a:r>
            <a:r>
              <a:rPr lang="fi-FI" sz="1600" dirty="0" smtClean="0">
                <a:solidFill>
                  <a:schemeClr val="accent2"/>
                </a:solidFill>
              </a:rPr>
              <a:t> </a:t>
            </a:r>
            <a:r>
              <a:rPr lang="fi-FI" sz="1600" dirty="0" err="1">
                <a:solidFill>
                  <a:schemeClr val="accent2"/>
                </a:solidFill>
              </a:rPr>
              <a:t>om</a:t>
            </a:r>
            <a:r>
              <a:rPr lang="fi-FI" sz="1600" dirty="0">
                <a:solidFill>
                  <a:schemeClr val="accent2"/>
                </a:solidFill>
              </a:rPr>
              <a:t> </a:t>
            </a:r>
            <a:r>
              <a:rPr lang="fi-FI" sz="1600" dirty="0" err="1">
                <a:solidFill>
                  <a:schemeClr val="accent2"/>
                </a:solidFill>
              </a:rPr>
              <a:t>Majvik</a:t>
            </a:r>
            <a:r>
              <a:rPr lang="fi-FI" sz="1600" dirty="0">
                <a:solidFill>
                  <a:schemeClr val="accent2"/>
                </a:solidFill>
              </a:rPr>
              <a:t> </a:t>
            </a:r>
            <a:r>
              <a:rPr lang="fi-FI" sz="1600" dirty="0" err="1">
                <a:solidFill>
                  <a:schemeClr val="accent2"/>
                </a:solidFill>
              </a:rPr>
              <a:t>gårds</a:t>
            </a:r>
            <a:r>
              <a:rPr lang="fi-FI" sz="1600" dirty="0">
                <a:solidFill>
                  <a:schemeClr val="accent2"/>
                </a:solidFill>
              </a:rPr>
              <a:t> </a:t>
            </a:r>
            <a:r>
              <a:rPr lang="fi-FI" sz="1600" dirty="0" err="1">
                <a:solidFill>
                  <a:schemeClr val="accent2"/>
                </a:solidFill>
              </a:rPr>
              <a:t>odlingsområde</a:t>
            </a:r>
            <a:r>
              <a:rPr lang="fi-FI" sz="1600" dirty="0">
                <a:solidFill>
                  <a:schemeClr val="accent2"/>
                </a:solidFill>
              </a:rPr>
              <a:t> </a:t>
            </a:r>
            <a:r>
              <a:rPr lang="fi-FI" sz="1600" dirty="0" err="1">
                <a:solidFill>
                  <a:schemeClr val="accent2"/>
                </a:solidFill>
              </a:rPr>
              <a:t>har</a:t>
            </a:r>
            <a:r>
              <a:rPr lang="fi-FI" sz="1600" dirty="0">
                <a:solidFill>
                  <a:schemeClr val="accent2"/>
                </a:solidFill>
              </a:rPr>
              <a:t> </a:t>
            </a:r>
            <a:r>
              <a:rPr lang="fi-FI" sz="1600" dirty="0" err="1">
                <a:solidFill>
                  <a:schemeClr val="accent2"/>
                </a:solidFill>
              </a:rPr>
              <a:t>man</a:t>
            </a:r>
            <a:r>
              <a:rPr lang="fi-FI" sz="1600" dirty="0">
                <a:solidFill>
                  <a:schemeClr val="accent2"/>
                </a:solidFill>
              </a:rPr>
              <a:t> </a:t>
            </a:r>
            <a:r>
              <a:rPr lang="fi-FI" sz="1600" dirty="0" err="1">
                <a:solidFill>
                  <a:schemeClr val="accent2"/>
                </a:solidFill>
              </a:rPr>
              <a:t>anvisat</a:t>
            </a:r>
            <a:r>
              <a:rPr lang="fi-FI" sz="1600" dirty="0">
                <a:solidFill>
                  <a:schemeClr val="accent2"/>
                </a:solidFill>
              </a:rPr>
              <a:t> 20 st. </a:t>
            </a:r>
            <a:r>
              <a:rPr lang="fi-FI" sz="1600" dirty="0" err="1">
                <a:solidFill>
                  <a:schemeClr val="accent2"/>
                </a:solidFill>
              </a:rPr>
              <a:t>egnahemshustomter</a:t>
            </a:r>
            <a:r>
              <a:rPr lang="fi-FI" sz="1600" dirty="0">
                <a:solidFill>
                  <a:schemeClr val="accent2"/>
                </a:solidFill>
              </a:rPr>
              <a:t>(AO). </a:t>
            </a:r>
            <a:endParaRPr lang="fi-FI" sz="1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26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poo">
  <a:themeElements>
    <a:clrScheme name="sipoo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7AB800"/>
      </a:accent1>
      <a:accent2>
        <a:srgbClr val="0065BD"/>
      </a:accent2>
      <a:accent3>
        <a:srgbClr val="7C109A"/>
      </a:accent3>
      <a:accent4>
        <a:srgbClr val="A0948A"/>
      </a:accent4>
      <a:accent5>
        <a:srgbClr val="9EC3DD"/>
      </a:accent5>
      <a:accent6>
        <a:srgbClr val="00AB65"/>
      </a:accent6>
      <a:hlink>
        <a:srgbClr val="0000FF"/>
      </a:hlink>
      <a:folHlink>
        <a:srgbClr val="800080"/>
      </a:folHlink>
    </a:clrScheme>
    <a:fontScheme name="Sipoo_font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sipoo_vaaka</Template>
  <TotalTime>162</TotalTime>
  <Words>123</Words>
  <Application>Microsoft Office PowerPoint</Application>
  <PresentationFormat>Näytössä katseltava diaesitys (4:3)</PresentationFormat>
  <Paragraphs>18</Paragraphs>
  <Slides>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</vt:i4>
      </vt:variant>
    </vt:vector>
  </HeadingPairs>
  <TitlesOfParts>
    <vt:vector size="6" baseType="lpstr">
      <vt:lpstr>Arial</vt:lpstr>
      <vt:lpstr>Calibri</vt:lpstr>
      <vt:lpstr>Sipoo</vt:lpstr>
      <vt:lpstr>B 17 MAJVIK 1.  asemakaava/ detaljplan (maatalousalueet/jordbruksområdena)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 17 MAJVIK 1. asemakaava (maatalousalueet)</dc:title>
  <dc:creator>Eveliina Harsia</dc:creator>
  <cp:keywords>Esitys</cp:keywords>
  <cp:lastModifiedBy>Jama Kaisa</cp:lastModifiedBy>
  <cp:revision>10</cp:revision>
  <dcterms:created xsi:type="dcterms:W3CDTF">2017-04-10T10:27:30Z</dcterms:created>
  <dcterms:modified xsi:type="dcterms:W3CDTF">2018-01-24T08:58:13Z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vKameleonVerID">
    <vt:lpwstr>505.25.01.003</vt:lpwstr>
  </property>
  <property fmtid="{D5CDD505-2E9C-101B-9397-08002B2CF9AE}" pid="3" name="dvSaved">
    <vt:lpwstr>1</vt:lpwstr>
  </property>
  <property fmtid="{D5CDD505-2E9C-101B-9397-08002B2CF9AE}" pid="4" name="dvLanguage">
    <vt:lpwstr>1035</vt:lpwstr>
  </property>
  <property fmtid="{D5CDD505-2E9C-101B-9397-08002B2CF9AE}" pid="5" name="dvTemplate">
    <vt:lpwstr>sipoo_vaaka.potx</vt:lpwstr>
  </property>
  <property fmtid="{D5CDD505-2E9C-101B-9397-08002B2CF9AE}" pid="6" name="dvDefinition">
    <vt:lpwstr>23 (dd_default.xml)</vt:lpwstr>
  </property>
  <property fmtid="{D5CDD505-2E9C-101B-9397-08002B2CF9AE}" pid="7" name="dvDefinitionID">
    <vt:lpwstr>23</vt:lpwstr>
  </property>
  <property fmtid="{D5CDD505-2E9C-101B-9397-08002B2CF9AE}" pid="8" name="dvContentFile">
    <vt:lpwstr>dd_default.xml</vt:lpwstr>
  </property>
  <property fmtid="{D5CDD505-2E9C-101B-9397-08002B2CF9AE}" pid="9" name="dvGlobalVerID">
    <vt:lpwstr>505.90.01.003</vt:lpwstr>
  </property>
  <property fmtid="{D5CDD505-2E9C-101B-9397-08002B2CF9AE}" pid="10" name="dvDefinitionVersion">
    <vt:lpwstr>1.0 / 1.9.2014</vt:lpwstr>
  </property>
  <property fmtid="{D5CDD505-2E9C-101B-9397-08002B2CF9AE}" pid="11" name="filename">
    <vt:lpwstr>false</vt:lpwstr>
  </property>
  <property fmtid="{D5CDD505-2E9C-101B-9397-08002B2CF9AE}" pid="12" name="filenameandpath">
    <vt:lpwstr>false</vt:lpwstr>
  </property>
  <property fmtid="{D5CDD505-2E9C-101B-9397-08002B2CF9AE}" pid="13" name="dvPagenumberExist">
    <vt:lpwstr>0</vt:lpwstr>
  </property>
  <property fmtid="{D5CDD505-2E9C-101B-9397-08002B2CF9AE}" pid="14" name="dvAuthorExist">
    <vt:lpwstr>1</vt:lpwstr>
  </property>
  <property fmtid="{D5CDD505-2E9C-101B-9397-08002B2CF9AE}" pid="15" name="dvDateExist">
    <vt:lpwstr>-1</vt:lpwstr>
  </property>
  <property fmtid="{D5CDD505-2E9C-101B-9397-08002B2CF9AE}" pid="16" name="dvCategory">
    <vt:lpwstr>4</vt:lpwstr>
  </property>
  <property fmtid="{D5CDD505-2E9C-101B-9397-08002B2CF9AE}" pid="17" name="dvCategory_2">
    <vt:lpwstr>0</vt:lpwstr>
  </property>
  <property fmtid="{D5CDD505-2E9C-101B-9397-08002B2CF9AE}" pid="18" name="dvSavepath">
    <vt:lpwstr/>
  </property>
  <property fmtid="{D5CDD505-2E9C-101B-9397-08002B2CF9AE}" pid="19" name="dvUsed">
    <vt:lpwstr>1</vt:lpwstr>
  </property>
  <property fmtid="{D5CDD505-2E9C-101B-9397-08002B2CF9AE}" pid="20" name="dvCompany">
    <vt:lpwstr/>
  </property>
  <property fmtid="{D5CDD505-2E9C-101B-9397-08002B2CF9AE}" pid="21" name="dvSite">
    <vt:lpwstr/>
  </property>
  <property fmtid="{D5CDD505-2E9C-101B-9397-08002B2CF9AE}" pid="22" name="dvNumbering">
    <vt:lpwstr>0</vt:lpwstr>
  </property>
  <property fmtid="{D5CDD505-2E9C-101B-9397-08002B2CF9AE}" pid="23" name="dvDUname">
    <vt:lpwstr>Eveliina Harsia</vt:lpwstr>
  </property>
  <property fmtid="{D5CDD505-2E9C-101B-9397-08002B2CF9AE}" pid="24" name="dvDUdepartment">
    <vt:lpwstr/>
  </property>
  <property fmtid="{D5CDD505-2E9C-101B-9397-08002B2CF9AE}" pid="25" name="dvDUdepartmentDisplayname">
    <vt:lpwstr/>
  </property>
  <property fmtid="{D5CDD505-2E9C-101B-9397-08002B2CF9AE}" pid="26" name="dvDUdepartmentUnit">
    <vt:lpwstr/>
  </property>
  <property fmtid="{D5CDD505-2E9C-101B-9397-08002B2CF9AE}" pid="27" name="dvDUdepartmentUnitDisplayname">
    <vt:lpwstr/>
  </property>
  <property fmtid="{D5CDD505-2E9C-101B-9397-08002B2CF9AE}" pid="28" name="dvLogoExist">
    <vt:lpwstr>0</vt:lpwstr>
  </property>
  <property fmtid="{D5CDD505-2E9C-101B-9397-08002B2CF9AE}" pid="29" name="dvCurrentlogo">
    <vt:lpwstr>vaakuna.jpg</vt:lpwstr>
  </property>
</Properties>
</file>